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23"/>
  </p:notesMasterIdLst>
  <p:handoutMasterIdLst>
    <p:handoutMasterId r:id="rId24"/>
  </p:handoutMasterIdLst>
  <p:sldIdLst>
    <p:sldId id="260" r:id="rId6"/>
    <p:sldId id="319" r:id="rId7"/>
    <p:sldId id="304" r:id="rId8"/>
    <p:sldId id="308" r:id="rId9"/>
    <p:sldId id="309" r:id="rId10"/>
    <p:sldId id="310" r:id="rId11"/>
    <p:sldId id="297" r:id="rId12"/>
    <p:sldId id="298" r:id="rId13"/>
    <p:sldId id="314" r:id="rId14"/>
    <p:sldId id="317" r:id="rId15"/>
    <p:sldId id="318" r:id="rId16"/>
    <p:sldId id="321" r:id="rId17"/>
    <p:sldId id="302" r:id="rId18"/>
    <p:sldId id="311" r:id="rId19"/>
    <p:sldId id="312" r:id="rId20"/>
    <p:sldId id="320" r:id="rId21"/>
    <p:sldId id="315" r:id="rId22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564">
          <p15:clr>
            <a:srgbClr val="A4A3A4"/>
          </p15:clr>
        </p15:guide>
        <p15:guide id="2" pos="633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35" autoAdjust="0"/>
    <p:restoredTop sz="95604" autoAdjust="0"/>
  </p:normalViewPr>
  <p:slideViewPr>
    <p:cSldViewPr snapToGrid="0">
      <p:cViewPr varScale="1">
        <p:scale>
          <a:sx n="70" d="100"/>
          <a:sy n="70" d="100"/>
        </p:scale>
        <p:origin x="114" y="48"/>
      </p:cViewPr>
      <p:guideLst>
        <p:guide orient="horz" pos="3564"/>
        <p:guide pos="63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handoutMaster" Target="handoutMasters/handoutMaster1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pPr/>
              <a:t>23.11.2023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5" Type="http://schemas.microsoft.com/office/2007/relationships/hdphoto" Target="../media/hdphoto7.wdp"/><Relationship Id="rId4" Type="http://schemas.openxmlformats.org/officeDocument/2006/relationships/image" Target="../media/image2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5" Type="http://schemas.microsoft.com/office/2007/relationships/hdphoto" Target="../media/hdphoto8.wdp"/><Relationship Id="rId4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jpeg"/><Relationship Id="rId5" Type="http://schemas.openxmlformats.org/officeDocument/2006/relationships/image" Target="../media/image31.png"/><Relationship Id="rId4" Type="http://schemas.microsoft.com/office/2007/relationships/hdphoto" Target="../media/hdphoto9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microsoft.com/office/2007/relationships/hdphoto" Target="../media/hdphoto10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3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6" Type="http://schemas.microsoft.com/office/2007/relationships/hdphoto" Target="../media/hdphoto11.wdp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9.png"/><Relationship Id="rId7" Type="http://schemas.openxmlformats.org/officeDocument/2006/relationships/image" Target="../media/image41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6" Type="http://schemas.microsoft.com/office/2007/relationships/hdphoto" Target="../media/hdphoto13.wdp"/><Relationship Id="rId5" Type="http://schemas.openxmlformats.org/officeDocument/2006/relationships/image" Target="../media/image40.png"/><Relationship Id="rId10" Type="http://schemas.microsoft.com/office/2007/relationships/hdphoto" Target="../media/hdphoto11.wdp"/><Relationship Id="rId4" Type="http://schemas.microsoft.com/office/2007/relationships/hdphoto" Target="../media/hdphoto12.wdp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microsoft.com/office/2007/relationships/hdphoto" Target="../media/hdphoto14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1847" y="5063320"/>
            <a:ext cx="10144351" cy="1641197"/>
          </a:xfrm>
        </p:spPr>
        <p:txBody>
          <a:bodyPr>
            <a:normAutofit fontScale="90000"/>
          </a:bodyPr>
          <a:lstStyle/>
          <a:p>
            <a:r>
              <a:rPr lang="ru-RU" dirty="0"/>
              <a:t>Система учета и контроля продукции «Умная полка»</a:t>
            </a:r>
            <a:endParaRPr lang="ru-RU" sz="6600" dirty="0">
              <a:effectLst/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2616" y="0"/>
            <a:ext cx="20166715" cy="11438636"/>
          </a:xfrm>
          <a:prstGeom prst="rect">
            <a:avLst/>
          </a:prstGeom>
        </p:spPr>
      </p:pic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9253" y="679099"/>
            <a:ext cx="9741217" cy="911089"/>
          </a:xfrm>
        </p:spPr>
        <p:txBody>
          <a:bodyPr/>
          <a:lstStyle/>
          <a:p>
            <a:r>
              <a:rPr lang="ru-RU" sz="6600" b="1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Актуальность проекта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B7D8F1-BD9C-DF6C-7141-1FC55B747DB7}"/>
              </a:ext>
            </a:extLst>
          </p:cNvPr>
          <p:cNvSpPr txBox="1"/>
          <p:nvPr/>
        </p:nvSpPr>
        <p:spPr>
          <a:xfrm>
            <a:off x="894588" y="2269287"/>
            <a:ext cx="767367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spc="-100" dirty="0">
                <a:solidFill>
                  <a:schemeClr val="bg1"/>
                </a:solidFill>
                <a:latin typeface="Bahnschrift Light Condensed" panose="020B0502040204020203" pitchFamily="34" charset="0"/>
                <a:cs typeface="Times New Roman" panose="02020603050405020304" pitchFamily="18" charset="0"/>
              </a:rPr>
              <a:t>Устройство «умная полка» является актуальным на 2023 год, потому что она предоставляет магазинам возможность повысить эффективность продаж и улучшить опыт покупателей. Благодаря умной полке, магазины могут отслеживать уровень запасов, управлять ценами и акциями, а также предлагать персонализированные предложения покупателям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688FC2C-EF0F-1D14-3A3A-37A04C6524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1828" y="941666"/>
            <a:ext cx="9599376" cy="538813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6285" y="3529778"/>
            <a:ext cx="12114192" cy="802299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2816E10-EF9F-244C-B524-5E712D288AFD}"/>
              </a:ext>
            </a:extLst>
          </p:cNvPr>
          <p:cNvSpPr txBox="1"/>
          <p:nvPr/>
        </p:nvSpPr>
        <p:spPr>
          <a:xfrm>
            <a:off x="894588" y="6800731"/>
            <a:ext cx="750434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3" algn="just"/>
            <a:r>
              <a:rPr lang="ru-RU" sz="3200" spc="-100" dirty="0">
                <a:solidFill>
                  <a:schemeClr val="bg1"/>
                </a:solidFill>
                <a:latin typeface="Bahnschrift Light Condensed" panose="020B0502040204020203" pitchFamily="34" charset="0"/>
                <a:cs typeface="Times New Roman" panose="02020603050405020304" pitchFamily="18" charset="0"/>
              </a:rPr>
              <a:t>В итоге, умная полка помогает магазинам улучшить свою конкурентоспособность, обеспечивая более эффективное управление продажами и запасами, а также создавая более удобное и персонализированное пространство для покупателей</a:t>
            </a:r>
          </a:p>
        </p:txBody>
      </p:sp>
    </p:spTree>
    <p:extLst>
      <p:ext uri="{BB962C8B-B14F-4D97-AF65-F5344CB8AC3E}">
        <p14:creationId xmlns:p14="http://schemas.microsoft.com/office/powerpoint/2010/main" val="2361518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1608" y="-60694"/>
            <a:ext cx="20167316" cy="1143708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41D3858-0AA3-D199-FDD3-1C07501EF7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609767" flipH="1" flipV="1">
            <a:off x="5267263" y="7980899"/>
            <a:ext cx="50193" cy="45719"/>
          </a:xfrm>
          <a:prstGeom prst="rect">
            <a:avLst/>
          </a:prstGeom>
          <a:effectLst>
            <a:glow rad="127000">
              <a:schemeClr val="accent1">
                <a:alpha val="0"/>
              </a:schemeClr>
            </a:glow>
          </a:effectLst>
        </p:spPr>
      </p:pic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sz="3600" dirty="0">
                <a:solidFill>
                  <a:schemeClr val="bg1"/>
                </a:solidFill>
                <a:latin typeface="Bahnschrift Light Condensed" panose="020B0502040204020203" pitchFamily="34" charset="0"/>
              </a:rPr>
              <a:t>Основные проблемы клиента, которые мы решаем</a:t>
            </a:r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620730"/>
            <a:ext cx="9741217" cy="911089"/>
          </a:xfrm>
        </p:spPr>
        <p:txBody>
          <a:bodyPr/>
          <a:lstStyle/>
          <a:p>
            <a:r>
              <a:rPr lang="ru-RU" sz="6600" b="1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Проблемы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036D11-0447-27A2-CEC5-55CA87C4CA82}"/>
              </a:ext>
            </a:extLst>
          </p:cNvPr>
          <p:cNvSpPr txBox="1"/>
          <p:nvPr/>
        </p:nvSpPr>
        <p:spPr>
          <a:xfrm>
            <a:off x="13211052" y="3389056"/>
            <a:ext cx="57114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ru-RU" sz="3600" dirty="0">
                <a:solidFill>
                  <a:schemeClr val="bg1"/>
                </a:solidFill>
                <a:latin typeface="Bahnschrift Light Condensed" panose="020B0502040204020203" pitchFamily="34" charset="0"/>
                <a:cs typeface="Times New Roman" panose="02020603050405020304" pitchFamily="18" charset="0"/>
              </a:rPr>
              <a:t>Наличие пустующих полок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FC3E61-D936-1BE3-6197-BD607ADACF20}"/>
              </a:ext>
            </a:extLst>
          </p:cNvPr>
          <p:cNvSpPr txBox="1"/>
          <p:nvPr/>
        </p:nvSpPr>
        <p:spPr>
          <a:xfrm>
            <a:off x="13490972" y="11277368"/>
            <a:ext cx="61406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r>
              <a:rPr lang="ru-RU" sz="3200" dirty="0"/>
              <a:t>•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Трудности с инвентаризацией.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12361" y1="16496" x2="90242" y2="3066"/>
                        <a14:foregroundMark x1="4461" y1="73577" x2="84015" y2="94161"/>
                        <a14:foregroundMark x1="86152" y1="93577" x2="96654" y2="789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79408" y="3389056"/>
            <a:ext cx="10248900" cy="652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1608" y="-60694"/>
            <a:ext cx="20167316" cy="11437087"/>
          </a:xfrm>
          <a:prstGeom prst="rect">
            <a:avLst/>
          </a:prstGeom>
        </p:spPr>
      </p:pic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sz="3600" dirty="0">
                <a:solidFill>
                  <a:schemeClr val="bg1"/>
                </a:solidFill>
                <a:latin typeface="Bahnschrift Light Condensed" panose="020B0502040204020203" pitchFamily="34" charset="0"/>
              </a:rPr>
              <a:t>Основные проблемы клиента, которые мы решаем</a:t>
            </a:r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620730"/>
            <a:ext cx="9741217" cy="911089"/>
          </a:xfrm>
        </p:spPr>
        <p:txBody>
          <a:bodyPr/>
          <a:lstStyle/>
          <a:p>
            <a:r>
              <a:rPr lang="ru-RU" sz="6600" b="1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Проблемы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B39A80-BA59-BA1E-9338-A1F5102A16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9913" y="3203068"/>
            <a:ext cx="7935884" cy="722855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AF9A8E1-56DB-5311-8316-322577D76488}"/>
              </a:ext>
            </a:extLst>
          </p:cNvPr>
          <p:cNvSpPr txBox="1"/>
          <p:nvPr/>
        </p:nvSpPr>
        <p:spPr>
          <a:xfrm>
            <a:off x="13341682" y="11315700"/>
            <a:ext cx="54128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Контроль местонахождения товара.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94087B0-73BE-1BAF-47B3-3359DB03DB02}"/>
              </a:ext>
            </a:extLst>
          </p:cNvPr>
          <p:cNvSpPr txBox="1"/>
          <p:nvPr/>
        </p:nvSpPr>
        <p:spPr>
          <a:xfrm>
            <a:off x="13211053" y="4710786"/>
            <a:ext cx="61406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ru-RU" sz="3600" dirty="0">
                <a:solidFill>
                  <a:schemeClr val="bg1"/>
                </a:solidFill>
                <a:latin typeface="Bahnschrift Light Condensed" panose="020B0502040204020203" pitchFamily="34" charset="0"/>
              </a:rPr>
              <a:t> </a:t>
            </a:r>
            <a:r>
              <a:rPr lang="ru-RU" sz="3600" dirty="0">
                <a:solidFill>
                  <a:schemeClr val="bg1"/>
                </a:solidFill>
                <a:latin typeface="Bahnschrift Light Condensed" panose="020B0502040204020203" pitchFamily="34" charset="0"/>
                <a:cs typeface="Times New Roman" panose="02020603050405020304" pitchFamily="18" charset="0"/>
              </a:rPr>
              <a:t>Трудности с инвентаризацией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8DB1D85-7A5F-609D-377D-41F58856E8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588" y="11464990"/>
            <a:ext cx="10753049" cy="716613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EB1085D-2B4C-1D10-4B15-1BB6C478FF0D}"/>
              </a:ext>
            </a:extLst>
          </p:cNvPr>
          <p:cNvSpPr txBox="1"/>
          <p:nvPr/>
        </p:nvSpPr>
        <p:spPr>
          <a:xfrm>
            <a:off x="13211052" y="3389056"/>
            <a:ext cx="57114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ru-RU" sz="3600" dirty="0">
                <a:solidFill>
                  <a:schemeClr val="bg1"/>
                </a:solidFill>
                <a:latin typeface="Bahnschrift Light Condensed" panose="020B0502040204020203" pitchFamily="34" charset="0"/>
                <a:cs typeface="Times New Roman" panose="02020603050405020304" pitchFamily="18" charset="0"/>
              </a:rPr>
              <a:t>Наличие пустующих полок</a:t>
            </a:r>
          </a:p>
        </p:txBody>
      </p:sp>
    </p:spTree>
    <p:extLst>
      <p:ext uri="{BB962C8B-B14F-4D97-AF65-F5344CB8AC3E}">
        <p14:creationId xmlns:p14="http://schemas.microsoft.com/office/powerpoint/2010/main" val="5516818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1608" y="-60694"/>
            <a:ext cx="20167316" cy="11437087"/>
          </a:xfrm>
          <a:prstGeom prst="rect">
            <a:avLst/>
          </a:prstGeom>
        </p:spPr>
      </p:pic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sz="3600" dirty="0">
                <a:solidFill>
                  <a:schemeClr val="bg1"/>
                </a:solidFill>
                <a:latin typeface="Bahnschrift Light Condensed" panose="020B0502040204020203" pitchFamily="34" charset="0"/>
              </a:rPr>
              <a:t>Основные проблемы клиента, которые мы решаем</a:t>
            </a:r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620730"/>
            <a:ext cx="9741217" cy="911089"/>
          </a:xfrm>
        </p:spPr>
        <p:txBody>
          <a:bodyPr/>
          <a:lstStyle/>
          <a:p>
            <a:r>
              <a:rPr lang="ru-RU" sz="6600" b="1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Проблемы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9D7364-475E-B965-B941-1BADD6F9D511}"/>
              </a:ext>
            </a:extLst>
          </p:cNvPr>
          <p:cNvSpPr txBox="1"/>
          <p:nvPr/>
        </p:nvSpPr>
        <p:spPr>
          <a:xfrm>
            <a:off x="13211053" y="4710786"/>
            <a:ext cx="61406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ru-RU" sz="3600" dirty="0">
                <a:solidFill>
                  <a:schemeClr val="bg1"/>
                </a:solidFill>
                <a:latin typeface="Bahnschrift Light Condensed" panose="020B0502040204020203" pitchFamily="34" charset="0"/>
                <a:cs typeface="Times New Roman" panose="02020603050405020304" pitchFamily="18" charset="0"/>
              </a:rPr>
              <a:t>Трудности с инвентаризацией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F9A8E1-56DB-5311-8316-322577D76488}"/>
              </a:ext>
            </a:extLst>
          </p:cNvPr>
          <p:cNvSpPr txBox="1"/>
          <p:nvPr/>
        </p:nvSpPr>
        <p:spPr>
          <a:xfrm>
            <a:off x="13211053" y="6032516"/>
            <a:ext cx="57674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ru-RU" sz="3600" dirty="0">
                <a:solidFill>
                  <a:schemeClr val="bg1"/>
                </a:solidFill>
                <a:latin typeface="Bahnschrift Light Condensed" panose="020B0502040204020203" pitchFamily="34" charset="0"/>
              </a:rPr>
              <a:t> </a:t>
            </a:r>
            <a:r>
              <a:rPr lang="ru-RU" sz="3600" dirty="0">
                <a:solidFill>
                  <a:schemeClr val="bg1"/>
                </a:solidFill>
                <a:latin typeface="Bahnschrift Light Condensed" panose="020B0502040204020203" pitchFamily="34" charset="0"/>
                <a:cs typeface="Times New Roman" panose="02020603050405020304" pitchFamily="18" charset="0"/>
              </a:rPr>
              <a:t>Контроль местонахождения товара, мера предосторожности от кражи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1DAFEE5-95AF-3606-2D48-F93D1DAE3D26}"/>
              </a:ext>
            </a:extLst>
          </p:cNvPr>
          <p:cNvSpPr txBox="1"/>
          <p:nvPr/>
        </p:nvSpPr>
        <p:spPr>
          <a:xfrm>
            <a:off x="13211052" y="3389056"/>
            <a:ext cx="57114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ru-RU" sz="3600" dirty="0">
                <a:solidFill>
                  <a:schemeClr val="bg1"/>
                </a:solidFill>
                <a:latin typeface="Bahnschrift Light Condensed" panose="020B0502040204020203" pitchFamily="34" charset="0"/>
                <a:cs typeface="Times New Roman" panose="02020603050405020304" pitchFamily="18" charset="0"/>
              </a:rPr>
              <a:t>Наличие пустующих полок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53383A-A6E2-4B62-2233-3A30F35CE91F}"/>
              </a:ext>
            </a:extLst>
          </p:cNvPr>
          <p:cNvSpPr txBox="1"/>
          <p:nvPr/>
        </p:nvSpPr>
        <p:spPr>
          <a:xfrm>
            <a:off x="20067123" y="8046743"/>
            <a:ext cx="61966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Увеличение выручки магазина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6BE6263-1FA9-B06F-ABDF-79A3F98CB7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558872" y="4710786"/>
            <a:ext cx="4363213" cy="303385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9078" l="9923" r="89967">
                        <a14:backgroundMark x1="71775" y1="11406" x2="80816" y2="54839"/>
                        <a14:backgroundMark x1="74862" y1="54839" x2="76406" y2="83756"/>
                        <a14:backgroundMark x1="47189" y1="58641" x2="47299" y2="82028"/>
                        <a14:backgroundMark x1="60309" y1="82488" x2="61852" y2="8663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34133" y="2941207"/>
            <a:ext cx="8293557" cy="7936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0964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1608" y="-60694"/>
            <a:ext cx="20167316" cy="11437087"/>
          </a:xfrm>
          <a:prstGeom prst="rect">
            <a:avLst/>
          </a:prstGeom>
        </p:spPr>
      </p:pic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sz="3600" dirty="0">
                <a:solidFill>
                  <a:schemeClr val="bg1"/>
                </a:solidFill>
                <a:latin typeface="Bahnschrift Light Condensed" panose="020B0502040204020203" pitchFamily="34" charset="0"/>
              </a:rPr>
              <a:t>Основные проблемы клиента, которые мы решаем</a:t>
            </a:r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620730"/>
            <a:ext cx="9741217" cy="911089"/>
          </a:xfrm>
        </p:spPr>
        <p:txBody>
          <a:bodyPr/>
          <a:lstStyle/>
          <a:p>
            <a:r>
              <a:rPr lang="ru-RU" sz="6600" b="1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Проблемы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9D7364-475E-B965-B941-1BADD6F9D511}"/>
              </a:ext>
            </a:extLst>
          </p:cNvPr>
          <p:cNvSpPr txBox="1"/>
          <p:nvPr/>
        </p:nvSpPr>
        <p:spPr>
          <a:xfrm>
            <a:off x="13211053" y="4710786"/>
            <a:ext cx="61406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ru-RU" sz="3600" dirty="0">
                <a:solidFill>
                  <a:schemeClr val="bg1"/>
                </a:solidFill>
                <a:latin typeface="Bahnschrift Light Condensed" panose="020B0502040204020203" pitchFamily="34" charset="0"/>
                <a:cs typeface="Times New Roman" panose="02020603050405020304" pitchFamily="18" charset="0"/>
              </a:rPr>
              <a:t>Трудности с инвентаризацией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F9A8E1-56DB-5311-8316-322577D76488}"/>
              </a:ext>
            </a:extLst>
          </p:cNvPr>
          <p:cNvSpPr txBox="1"/>
          <p:nvPr/>
        </p:nvSpPr>
        <p:spPr>
          <a:xfrm>
            <a:off x="13211053" y="6032516"/>
            <a:ext cx="57674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ru-RU" sz="3600" dirty="0">
                <a:solidFill>
                  <a:schemeClr val="bg1"/>
                </a:solidFill>
                <a:latin typeface="Bahnschrift Light Condensed" panose="020B0502040204020203" pitchFamily="34" charset="0"/>
              </a:rPr>
              <a:t> </a:t>
            </a:r>
            <a:r>
              <a:rPr lang="ru-RU" sz="3600" dirty="0">
                <a:solidFill>
                  <a:schemeClr val="bg1"/>
                </a:solidFill>
                <a:latin typeface="Bahnschrift Light Condensed" panose="020B0502040204020203" pitchFamily="34" charset="0"/>
                <a:cs typeface="Times New Roman" panose="02020603050405020304" pitchFamily="18" charset="0"/>
              </a:rPr>
              <a:t>Контроль местонахождения товара, мера предосторожности от кражи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1DAFEE5-95AF-3606-2D48-F93D1DAE3D26}"/>
              </a:ext>
            </a:extLst>
          </p:cNvPr>
          <p:cNvSpPr txBox="1"/>
          <p:nvPr/>
        </p:nvSpPr>
        <p:spPr>
          <a:xfrm>
            <a:off x="13211052" y="3389056"/>
            <a:ext cx="57114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ru-RU" sz="3600" dirty="0">
                <a:solidFill>
                  <a:schemeClr val="bg1"/>
                </a:solidFill>
                <a:latin typeface="Bahnschrift Light Condensed" panose="020B0502040204020203" pitchFamily="34" charset="0"/>
                <a:cs typeface="Times New Roman" panose="02020603050405020304" pitchFamily="18" charset="0"/>
              </a:rPr>
              <a:t>Наличие пустующих полок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8451238-6F0B-8FE7-1995-05540B5BD1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4587" y="3006915"/>
            <a:ext cx="10579607" cy="73562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6B282B3-969C-08A3-AD02-BCFA5353E12C}"/>
              </a:ext>
            </a:extLst>
          </p:cNvPr>
          <p:cNvSpPr txBox="1"/>
          <p:nvPr/>
        </p:nvSpPr>
        <p:spPr>
          <a:xfrm>
            <a:off x="13211052" y="8046743"/>
            <a:ext cx="61966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ru-RU" sz="3600" kern="100" dirty="0">
                <a:solidFill>
                  <a:schemeClr val="bg1"/>
                </a:solidFill>
                <a:effectLst/>
                <a:latin typeface="Bahnschrift Ligh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Анализ спроса на отдельные </a:t>
            </a:r>
            <a:r>
              <a:rPr lang="ru-RU" sz="3600" kern="100" dirty="0">
                <a:solidFill>
                  <a:schemeClr val="bg1"/>
                </a:solidFill>
                <a:latin typeface="Bahnschrift Ligh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товары</a:t>
            </a:r>
            <a:endParaRPr lang="ru-RU" sz="3600" dirty="0">
              <a:solidFill>
                <a:schemeClr val="bg1"/>
              </a:solidFill>
              <a:latin typeface="Bahnschrift Light Condensed" panose="020B05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EBE5BEB9-F503-85F9-C9A5-65BF715F938F}"/>
              </a:ext>
            </a:extLst>
          </p:cNvPr>
          <p:cNvSpPr txBox="1">
            <a:spLocks/>
          </p:cNvSpPr>
          <p:nvPr/>
        </p:nvSpPr>
        <p:spPr>
          <a:xfrm>
            <a:off x="-5260027" y="713922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FontTx/>
            </a:pPr>
            <a:r>
              <a:rPr lang="ru-RU" b="1"/>
              <a:t>Решение</a:t>
            </a:r>
            <a:endParaRPr lang="ru-RU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D847561-4FA3-36DA-1585-8C980941EBB6}"/>
              </a:ext>
            </a:extLst>
          </p:cNvPr>
          <p:cNvSpPr txBox="1"/>
          <p:nvPr/>
        </p:nvSpPr>
        <p:spPr>
          <a:xfrm>
            <a:off x="-7981252" y="3681443"/>
            <a:ext cx="7505699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Наше ценностное предложение заключается в предоставлении клиентам уникального продукта высокого качества, который поможет им оптимизировать процесс торговли , хранения товаров, и даёт возможности использовать новые аналитические инструменты . Так же мы можем адаптировать наши товары под индивидуальные нужды потребителей, чтобы удовлетворить потребности и ожидания наших клиентов .</a:t>
            </a:r>
          </a:p>
          <a:p>
            <a:endParaRPr lang="ru-RU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053182F-5F3A-F969-5058-DE0B8DBAE3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37541" y="6350230"/>
            <a:ext cx="5966699" cy="3977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EA8A04D9-35A1-2524-4479-F76F20CA41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537541" y="2437123"/>
            <a:ext cx="5046744" cy="3595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2997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1608" y="-60694"/>
            <a:ext cx="20167316" cy="11437087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sz="6600" b="1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Решение</a:t>
            </a:r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79853E04-5196-892D-132B-BC7865BE9FB7}"/>
              </a:ext>
            </a:extLst>
          </p:cNvPr>
          <p:cNvSpPr txBox="1">
            <a:spLocks/>
          </p:cNvSpPr>
          <p:nvPr/>
        </p:nvSpPr>
        <p:spPr>
          <a:xfrm>
            <a:off x="1113050" y="-780240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FontTx/>
            </a:pPr>
            <a:r>
              <a:rPr lang="ru-RU" b="1" dirty="0"/>
              <a:t>Рынок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1642BF8-42E0-C5CF-2579-BF02FD9E4C5A}"/>
              </a:ext>
            </a:extLst>
          </p:cNvPr>
          <p:cNvSpPr txBox="1"/>
          <p:nvPr/>
        </p:nvSpPr>
        <p:spPr>
          <a:xfrm>
            <a:off x="-7840134" y="3014133"/>
            <a:ext cx="784013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Рынок умных полок для розничных магазинов представляет собой сегмент быстро развивающейся индустрии розничной торговли. Объем этого рынка растет в соответствии с ростом числа розничных магазинов, их модернизацией и стремлением к оптимизации управления товарным ассортиментом.</a:t>
            </a:r>
          </a:p>
          <a:p>
            <a:endParaRPr lang="ru-RU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94340CD-9507-ECAB-DA9B-9C400C1B52EE}"/>
              </a:ext>
            </a:extLst>
          </p:cNvPr>
          <p:cNvSpPr txBox="1"/>
          <p:nvPr/>
        </p:nvSpPr>
        <p:spPr>
          <a:xfrm>
            <a:off x="894588" y="2751820"/>
            <a:ext cx="8176721" cy="8063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kern="100" dirty="0">
                <a:solidFill>
                  <a:schemeClr val="bg1"/>
                </a:solidFill>
                <a:latin typeface="Bahnschrift Ligh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Мы п</a:t>
            </a:r>
            <a:r>
              <a:rPr lang="ru-RU" sz="3600" kern="100" dirty="0">
                <a:solidFill>
                  <a:schemeClr val="bg1"/>
                </a:solidFill>
                <a:effectLst/>
                <a:latin typeface="Bahnschrift Ligh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редоставляем клиентам уникальный продукт высокого качества, который позволит: </a:t>
            </a:r>
          </a:p>
          <a:p>
            <a:endParaRPr lang="ru-RU" sz="3600" kern="100" dirty="0">
              <a:solidFill>
                <a:schemeClr val="bg1"/>
              </a:solidFill>
              <a:latin typeface="Bahnschrift Light Condensed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71500" indent="-571500"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ru-RU" sz="3600" kern="100" dirty="0">
                <a:solidFill>
                  <a:schemeClr val="bg1"/>
                </a:solidFill>
                <a:latin typeface="Bahnschrift Ligh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Оптимизировать выделенное под товары пространство за счет динамического секционирования</a:t>
            </a:r>
            <a:endParaRPr lang="ru-RU" sz="3600" kern="100" dirty="0">
              <a:solidFill>
                <a:schemeClr val="bg1"/>
              </a:solidFill>
              <a:effectLst/>
              <a:latin typeface="Bahnschrift Light Condensed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71500" indent="-571500"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ru-RU" sz="3600" kern="100" dirty="0">
                <a:solidFill>
                  <a:schemeClr val="bg1"/>
                </a:solidFill>
                <a:latin typeface="Bahnschrift Ligh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Ускорить процесс инвентаризации</a:t>
            </a:r>
          </a:p>
          <a:p>
            <a:pPr marL="571500" indent="-571500"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ru-RU" sz="3600" kern="100" dirty="0">
                <a:solidFill>
                  <a:schemeClr val="bg1"/>
                </a:solidFill>
                <a:latin typeface="Bahnschrift Ligh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ru-RU" sz="3600" kern="100" dirty="0">
                <a:solidFill>
                  <a:schemeClr val="bg1"/>
                </a:solidFill>
                <a:effectLst/>
                <a:latin typeface="Bahnschrift Ligh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спользовать новые аналитические инструменты</a:t>
            </a:r>
          </a:p>
          <a:p>
            <a:r>
              <a:rPr lang="ru-RU" sz="3600" kern="100" dirty="0">
                <a:solidFill>
                  <a:schemeClr val="bg1"/>
                </a:solidFill>
                <a:effectLst/>
                <a:latin typeface="Bahnschrift Ligh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3600" kern="100" dirty="0">
                <a:solidFill>
                  <a:schemeClr val="bg1"/>
                </a:solidFill>
                <a:effectLst/>
                <a:latin typeface="Bahnschrift Ligh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Так же мы можем адаптировать наши товары под индивидуальные </a:t>
            </a:r>
            <a:r>
              <a:rPr lang="ru-RU" sz="3600" kern="100" dirty="0">
                <a:solidFill>
                  <a:schemeClr val="bg1"/>
                </a:solidFill>
                <a:latin typeface="Bahnschrift Ligh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заказы клиентов</a:t>
            </a:r>
            <a:r>
              <a:rPr lang="ru-RU" sz="3600" kern="100" dirty="0">
                <a:solidFill>
                  <a:schemeClr val="bg1"/>
                </a:solidFill>
                <a:effectLst/>
                <a:latin typeface="Bahnschrift Ligh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чтобы удовлетворить потребности и ожидания наших клиентов</a:t>
            </a:r>
          </a:p>
          <a:p>
            <a:endParaRPr lang="ru-RU" dirty="0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1DE7862A-25D0-03E0-72D5-A442F79268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327" r="100000">
                        <a14:foregroundMark x1="81373" y1="34862" x2="89869" y2="3302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54267" y="3325278"/>
            <a:ext cx="8138225" cy="579782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BFA8862-5E57-249D-09A6-AEF4C412B7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53935" y="2751820"/>
            <a:ext cx="5645738" cy="184148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3B04693-F6B3-AC29-8EDA-D1B024E68C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423322" y="5447534"/>
            <a:ext cx="462915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1608" y="-60694"/>
            <a:ext cx="20167316" cy="11437087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600" b="1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Рынок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9F73BB-0B30-6F4E-7A8C-E586B7EECB7A}"/>
              </a:ext>
            </a:extLst>
          </p:cNvPr>
          <p:cNvSpPr txBox="1"/>
          <p:nvPr/>
        </p:nvSpPr>
        <p:spPr>
          <a:xfrm>
            <a:off x="762000" y="2997200"/>
            <a:ext cx="7840134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kern="100" dirty="0">
                <a:solidFill>
                  <a:schemeClr val="bg1"/>
                </a:solidFill>
                <a:effectLst/>
                <a:latin typeface="Bahnschrift Ligh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Рынок умных полок для розничных магазинов представляет собой сегмент быстро развивающейся индустрии розничной торговли. Объем этого рынка растет в соответствии с ростом числа розничных магазинов, их модернизацией и стремлением к оптимизации управления товарным ассортиментом</a:t>
            </a:r>
          </a:p>
          <a:p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95FCF0-F0BA-E0B4-BE03-5DBD2EB0231F}"/>
              </a:ext>
            </a:extLst>
          </p:cNvPr>
          <p:cNvSpPr txBox="1"/>
          <p:nvPr/>
        </p:nvSpPr>
        <p:spPr>
          <a:xfrm>
            <a:off x="-8144934" y="7244517"/>
            <a:ext cx="814493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Сеть «Пятерочка» постепенно растет. По итогам 1 полугодия 2023 года количество ее магазинов составило 20 248 — рост на 5,7% за полугодие и на 9,1% за год.</a:t>
            </a:r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1E4E6E7-4F76-0B23-982D-7D1AF1268F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57733" y="7328465"/>
            <a:ext cx="2143125" cy="214312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8B5C61A-7A06-B6FE-3676-C80911CFFB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29900" y="8400027"/>
            <a:ext cx="2985449" cy="298544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DED343B-1813-CAF2-AA2D-949B40FD2F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581" b="89521" l="0" r="98926">
                        <a14:foregroundMark x1="8984" y1="30838" x2="8203" y2="58383"/>
                        <a14:foregroundMark x1="39258" y1="28443" x2="40039" y2="6497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82202" y="2751820"/>
            <a:ext cx="5645738" cy="184148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08EDDEF-A47B-23DB-7D8A-3A9A8F09A35D}"/>
              </a:ext>
            </a:extLst>
          </p:cNvPr>
          <p:cNvPicPr>
            <a:picLocks noChangeAspect="1"/>
          </p:cNvPicPr>
          <p:nvPr/>
        </p:nvPicPr>
        <p:blipFill>
          <a:blip r:embed="rId7">
            <a:biLevel thresh="25000"/>
          </a:blip>
          <a:stretch>
            <a:fillRect/>
          </a:stretch>
        </p:blipFill>
        <p:spPr>
          <a:xfrm>
            <a:off x="14151589" y="5447534"/>
            <a:ext cx="462915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9821"/>
            <a:ext cx="20167316" cy="11437087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600" b="1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Рынок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9F73BB-0B30-6F4E-7A8C-E586B7EECB7A}"/>
              </a:ext>
            </a:extLst>
          </p:cNvPr>
          <p:cNvSpPr txBox="1"/>
          <p:nvPr/>
        </p:nvSpPr>
        <p:spPr>
          <a:xfrm>
            <a:off x="804333" y="2496223"/>
            <a:ext cx="7840134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kern="100" dirty="0">
                <a:solidFill>
                  <a:schemeClr val="bg1"/>
                </a:solidFill>
                <a:effectLst/>
                <a:latin typeface="Bahnschrift Ligh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Рынок умных полок для розничных магазинов представляет собой сегмент быстро развивающейся индустрии розничной торговли. Объем этого рынка растет в соответствии с ростом числа розничных магазинов, их модернизацией и стремлением к оптимизации управления товарным ассортиментом</a:t>
            </a:r>
          </a:p>
          <a:p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95FCF0-F0BA-E0B4-BE03-5DBD2EB0231F}"/>
              </a:ext>
            </a:extLst>
          </p:cNvPr>
          <p:cNvSpPr txBox="1"/>
          <p:nvPr/>
        </p:nvSpPr>
        <p:spPr>
          <a:xfrm>
            <a:off x="9625871" y="7557513"/>
            <a:ext cx="814493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kern="100" dirty="0">
                <a:solidFill>
                  <a:schemeClr val="bg1"/>
                </a:solidFill>
                <a:latin typeface="Bahnschrift Ligh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 примеру, торговая сеть «Пятерочка» постепенно растет. По итогам 1 полугодия 2023 года количество ее магазинов составило 20 248 — рост на 5,7% за полугодие и на 9,1% за год.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7B0D019-8FEE-0CD4-9043-A1F93DC48F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4588" y="7189540"/>
            <a:ext cx="3829812" cy="382981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F66E0C6-A296-128B-9C3A-6DAE03DCA7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16685" y="6903207"/>
            <a:ext cx="3719949" cy="3719949"/>
          </a:xfrm>
          <a:prstGeom prst="rect">
            <a:avLst/>
          </a:prstGeom>
        </p:spPr>
      </p:pic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CA88451E-B3C8-F54D-C7B8-8A3F1A7DCB33}"/>
              </a:ext>
            </a:extLst>
          </p:cNvPr>
          <p:cNvSpPr txBox="1">
            <a:spLocks/>
          </p:cNvSpPr>
          <p:nvPr/>
        </p:nvSpPr>
        <p:spPr>
          <a:xfrm>
            <a:off x="1046988" y="-1042491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FontTx/>
            </a:pPr>
            <a:r>
              <a:rPr lang="ru-RU" b="1"/>
              <a:t>Бизнес-модель</a:t>
            </a:r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7C7B07E-416F-0611-DD9E-BBD8BE5E3D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86306" y="11573451"/>
            <a:ext cx="9754540" cy="463761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5D50CB1-FEFA-2949-5005-E54666E25D52}"/>
              </a:ext>
            </a:extLst>
          </p:cNvPr>
          <p:cNvPicPr>
            <a:picLocks noChangeAspect="1"/>
          </p:cNvPicPr>
          <p:nvPr/>
        </p:nvPicPr>
        <p:blipFill>
          <a:blip r:embed="rId8">
            <a:biLevel thresh="25000"/>
          </a:blip>
          <a:stretch>
            <a:fillRect/>
          </a:stretch>
        </p:blipFill>
        <p:spPr>
          <a:xfrm>
            <a:off x="14151589" y="5223243"/>
            <a:ext cx="4629150" cy="9906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2BBDA7A-0BBD-5807-0A5F-CF4DD927AD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581" b="89521" l="0" r="98926">
                        <a14:foregroundMark x1="8984" y1="30838" x2="8203" y2="58383"/>
                        <a14:foregroundMark x1="39258" y1="28443" x2="40039" y2="6497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36634" y="2496223"/>
            <a:ext cx="5645738" cy="1841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5852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21387"/>
            <a:ext cx="20167316" cy="11437087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600" b="1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Техническое решение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9F73BB-0B30-6F4E-7A8C-E586B7EECB7A}"/>
              </a:ext>
            </a:extLst>
          </p:cNvPr>
          <p:cNvSpPr txBox="1"/>
          <p:nvPr/>
        </p:nvSpPr>
        <p:spPr>
          <a:xfrm>
            <a:off x="12773848" y="1200293"/>
            <a:ext cx="7062135" cy="1046440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571500" indent="-5715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bg1"/>
                </a:solidFill>
                <a:latin typeface="Bahnschrift SemiLight" pitchFamily="34" charset="0"/>
              </a:rPr>
              <a:t>Реализация на основе тензорезисторных датчиков одноточечного тип</a:t>
            </a:r>
            <a:r>
              <a:rPr lang="en-US" sz="3200" dirty="0">
                <a:solidFill>
                  <a:schemeClr val="bg1"/>
                </a:solidFill>
                <a:latin typeface="Bahnschrift SemiLight" pitchFamily="34" charset="0"/>
              </a:rPr>
              <a:t>.</a:t>
            </a:r>
            <a:r>
              <a:rPr lang="ru-RU" sz="3200" dirty="0">
                <a:solidFill>
                  <a:schemeClr val="bg1"/>
                </a:solidFill>
                <a:latin typeface="Bahnschrift SemiLight" pitchFamily="34" charset="0"/>
              </a:rPr>
              <a:t> Каждый датчик связан с корпусом платформы и, при изменении веса, формируется сигнал,</a:t>
            </a:r>
            <a:r>
              <a:rPr lang="en-US" sz="3200" dirty="0">
                <a:solidFill>
                  <a:schemeClr val="bg1"/>
                </a:solidFill>
                <a:latin typeface="Bahnschrift SemiLight" pitchFamily="34" charset="0"/>
              </a:rPr>
              <a:t> </a:t>
            </a:r>
            <a:r>
              <a:rPr lang="ru-RU" sz="3200" dirty="0">
                <a:solidFill>
                  <a:schemeClr val="bg1"/>
                </a:solidFill>
                <a:latin typeface="Bahnschrift SemiLight" pitchFamily="34" charset="0"/>
              </a:rPr>
              <a:t>величина которого содержит информацию о массе продукта.</a:t>
            </a:r>
            <a:endParaRPr lang="en-US" sz="3200" dirty="0">
              <a:solidFill>
                <a:schemeClr val="bg1"/>
              </a:solidFill>
              <a:latin typeface="Bahnschrift SemiLight" pitchFamily="34" charset="0"/>
            </a:endParaRPr>
          </a:p>
          <a:p>
            <a:pPr marL="571500" indent="-5715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bg1"/>
                </a:solidFill>
                <a:latin typeface="Bahnschrift SemiLight" pitchFamily="34" charset="0"/>
              </a:rPr>
              <a:t>Платформы объединяются в кластеры</a:t>
            </a:r>
            <a:r>
              <a:rPr lang="en-US" sz="3200" dirty="0">
                <a:solidFill>
                  <a:schemeClr val="bg1"/>
                </a:solidFill>
                <a:latin typeface="Bahnschrift SemiLight" pitchFamily="34" charset="0"/>
              </a:rPr>
              <a:t>.</a:t>
            </a:r>
            <a:r>
              <a:rPr lang="ru-RU" sz="3200" dirty="0">
                <a:solidFill>
                  <a:schemeClr val="bg1"/>
                </a:solidFill>
                <a:latin typeface="Bahnschrift SemiLight" pitchFamily="34" charset="0"/>
              </a:rPr>
              <a:t> </a:t>
            </a:r>
          </a:p>
          <a:p>
            <a:pPr marL="571500" indent="-5715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bg1"/>
                </a:solidFill>
                <a:latin typeface="Bahnschrift SemiLight" pitchFamily="34" charset="0"/>
              </a:rPr>
              <a:t>Передача информации с датчиков на вычислитель происходит за</a:t>
            </a:r>
            <a:r>
              <a:rPr lang="en-US" sz="3200" dirty="0">
                <a:solidFill>
                  <a:schemeClr val="bg1"/>
                </a:solidFill>
                <a:latin typeface="Bahnschrift SemiLight" pitchFamily="34" charset="0"/>
              </a:rPr>
              <a:t> </a:t>
            </a:r>
            <a:r>
              <a:rPr lang="ru-RU" sz="3200" dirty="0">
                <a:solidFill>
                  <a:schemeClr val="bg1"/>
                </a:solidFill>
                <a:latin typeface="Bahnschrift SemiLight" pitchFamily="34" charset="0"/>
              </a:rPr>
              <a:t>счет общей шины (</a:t>
            </a:r>
            <a:r>
              <a:rPr lang="en-US" sz="3200" dirty="0">
                <a:solidFill>
                  <a:schemeClr val="bg1"/>
                </a:solidFill>
                <a:latin typeface="Bahnschrift SemiLight" pitchFamily="34" charset="0"/>
              </a:rPr>
              <a:t>i2c</a:t>
            </a:r>
            <a:r>
              <a:rPr lang="ru-RU" sz="3200" dirty="0">
                <a:solidFill>
                  <a:schemeClr val="bg1"/>
                </a:solidFill>
                <a:latin typeface="Bahnschrift SemiLight" pitchFamily="34" charset="0"/>
              </a:rPr>
              <a:t>)</a:t>
            </a:r>
            <a:r>
              <a:rPr lang="en-US" sz="3200" dirty="0">
                <a:solidFill>
                  <a:schemeClr val="bg1"/>
                </a:solidFill>
                <a:latin typeface="Bahnschrift SemiLight" pitchFamily="34" charset="0"/>
              </a:rPr>
              <a:t>.</a:t>
            </a:r>
          </a:p>
          <a:p>
            <a:pPr marL="571500" indent="-5715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bg1"/>
                </a:solidFill>
                <a:latin typeface="Bahnschrift SemiLight" pitchFamily="34" charset="0"/>
              </a:rPr>
              <a:t>Сканером считывает </a:t>
            </a:r>
            <a:r>
              <a:rPr lang="en-US" sz="3200" dirty="0">
                <a:solidFill>
                  <a:schemeClr val="bg1"/>
                </a:solidFill>
                <a:latin typeface="Bahnschrift SemiLight" pitchFamily="34" charset="0"/>
              </a:rPr>
              <a:t>QR-</a:t>
            </a:r>
            <a:r>
              <a:rPr lang="ru-RU" sz="3200" dirty="0">
                <a:solidFill>
                  <a:schemeClr val="bg1"/>
                </a:solidFill>
                <a:latin typeface="Bahnschrift SemiLight" pitchFamily="34" charset="0"/>
              </a:rPr>
              <a:t>код продукта</a:t>
            </a:r>
            <a:r>
              <a:rPr lang="en-US" sz="3200" dirty="0">
                <a:solidFill>
                  <a:schemeClr val="bg1"/>
                </a:solidFill>
                <a:latin typeface="Bahnschrift SemiLight" pitchFamily="34" charset="0"/>
              </a:rPr>
              <a:t>.</a:t>
            </a:r>
            <a:endParaRPr lang="ru-RU" sz="3200" dirty="0">
              <a:solidFill>
                <a:schemeClr val="bg1"/>
              </a:solidFill>
              <a:latin typeface="Bahnschrift SemiLight" pitchFamily="34" charset="0"/>
            </a:endParaRPr>
          </a:p>
          <a:p>
            <a:pPr marL="571500" indent="-5715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bg1"/>
                </a:solidFill>
                <a:latin typeface="Bahnschrift SemiLight" pitchFamily="34" charset="0"/>
              </a:rPr>
              <a:t>Вычислитель передает на </a:t>
            </a:r>
            <a:r>
              <a:rPr lang="ru-RU" sz="3200" dirty="0" err="1">
                <a:solidFill>
                  <a:schemeClr val="bg1"/>
                </a:solidFill>
                <a:latin typeface="Bahnschrift SemiLight" pitchFamily="34" charset="0"/>
              </a:rPr>
              <a:t>агрегатор</a:t>
            </a:r>
            <a:r>
              <a:rPr lang="ru-RU" sz="3200" dirty="0">
                <a:solidFill>
                  <a:schemeClr val="bg1"/>
                </a:solidFill>
                <a:latin typeface="Bahnschrift SemiLight" pitchFamily="34" charset="0"/>
              </a:rPr>
              <a:t> потребителя информацию о количестве товара</a:t>
            </a:r>
            <a:r>
              <a:rPr lang="en-US" sz="3200" dirty="0">
                <a:solidFill>
                  <a:schemeClr val="bg1"/>
                </a:solidFill>
                <a:latin typeface="Bahnschrift SemiLight" pitchFamily="34" charset="0"/>
              </a:rPr>
              <a:t>.</a:t>
            </a:r>
            <a:endParaRPr lang="ru-RU" sz="3200" dirty="0">
              <a:solidFill>
                <a:schemeClr val="bg1"/>
              </a:solidFill>
              <a:latin typeface="Bahnschrift SemiLight" pitchFamily="34" charset="0"/>
            </a:endParaRPr>
          </a:p>
          <a:p>
            <a:endParaRPr lang="ru-RU" sz="3400" dirty="0"/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CA88451E-B3C8-F54D-C7B8-8A3F1A7DCB33}"/>
              </a:ext>
            </a:extLst>
          </p:cNvPr>
          <p:cNvSpPr txBox="1">
            <a:spLocks/>
          </p:cNvSpPr>
          <p:nvPr/>
        </p:nvSpPr>
        <p:spPr>
          <a:xfrm>
            <a:off x="1046988" y="-1042491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FontTx/>
            </a:pPr>
            <a:r>
              <a:rPr lang="ru-RU" b="1"/>
              <a:t>Бизнес-модель</a:t>
            </a:r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ED01D61-B8CA-7D54-2383-FB3B621E499B}"/>
              </a:ext>
            </a:extLst>
          </p:cNvPr>
          <p:cNvSpPr txBox="1"/>
          <p:nvPr/>
        </p:nvSpPr>
        <p:spPr>
          <a:xfrm>
            <a:off x="5150736" y="9441877"/>
            <a:ext cx="29722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Bahnschrift Light Condensed" panose="020B0502040204020203" pitchFamily="34" charset="0"/>
                <a:cs typeface="Times New Roman" panose="02020603050405020304" pitchFamily="18" charset="0"/>
              </a:rPr>
              <a:t>Диаграмма проекта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A2A4006-9F80-4870-A86A-9ABAD073F9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588" y="2063226"/>
            <a:ext cx="11410072" cy="6862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15852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1608" y="-60694"/>
            <a:ext cx="20167316" cy="11437087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055" y="386484"/>
            <a:ext cx="9741217" cy="911089"/>
          </a:xfrm>
        </p:spPr>
        <p:txBody>
          <a:bodyPr/>
          <a:lstStyle/>
          <a:p>
            <a:r>
              <a:rPr lang="ru-RU" sz="6600" b="1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Техническое решение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9F73BB-0B30-6F4E-7A8C-E586B7EECB7A}"/>
              </a:ext>
            </a:extLst>
          </p:cNvPr>
          <p:cNvSpPr txBox="1"/>
          <p:nvPr/>
        </p:nvSpPr>
        <p:spPr>
          <a:xfrm>
            <a:off x="10681204" y="1494196"/>
            <a:ext cx="723619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kern="100" dirty="0">
                <a:solidFill>
                  <a:schemeClr val="bg1"/>
                </a:solidFill>
                <a:latin typeface="Bahnschrift Ligh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Устройство состоит из трех основных частей:</a:t>
            </a:r>
          </a:p>
          <a:p>
            <a:pPr algn="just">
              <a:buClr>
                <a:schemeClr val="bg1"/>
              </a:buClr>
              <a:buFont typeface="Courier New" pitchFamily="49" charset="0"/>
              <a:buChar char="o"/>
            </a:pPr>
            <a:r>
              <a:rPr lang="ru-RU" sz="3200" kern="100" dirty="0">
                <a:solidFill>
                  <a:schemeClr val="bg1"/>
                </a:solidFill>
                <a:latin typeface="Bahnschrift Ligh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Тензодатчик</a:t>
            </a:r>
            <a:endParaRPr lang="en-US" sz="3200" kern="100" dirty="0">
              <a:solidFill>
                <a:schemeClr val="bg1"/>
              </a:solidFill>
              <a:latin typeface="Bahnschrift Light Condensed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Clr>
                <a:schemeClr val="bg1"/>
              </a:buClr>
              <a:buFont typeface="Courier New" pitchFamily="49" charset="0"/>
              <a:buChar char="o"/>
            </a:pPr>
            <a:r>
              <a:rPr lang="ru-RU" sz="3200" kern="100" dirty="0">
                <a:solidFill>
                  <a:schemeClr val="bg1"/>
                </a:solidFill>
                <a:latin typeface="Bahnschrift Ligh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Аналого-цифровой преобразователь Hx711</a:t>
            </a:r>
            <a:endParaRPr lang="en-US" sz="3200" kern="100" dirty="0">
              <a:solidFill>
                <a:schemeClr val="bg1"/>
              </a:solidFill>
              <a:latin typeface="Bahnschrift Light Condensed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Clr>
                <a:schemeClr val="bg1"/>
              </a:buClr>
              <a:buFont typeface="Courier New" pitchFamily="49" charset="0"/>
              <a:buChar char="o"/>
            </a:pPr>
            <a:r>
              <a:rPr lang="ru-RU" sz="3200" kern="100" dirty="0">
                <a:solidFill>
                  <a:schemeClr val="bg1"/>
                </a:solidFill>
                <a:latin typeface="Bahnschrift Ligh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Микроконтроллер </a:t>
            </a:r>
            <a:r>
              <a:rPr lang="en-US" sz="3200" kern="100" dirty="0">
                <a:solidFill>
                  <a:schemeClr val="bg1"/>
                </a:solidFill>
                <a:latin typeface="Bahnschrift Ligh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STM32</a:t>
            </a:r>
            <a:endParaRPr lang="ru-RU" sz="3200" kern="100" dirty="0">
              <a:solidFill>
                <a:schemeClr val="bg1"/>
              </a:solidFill>
              <a:latin typeface="Bahnschrift Light Condensed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Clr>
                <a:schemeClr val="bg1"/>
              </a:buClr>
            </a:pPr>
            <a:endParaRPr lang="ru-RU" sz="3200" kern="100" dirty="0">
              <a:solidFill>
                <a:schemeClr val="bg1"/>
              </a:solidFill>
              <a:latin typeface="Bahnschrift Light Condensed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Clr>
                <a:schemeClr val="bg1"/>
              </a:buClr>
            </a:pPr>
            <a:r>
              <a:rPr lang="ru-RU" sz="3200" kern="100" dirty="0">
                <a:solidFill>
                  <a:schemeClr val="bg1"/>
                </a:solidFill>
                <a:latin typeface="Bahnschrift Ligh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Сбор данных с датчиков на вычислитель происходит по протоколу </a:t>
            </a:r>
            <a:r>
              <a:rPr lang="en-US" sz="3200" kern="100" dirty="0">
                <a:solidFill>
                  <a:schemeClr val="bg1"/>
                </a:solidFill>
                <a:latin typeface="Bahnschrift Ligh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sz="3200" kern="100" dirty="0">
                <a:solidFill>
                  <a:schemeClr val="bg1"/>
                </a:solidFill>
                <a:latin typeface="Bahnschrift Ligh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3200" kern="100" dirty="0">
                <a:solidFill>
                  <a:schemeClr val="bg1"/>
                </a:solidFill>
                <a:latin typeface="Bahnschrift Ligh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endParaRPr lang="ru-RU" sz="3200" kern="100" dirty="0">
              <a:solidFill>
                <a:schemeClr val="bg1"/>
              </a:solidFill>
              <a:latin typeface="Bahnschrift Light Condensed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CA88451E-B3C8-F54D-C7B8-8A3F1A7DCB33}"/>
              </a:ext>
            </a:extLst>
          </p:cNvPr>
          <p:cNvSpPr txBox="1">
            <a:spLocks/>
          </p:cNvSpPr>
          <p:nvPr/>
        </p:nvSpPr>
        <p:spPr>
          <a:xfrm>
            <a:off x="1046988" y="-1042491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FontTx/>
            </a:pPr>
            <a:r>
              <a:rPr lang="ru-RU" b="1"/>
              <a:t>Бизнес-модель</a:t>
            </a:r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D9F7A8B-3F06-0A5D-957B-08CA8FE84D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142" y="1657404"/>
            <a:ext cx="9582421" cy="478986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C9F73BB-0B30-6F4E-7A8C-E586B7EECB7A}"/>
              </a:ext>
            </a:extLst>
          </p:cNvPr>
          <p:cNvSpPr txBox="1"/>
          <p:nvPr/>
        </p:nvSpPr>
        <p:spPr>
          <a:xfrm>
            <a:off x="2176524" y="6517981"/>
            <a:ext cx="5699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kern="100" dirty="0">
                <a:solidFill>
                  <a:schemeClr val="bg1"/>
                </a:solidFill>
                <a:latin typeface="Bahnschrift Ligh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Схема подключения тензодатчика</a:t>
            </a:r>
            <a:endParaRPr lang="ru-RU" sz="32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4313" y="5295954"/>
            <a:ext cx="9784645" cy="472217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80ADB7E-B5D6-1E3F-812B-52EC636CCFDE}"/>
              </a:ext>
            </a:extLst>
          </p:cNvPr>
          <p:cNvSpPr txBox="1"/>
          <p:nvPr/>
        </p:nvSpPr>
        <p:spPr>
          <a:xfrm>
            <a:off x="13422207" y="10021933"/>
            <a:ext cx="31088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kern="100" dirty="0">
                <a:solidFill>
                  <a:schemeClr val="bg1"/>
                </a:solidFill>
                <a:latin typeface="Bahnschrift Ligh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Схема устройства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8315852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1608" y="-60694"/>
            <a:ext cx="20167316" cy="11437087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sz="6600" b="1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Бизнес-модель</a:t>
            </a:r>
            <a:endParaRPr lang="ru-RU" sz="6600" dirty="0">
              <a:solidFill>
                <a:schemeClr val="bg1"/>
              </a:solidFill>
              <a:latin typeface="Bahnschrift SemiBold SemiConden" panose="020B05020402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F256AC-556B-5D87-CF06-B0C635B2E436}"/>
              </a:ext>
            </a:extLst>
          </p:cNvPr>
          <p:cNvSpPr txBox="1"/>
          <p:nvPr/>
        </p:nvSpPr>
        <p:spPr>
          <a:xfrm>
            <a:off x="736520" y="2746613"/>
            <a:ext cx="9604079" cy="73096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3600" kern="100" dirty="0">
                <a:solidFill>
                  <a:schemeClr val="bg1"/>
                </a:solidFill>
                <a:effectLst/>
                <a:latin typeface="Bahnschrift Ligh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Наша бизнес-модель основывается на продаже умных полок розничным магазинам. Мы предлагаем полки, которые оборудованы специальными датчики и технологиями, позволяющими отслеживать оборачиваемость  товаров, контролировать уровень запасов, анализировать данные о покупках и поведении покупателей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3600" kern="100" dirty="0">
                <a:solidFill>
                  <a:schemeClr val="bg1"/>
                </a:solidFill>
                <a:effectLst/>
                <a:latin typeface="Bahnschrift Ligh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Мы зарабатываем на продаже самих умных полок, а также на предоставлении дополнительных услуг,  таких как модель аренды умных полок (это позволит магазинам сэкономить на начальных инвестициях), обновление программного обеспечения и техническая поддержка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32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714">
                        <a14:foregroundMark x1="9000" y1="75498" x2="6286" y2="88821"/>
                        <a14:foregroundMark x1="26571" y1="64778" x2="26143" y2="83920"/>
                        <a14:foregroundMark x1="41429" y1="65850" x2="42000" y2="80398"/>
                        <a14:foregroundMark x1="57000" y1="73813" x2="57429" y2="86217"/>
                        <a14:foregroundMark x1="71714" y1="67534" x2="71714" y2="87902"/>
                        <a14:foregroundMark x1="89000" y1="61715" x2="89286" y2="7641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266794" y="1879411"/>
            <a:ext cx="8100786" cy="7556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6788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1608" y="-60694"/>
            <a:ext cx="20167316" cy="11437087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4721" y="1053897"/>
            <a:ext cx="9741217" cy="911089"/>
          </a:xfrm>
          <a:prstGeom prst="rect">
            <a:avLst/>
          </a:prstGeom>
        </p:spPr>
        <p:txBody>
          <a:bodyPr/>
          <a:lstStyle/>
          <a:p>
            <a:r>
              <a:rPr lang="ru-RU" sz="6600" b="1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Планы развития</a:t>
            </a:r>
            <a:endParaRPr lang="ru-RU" sz="6600" dirty="0">
              <a:solidFill>
                <a:schemeClr val="bg1"/>
              </a:solidFill>
              <a:latin typeface="Bahnschrift SemiBold SemiConden" panose="020B0502040204020203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1E32DE-FA31-C5C2-F925-68BF3AC9BBF7}"/>
              </a:ext>
            </a:extLst>
          </p:cNvPr>
          <p:cNvSpPr txBox="1"/>
          <p:nvPr/>
        </p:nvSpPr>
        <p:spPr>
          <a:xfrm>
            <a:off x="1557867" y="4114800"/>
            <a:ext cx="408316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  <a:latin typeface="Bahnschrift Light Condensed" panose="020B0502040204020203" pitchFamily="34" charset="0"/>
                <a:cs typeface="Times New Roman" panose="02020603050405020304" pitchFamily="18" charset="0"/>
              </a:rPr>
              <a:t>Интеграция с системами </a:t>
            </a:r>
            <a:endParaRPr lang="en-US" sz="3600" dirty="0">
              <a:solidFill>
                <a:schemeClr val="bg1"/>
              </a:solidFill>
              <a:latin typeface="Bahnschrift Light Condensed" panose="020B0502040204020203" pitchFamily="34" charset="0"/>
              <a:cs typeface="Times New Roman" panose="02020603050405020304" pitchFamily="18" charset="0"/>
            </a:endParaRPr>
          </a:p>
          <a:p>
            <a:r>
              <a:rPr lang="ru-RU" sz="3600" dirty="0">
                <a:solidFill>
                  <a:schemeClr val="bg1"/>
                </a:solidFill>
                <a:latin typeface="Bahnschrift Light Condensed" panose="020B0502040204020203" pitchFamily="34" charset="0"/>
                <a:cs typeface="Times New Roman" panose="02020603050405020304" pitchFamily="18" charset="0"/>
              </a:rPr>
              <a:t>управления магазином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CAF7E0-99B6-2175-EAB8-0302037AC9CA}"/>
              </a:ext>
            </a:extLst>
          </p:cNvPr>
          <p:cNvSpPr txBox="1"/>
          <p:nvPr/>
        </p:nvSpPr>
        <p:spPr>
          <a:xfrm>
            <a:off x="1557867" y="5743484"/>
            <a:ext cx="44807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  <a:latin typeface="Bahnschrift Light Condensed" panose="020B0502040204020203" pitchFamily="34" charset="0"/>
                <a:cs typeface="Times New Roman" panose="02020603050405020304" pitchFamily="18" charset="0"/>
              </a:rPr>
              <a:t>Улучшение дизайна и </a:t>
            </a:r>
          </a:p>
          <a:p>
            <a:r>
              <a:rPr lang="ru-RU" sz="3600" dirty="0">
                <a:solidFill>
                  <a:schemeClr val="bg1"/>
                </a:solidFill>
                <a:latin typeface="Bahnschrift Light Condensed" panose="020B0502040204020203" pitchFamily="34" charset="0"/>
                <a:cs typeface="Times New Roman" panose="02020603050405020304" pitchFamily="18" charset="0"/>
              </a:rPr>
              <a:t>функциональности</a:t>
            </a:r>
            <a:r>
              <a:rPr lang="en-US" sz="3600" dirty="0">
                <a:solidFill>
                  <a:schemeClr val="bg1"/>
                </a:solidFill>
                <a:latin typeface="Bahnschrift Light Condensed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ru-RU" sz="3600" dirty="0">
                <a:solidFill>
                  <a:schemeClr val="bg1"/>
                </a:solidFill>
                <a:latin typeface="Bahnschrift Light Condensed" panose="020B0502040204020203" pitchFamily="34" charset="0"/>
                <a:cs typeface="Times New Roman" panose="02020603050405020304" pitchFamily="18" charset="0"/>
              </a:rPr>
              <a:t>проекта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0E2814-A591-7968-47CD-DD2463C8534F}"/>
              </a:ext>
            </a:extLst>
          </p:cNvPr>
          <p:cNvSpPr txBox="1"/>
          <p:nvPr/>
        </p:nvSpPr>
        <p:spPr>
          <a:xfrm>
            <a:off x="1557867" y="7372168"/>
            <a:ext cx="31470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  <a:latin typeface="Bahnschrift Light Condensed" panose="020B0502040204020203" pitchFamily="34" charset="0"/>
                <a:cs typeface="Times New Roman" panose="02020603050405020304" pitchFamily="18" charset="0"/>
              </a:rPr>
              <a:t>Расширение рынка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919C33AA-9DCC-EB3A-CE4B-95F4C0AF0BD4}"/>
              </a:ext>
            </a:extLst>
          </p:cNvPr>
          <p:cNvSpPr/>
          <p:nvPr/>
        </p:nvSpPr>
        <p:spPr>
          <a:xfrm>
            <a:off x="894588" y="6032439"/>
            <a:ext cx="440267" cy="41990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D398DDD0-DAA3-8B62-339C-DA87D7818E22}"/>
              </a:ext>
            </a:extLst>
          </p:cNvPr>
          <p:cNvSpPr/>
          <p:nvPr/>
        </p:nvSpPr>
        <p:spPr>
          <a:xfrm>
            <a:off x="894588" y="7454604"/>
            <a:ext cx="440267" cy="41990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E9E4D00-4D1B-5E02-8D56-7FDF0B97C7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73774" y="2785965"/>
            <a:ext cx="8625417" cy="733275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1ECEA60C-EC71-0E4B-6B1B-D4CF9B7748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08872" y="3967518"/>
            <a:ext cx="10519833" cy="6000750"/>
          </a:xfrm>
          <a:prstGeom prst="rect">
            <a:avLst/>
          </a:prstGeom>
        </p:spPr>
      </p:pic>
      <p:sp>
        <p:nvSpPr>
          <p:cNvPr id="10" name="Круг: прозрачная заливка 9">
            <a:extLst>
              <a:ext uri="{FF2B5EF4-FFF2-40B4-BE49-F238E27FC236}">
                <a16:creationId xmlns:a16="http://schemas.microsoft.com/office/drawing/2014/main" id="{BC4BCC18-2E5D-4737-1687-90A5AD92D83D}"/>
              </a:ext>
            </a:extLst>
          </p:cNvPr>
          <p:cNvSpPr/>
          <p:nvPr/>
        </p:nvSpPr>
        <p:spPr>
          <a:xfrm>
            <a:off x="894588" y="4443458"/>
            <a:ext cx="423333" cy="419902"/>
          </a:xfrm>
          <a:prstGeom prst="donut">
            <a:avLst/>
          </a:prstGeom>
          <a:solidFill>
            <a:schemeClr val="tx1">
              <a:lumMod val="85000"/>
              <a:lumOff val="1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1608" y="-60694"/>
            <a:ext cx="20167316" cy="11437087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6254" y="1068011"/>
            <a:ext cx="9741217" cy="911089"/>
          </a:xfrm>
          <a:prstGeom prst="rect">
            <a:avLst/>
          </a:prstGeom>
        </p:spPr>
        <p:txBody>
          <a:bodyPr/>
          <a:lstStyle/>
          <a:p>
            <a:r>
              <a:rPr lang="ru-RU" sz="6600" b="1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Планы развития</a:t>
            </a:r>
            <a:endParaRPr lang="ru-RU" sz="6600" dirty="0">
              <a:solidFill>
                <a:schemeClr val="bg1"/>
              </a:solidFill>
              <a:latin typeface="Bahnschrift SemiBold SemiConden" panose="020B0502040204020203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1E32DE-FA31-C5C2-F925-68BF3AC9BBF7}"/>
              </a:ext>
            </a:extLst>
          </p:cNvPr>
          <p:cNvSpPr txBox="1"/>
          <p:nvPr/>
        </p:nvSpPr>
        <p:spPr>
          <a:xfrm>
            <a:off x="1557867" y="4114800"/>
            <a:ext cx="408316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  <a:latin typeface="Bahnschrift Light Condensed" panose="020B0502040204020203" pitchFamily="34" charset="0"/>
                <a:cs typeface="Times New Roman" panose="02020603050405020304" pitchFamily="18" charset="0"/>
              </a:rPr>
              <a:t>Интеграция с системами </a:t>
            </a:r>
            <a:endParaRPr lang="en-US" sz="3600" dirty="0">
              <a:solidFill>
                <a:schemeClr val="bg1"/>
              </a:solidFill>
              <a:latin typeface="Bahnschrift Light Condensed" panose="020B0502040204020203" pitchFamily="34" charset="0"/>
              <a:cs typeface="Times New Roman" panose="02020603050405020304" pitchFamily="18" charset="0"/>
            </a:endParaRPr>
          </a:p>
          <a:p>
            <a:r>
              <a:rPr lang="ru-RU" sz="3600" dirty="0">
                <a:solidFill>
                  <a:schemeClr val="bg1"/>
                </a:solidFill>
                <a:latin typeface="Bahnschrift Light Condensed" panose="020B0502040204020203" pitchFamily="34" charset="0"/>
                <a:cs typeface="Times New Roman" panose="02020603050405020304" pitchFamily="18" charset="0"/>
              </a:rPr>
              <a:t>управления магазином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CAF7E0-99B6-2175-EAB8-0302037AC9CA}"/>
              </a:ext>
            </a:extLst>
          </p:cNvPr>
          <p:cNvSpPr txBox="1"/>
          <p:nvPr/>
        </p:nvSpPr>
        <p:spPr>
          <a:xfrm>
            <a:off x="1557867" y="5743484"/>
            <a:ext cx="44807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  <a:latin typeface="Bahnschrift Light Condensed" panose="020B0502040204020203" pitchFamily="34" charset="0"/>
                <a:cs typeface="Times New Roman" panose="02020603050405020304" pitchFamily="18" charset="0"/>
              </a:rPr>
              <a:t>Улучшение дизайна и </a:t>
            </a:r>
          </a:p>
          <a:p>
            <a:r>
              <a:rPr lang="ru-RU" sz="3600" dirty="0">
                <a:solidFill>
                  <a:schemeClr val="bg1"/>
                </a:solidFill>
                <a:latin typeface="Bahnschrift Light Condensed" panose="020B0502040204020203" pitchFamily="34" charset="0"/>
                <a:cs typeface="Times New Roman" panose="02020603050405020304" pitchFamily="18" charset="0"/>
              </a:rPr>
              <a:t>функциональности</a:t>
            </a:r>
            <a:r>
              <a:rPr lang="en-US" sz="3600" dirty="0">
                <a:solidFill>
                  <a:schemeClr val="bg1"/>
                </a:solidFill>
                <a:latin typeface="Bahnschrift Light Condensed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ru-RU" sz="3600" dirty="0">
                <a:solidFill>
                  <a:schemeClr val="bg1"/>
                </a:solidFill>
                <a:latin typeface="Bahnschrift Light Condensed" panose="020B0502040204020203" pitchFamily="34" charset="0"/>
                <a:cs typeface="Times New Roman" panose="02020603050405020304" pitchFamily="18" charset="0"/>
              </a:rPr>
              <a:t>проекта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0E2814-A591-7968-47CD-DD2463C8534F}"/>
              </a:ext>
            </a:extLst>
          </p:cNvPr>
          <p:cNvSpPr txBox="1"/>
          <p:nvPr/>
        </p:nvSpPr>
        <p:spPr>
          <a:xfrm>
            <a:off x="1557867" y="7372168"/>
            <a:ext cx="31470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  <a:latin typeface="Bahnschrift Light Condensed" panose="020B0502040204020203" pitchFamily="34" charset="0"/>
                <a:cs typeface="Times New Roman" panose="02020603050405020304" pitchFamily="18" charset="0"/>
              </a:rPr>
              <a:t>Расширение рынка</a:t>
            </a: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D398DDD0-DAA3-8B62-339C-DA87D7818E22}"/>
              </a:ext>
            </a:extLst>
          </p:cNvPr>
          <p:cNvSpPr/>
          <p:nvPr/>
        </p:nvSpPr>
        <p:spPr>
          <a:xfrm>
            <a:off x="894588" y="7454604"/>
            <a:ext cx="440267" cy="41990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Круг: прозрачная заливка 7">
            <a:extLst>
              <a:ext uri="{FF2B5EF4-FFF2-40B4-BE49-F238E27FC236}">
                <a16:creationId xmlns:a16="http://schemas.microsoft.com/office/drawing/2014/main" id="{454FA60B-9EE7-71A9-ACCA-0380EA0A168B}"/>
              </a:ext>
            </a:extLst>
          </p:cNvPr>
          <p:cNvSpPr/>
          <p:nvPr/>
        </p:nvSpPr>
        <p:spPr>
          <a:xfrm>
            <a:off x="894588" y="6032438"/>
            <a:ext cx="423333" cy="419902"/>
          </a:xfrm>
          <a:prstGeom prst="donut">
            <a:avLst/>
          </a:prstGeom>
          <a:solidFill>
            <a:schemeClr val="tx1">
              <a:lumMod val="85000"/>
              <a:lumOff val="1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0FD19D25-20AD-241E-F191-8710DEB6E3C8}"/>
              </a:ext>
            </a:extLst>
          </p:cNvPr>
          <p:cNvSpPr/>
          <p:nvPr/>
        </p:nvSpPr>
        <p:spPr>
          <a:xfrm>
            <a:off x="877654" y="4443458"/>
            <a:ext cx="440267" cy="41990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BC151F2-C1B2-754E-46CB-DE4C54A12C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6400" y="3451965"/>
            <a:ext cx="10519833" cy="600075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6B0C93F-261F-AFFA-3AC1-C95CF31B70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91199" y="2886282"/>
            <a:ext cx="10174387" cy="6791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5233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1608" y="-60694"/>
            <a:ext cx="20167316" cy="11437087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9339" y="1090015"/>
            <a:ext cx="9741217" cy="911089"/>
          </a:xfrm>
          <a:prstGeom prst="rect">
            <a:avLst/>
          </a:prstGeom>
        </p:spPr>
        <p:txBody>
          <a:bodyPr/>
          <a:lstStyle/>
          <a:p>
            <a:r>
              <a:rPr lang="ru-RU" sz="6600" b="1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Планы развития</a:t>
            </a:r>
            <a:endParaRPr lang="ru-RU" sz="6600" dirty="0">
              <a:solidFill>
                <a:schemeClr val="bg1"/>
              </a:solidFill>
              <a:latin typeface="Bahnschrift SemiBold SemiConden" panose="020B0502040204020203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1E32DE-FA31-C5C2-F925-68BF3AC9BBF7}"/>
              </a:ext>
            </a:extLst>
          </p:cNvPr>
          <p:cNvSpPr txBox="1"/>
          <p:nvPr/>
        </p:nvSpPr>
        <p:spPr>
          <a:xfrm>
            <a:off x="1557867" y="4114800"/>
            <a:ext cx="408316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  <a:latin typeface="Bahnschrift Light Condensed" panose="020B0502040204020203" pitchFamily="34" charset="0"/>
                <a:cs typeface="Times New Roman" panose="02020603050405020304" pitchFamily="18" charset="0"/>
              </a:rPr>
              <a:t>Интеграция с системами </a:t>
            </a:r>
            <a:endParaRPr lang="en-US" sz="3600" dirty="0">
              <a:solidFill>
                <a:schemeClr val="bg1"/>
              </a:solidFill>
              <a:latin typeface="Bahnschrift Light Condensed" panose="020B0502040204020203" pitchFamily="34" charset="0"/>
              <a:cs typeface="Times New Roman" panose="02020603050405020304" pitchFamily="18" charset="0"/>
            </a:endParaRPr>
          </a:p>
          <a:p>
            <a:r>
              <a:rPr lang="ru-RU" sz="3600" dirty="0">
                <a:solidFill>
                  <a:schemeClr val="bg1"/>
                </a:solidFill>
                <a:latin typeface="Bahnschrift Light Condensed" panose="020B0502040204020203" pitchFamily="34" charset="0"/>
                <a:cs typeface="Times New Roman" panose="02020603050405020304" pitchFamily="18" charset="0"/>
              </a:rPr>
              <a:t>управления магазином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CAF7E0-99B6-2175-EAB8-0302037AC9CA}"/>
              </a:ext>
            </a:extLst>
          </p:cNvPr>
          <p:cNvSpPr txBox="1"/>
          <p:nvPr/>
        </p:nvSpPr>
        <p:spPr>
          <a:xfrm>
            <a:off x="1557867" y="5743484"/>
            <a:ext cx="44807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  <a:latin typeface="Bahnschrift Light Condensed" panose="020B0502040204020203" pitchFamily="34" charset="0"/>
                <a:cs typeface="Times New Roman" panose="02020603050405020304" pitchFamily="18" charset="0"/>
              </a:rPr>
              <a:t>Улучшение дизайна и </a:t>
            </a:r>
          </a:p>
          <a:p>
            <a:r>
              <a:rPr lang="ru-RU" sz="3600" dirty="0">
                <a:solidFill>
                  <a:schemeClr val="bg1"/>
                </a:solidFill>
                <a:latin typeface="Bahnschrift Light Condensed" panose="020B0502040204020203" pitchFamily="34" charset="0"/>
                <a:cs typeface="Times New Roman" panose="02020603050405020304" pitchFamily="18" charset="0"/>
              </a:rPr>
              <a:t>функциональности</a:t>
            </a:r>
            <a:r>
              <a:rPr lang="en-US" sz="3600" dirty="0">
                <a:solidFill>
                  <a:schemeClr val="bg1"/>
                </a:solidFill>
                <a:latin typeface="Bahnschrift Light Condensed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ru-RU" sz="3600" dirty="0">
                <a:solidFill>
                  <a:schemeClr val="bg1"/>
                </a:solidFill>
                <a:latin typeface="Bahnschrift Light Condensed" panose="020B0502040204020203" pitchFamily="34" charset="0"/>
                <a:cs typeface="Times New Roman" panose="02020603050405020304" pitchFamily="18" charset="0"/>
              </a:rPr>
              <a:t>проекта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0E2814-A591-7968-47CD-DD2463C8534F}"/>
              </a:ext>
            </a:extLst>
          </p:cNvPr>
          <p:cNvSpPr txBox="1"/>
          <p:nvPr/>
        </p:nvSpPr>
        <p:spPr>
          <a:xfrm>
            <a:off x="1557867" y="7372168"/>
            <a:ext cx="31470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  <a:latin typeface="Bahnschrift Light Condensed" panose="020B0502040204020203" pitchFamily="34" charset="0"/>
                <a:cs typeface="Times New Roman" panose="02020603050405020304" pitchFamily="18" charset="0"/>
              </a:rPr>
              <a:t>Расширение рынка</a:t>
            </a: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0FD19D25-20AD-241E-F191-8710DEB6E3C8}"/>
              </a:ext>
            </a:extLst>
          </p:cNvPr>
          <p:cNvSpPr/>
          <p:nvPr/>
        </p:nvSpPr>
        <p:spPr>
          <a:xfrm>
            <a:off x="894588" y="4459905"/>
            <a:ext cx="440267" cy="41990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Круг: прозрачная заливка 9">
            <a:extLst>
              <a:ext uri="{FF2B5EF4-FFF2-40B4-BE49-F238E27FC236}">
                <a16:creationId xmlns:a16="http://schemas.microsoft.com/office/drawing/2014/main" id="{F9470A55-93EA-DDAB-4F8A-C59865C77569}"/>
              </a:ext>
            </a:extLst>
          </p:cNvPr>
          <p:cNvSpPr/>
          <p:nvPr/>
        </p:nvSpPr>
        <p:spPr>
          <a:xfrm>
            <a:off x="874775" y="7454604"/>
            <a:ext cx="423333" cy="419902"/>
          </a:xfrm>
          <a:prstGeom prst="donut">
            <a:avLst/>
          </a:prstGeom>
          <a:solidFill>
            <a:schemeClr val="tx1">
              <a:lumMod val="85000"/>
              <a:lumOff val="1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5412F6E4-9547-5C19-88F5-66FEC2B07E3C}"/>
              </a:ext>
            </a:extLst>
          </p:cNvPr>
          <p:cNvSpPr/>
          <p:nvPr/>
        </p:nvSpPr>
        <p:spPr>
          <a:xfrm>
            <a:off x="894588" y="6104514"/>
            <a:ext cx="440267" cy="41990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8E81E6F-E960-DDCE-AC79-7C11672783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1846" y="3128605"/>
            <a:ext cx="10174387" cy="6791621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09D194D-5D20-62C5-247B-E236E9D485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40633" y="11622367"/>
            <a:ext cx="6705600" cy="365571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489CFDC7-3BC1-02E9-67D5-F72D364FF2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03183" y="3261056"/>
            <a:ext cx="6876417" cy="3125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3957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1608" y="-60694"/>
            <a:ext cx="20167316" cy="11437087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025" y="263884"/>
            <a:ext cx="3442508" cy="983026"/>
          </a:xfrm>
          <a:prstGeom prst="rect">
            <a:avLst/>
          </a:prstGeom>
        </p:spPr>
        <p:txBody>
          <a:bodyPr/>
          <a:lstStyle/>
          <a:p>
            <a:r>
              <a:rPr lang="ru-RU" sz="6600" b="1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Команда</a:t>
            </a:r>
            <a:endParaRPr lang="ru-RU" sz="6600" dirty="0">
              <a:solidFill>
                <a:schemeClr val="bg1"/>
              </a:solidFill>
              <a:latin typeface="Bahnschrift SemiBold SemiConden" panose="020B0502040204020203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4534" y="1933005"/>
            <a:ext cx="2944457" cy="36309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r="35930"/>
          <a:stretch/>
        </p:blipFill>
        <p:spPr>
          <a:xfrm>
            <a:off x="8846115" y="6651907"/>
            <a:ext cx="2917893" cy="36342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/>
          <a:srcRect l="22400"/>
          <a:stretch/>
        </p:blipFill>
        <p:spPr>
          <a:xfrm>
            <a:off x="8739491" y="1933005"/>
            <a:ext cx="2917893" cy="36309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/>
          <a:srcRect l="9043" r="14956"/>
          <a:stretch/>
        </p:blipFill>
        <p:spPr>
          <a:xfrm>
            <a:off x="15076452" y="6640474"/>
            <a:ext cx="2917893" cy="36656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7"/>
          <a:srcRect l="31495" t="28020" r="-1"/>
          <a:stretch/>
        </p:blipFill>
        <p:spPr>
          <a:xfrm>
            <a:off x="15076452" y="1851543"/>
            <a:ext cx="2740493" cy="37123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Прямоугольник 8"/>
          <p:cNvSpPr/>
          <p:nvPr/>
        </p:nvSpPr>
        <p:spPr>
          <a:xfrm>
            <a:off x="1600413" y="5768733"/>
            <a:ext cx="477406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0" cap="none" spc="0" dirty="0">
                <a:ln w="0"/>
                <a:solidFill>
                  <a:schemeClr val="bg1"/>
                </a:solidFill>
                <a:latin typeface="Bahnschrift Light Condensed" panose="020B0502040204020203" pitchFamily="34" charset="0"/>
              </a:rPr>
              <a:t>Кузин Владимир – экономист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7978790" y="5768733"/>
            <a:ext cx="463139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0" cap="none" spc="0" dirty="0">
                <a:ln w="0"/>
                <a:solidFill>
                  <a:schemeClr val="bg1"/>
                </a:solidFill>
                <a:latin typeface="Bahnschrift Light Condensed" panose="020B0502040204020203" pitchFamily="34" charset="0"/>
              </a:rPr>
              <a:t>Пасько Алексей – экономист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8044284" y="10493219"/>
            <a:ext cx="514275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dirty="0" err="1">
                <a:ln w="0"/>
                <a:solidFill>
                  <a:schemeClr val="bg1"/>
                </a:solidFill>
                <a:latin typeface="Bahnschrift Light Condensed" panose="020B0502040204020203" pitchFamily="34" charset="0"/>
              </a:rPr>
              <a:t>Цуканов</a:t>
            </a:r>
            <a:r>
              <a:rPr lang="ru-RU" sz="3600" dirty="0">
                <a:ln w="0"/>
                <a:solidFill>
                  <a:schemeClr val="bg1"/>
                </a:solidFill>
                <a:latin typeface="Bahnschrift Light Condensed" panose="020B0502040204020203" pitchFamily="34" charset="0"/>
              </a:rPr>
              <a:t> Олег – тех. специалист</a:t>
            </a:r>
            <a:endParaRPr lang="ru-RU" sz="3600" b="0" cap="none" spc="0" dirty="0">
              <a:ln w="0"/>
              <a:solidFill>
                <a:schemeClr val="bg1"/>
              </a:solidFill>
              <a:latin typeface="Bahnschrift Light Condensed" panose="020B0502040204020203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3782081" y="10486451"/>
            <a:ext cx="550663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dirty="0">
                <a:ln w="0"/>
                <a:solidFill>
                  <a:schemeClr val="bg1"/>
                </a:solidFill>
                <a:latin typeface="Bahnschrift Light Condensed" panose="020B0502040204020203" pitchFamily="34" charset="0"/>
              </a:rPr>
              <a:t>Лобанов Никита – тех. специалист</a:t>
            </a:r>
            <a:endParaRPr lang="ru-RU" sz="3600" b="0" cap="none" spc="0" dirty="0">
              <a:ln w="0"/>
              <a:solidFill>
                <a:schemeClr val="bg1"/>
              </a:solidFill>
              <a:latin typeface="Bahnschrift Light Condensed" panose="020B0502040204020203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3536019" y="5750532"/>
            <a:ext cx="599875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dirty="0">
                <a:ln w="0"/>
                <a:solidFill>
                  <a:schemeClr val="bg1"/>
                </a:solidFill>
                <a:latin typeface="Bahnschrift Light Condensed" panose="020B0502040204020203" pitchFamily="34" charset="0"/>
              </a:rPr>
              <a:t>Савелов Владислав– тех. специалист</a:t>
            </a:r>
            <a:endParaRPr lang="ru-RU" sz="3600" b="0" cap="none" spc="0" dirty="0">
              <a:ln w="0"/>
              <a:solidFill>
                <a:schemeClr val="bg1"/>
              </a:solidFill>
              <a:latin typeface="Bahnschrift Light Condensed" panose="020B0502040204020203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895665" y="10486452"/>
            <a:ext cx="615585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dirty="0" err="1">
                <a:ln w="0"/>
                <a:solidFill>
                  <a:schemeClr val="bg1"/>
                </a:solidFill>
                <a:latin typeface="Bahnschrift Light Condensed" panose="020B0502040204020203" pitchFamily="34" charset="0"/>
              </a:rPr>
              <a:t>Ореховский</a:t>
            </a:r>
            <a:r>
              <a:rPr lang="ru-RU" sz="3600" dirty="0">
                <a:ln w="0"/>
                <a:solidFill>
                  <a:schemeClr val="bg1"/>
                </a:solidFill>
                <a:latin typeface="Bahnschrift Light Condensed" panose="020B0502040204020203" pitchFamily="34" charset="0"/>
              </a:rPr>
              <a:t> Максим – тех. специалист</a:t>
            </a:r>
            <a:endParaRPr lang="ru-RU" sz="3600" b="0" cap="none" spc="0" dirty="0">
              <a:ln w="0"/>
              <a:solidFill>
                <a:schemeClr val="bg1"/>
              </a:solidFill>
              <a:latin typeface="Bahnschrift Light Condensed" panose="020B0502040204020203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8"/>
          <a:srcRect l="12957" r="9831"/>
          <a:stretch/>
        </p:blipFill>
        <p:spPr>
          <a:xfrm>
            <a:off x="2601279" y="6719087"/>
            <a:ext cx="2897712" cy="37064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56733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2975F39-5027-C83D-027A-63DBDD6E5FD0}"/>
              </a:ext>
            </a:extLst>
          </p:cNvPr>
          <p:cNvSpPr txBox="1"/>
          <p:nvPr/>
        </p:nvSpPr>
        <p:spPr>
          <a:xfrm>
            <a:off x="1113536" y="5657850"/>
            <a:ext cx="762901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758806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FF6784E-6852-4EC6-93B9-B2F40371A23B}">
  <ds:schemaRefs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dae585fd-f7dc-4d5a-b1b8-e5742ef77c8f"/>
    <ds:schemaRef ds:uri="http://purl.org/dc/elements/1.1/"/>
    <ds:schemaRef ds:uri="http://schemas.microsoft.com/office/2006/metadata/properties"/>
    <ds:schemaRef ds:uri="f3f21cfc-4d3e-42b1-8a95-d7209818f9d6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4700</TotalTime>
  <Words>721</Words>
  <Application>Microsoft Office PowerPoint</Application>
  <PresentationFormat>Произвольный</PresentationFormat>
  <Paragraphs>91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17</vt:i4>
      </vt:variant>
    </vt:vector>
  </HeadingPairs>
  <TitlesOfParts>
    <vt:vector size="26" baseType="lpstr">
      <vt:lpstr>Arial</vt:lpstr>
      <vt:lpstr>Bahnschrift Light Condensed</vt:lpstr>
      <vt:lpstr>Bahnschrift SemiBold SemiConden</vt:lpstr>
      <vt:lpstr>Bahnschrift SemiLight</vt:lpstr>
      <vt:lpstr>Calibri</vt:lpstr>
      <vt:lpstr>Courier New</vt:lpstr>
      <vt:lpstr>Times New Roman</vt:lpstr>
      <vt:lpstr>ОБЛОЖКИ</vt:lpstr>
      <vt:lpstr>РАЗДЕЛИТЕЛИ</vt:lpstr>
      <vt:lpstr>Система учета и контроля продукции «Умная полка»</vt:lpstr>
      <vt:lpstr>Актуальность проекта</vt:lpstr>
      <vt:lpstr>Проблемы</vt:lpstr>
      <vt:lpstr>Проблемы</vt:lpstr>
      <vt:lpstr>Проблемы</vt:lpstr>
      <vt:lpstr>Проблемы</vt:lpstr>
      <vt:lpstr>Решение</vt:lpstr>
      <vt:lpstr>Рынок</vt:lpstr>
      <vt:lpstr>Рынок</vt:lpstr>
      <vt:lpstr>Техническое решение</vt:lpstr>
      <vt:lpstr>Техническое решение</vt:lpstr>
      <vt:lpstr>Бизнес-модель</vt:lpstr>
      <vt:lpstr>Планы развития</vt:lpstr>
      <vt:lpstr>Планы развития</vt:lpstr>
      <vt:lpstr>Планы развития</vt:lpstr>
      <vt:lpstr>Команда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Junior</cp:lastModifiedBy>
  <cp:revision>257</cp:revision>
  <dcterms:created xsi:type="dcterms:W3CDTF">2021-03-01T12:07:13Z</dcterms:created>
  <dcterms:modified xsi:type="dcterms:W3CDTF">2023-11-23T08:09:14Z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