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3"/>
  </p:notesMasterIdLst>
  <p:sldIdLst>
    <p:sldId id="404" r:id="rId6"/>
    <p:sldId id="390" r:id="rId7"/>
    <p:sldId id="398" r:id="rId8"/>
    <p:sldId id="393" r:id="rId9"/>
    <p:sldId id="391" r:id="rId10"/>
    <p:sldId id="405" r:id="rId11"/>
    <p:sldId id="395" r:id="rId12"/>
    <p:sldId id="406" r:id="rId13"/>
    <p:sldId id="407" r:id="rId14"/>
    <p:sldId id="394" r:id="rId15"/>
    <p:sldId id="408" r:id="rId16"/>
    <p:sldId id="399" r:id="rId17"/>
    <p:sldId id="409" r:id="rId18"/>
    <p:sldId id="396" r:id="rId19"/>
    <p:sldId id="397" r:id="rId20"/>
    <p:sldId id="402" r:id="rId21"/>
    <p:sldId id="403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6B4"/>
    <a:srgbClr val="C59EE2"/>
    <a:srgbClr val="0543E8"/>
    <a:srgbClr val="008000"/>
    <a:srgbClr val="F43162"/>
    <a:srgbClr val="BEE395"/>
    <a:srgbClr val="FF6600"/>
    <a:srgbClr val="F2F2F2"/>
    <a:srgbClr val="EA8600"/>
    <a:srgbClr val="E5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96"/>
    <p:restoredTop sz="94694"/>
  </p:normalViewPr>
  <p:slideViewPr>
    <p:cSldViewPr snapToGrid="0">
      <p:cViewPr>
        <p:scale>
          <a:sx n="120" d="100"/>
          <a:sy n="120" d="100"/>
        </p:scale>
        <p:origin x="736" y="848"/>
      </p:cViewPr>
      <p:guideLst>
        <p:guide orient="horz" pos="350"/>
        <p:guide pos="181"/>
        <p:guide pos="521"/>
        <p:guide pos="5035"/>
        <p:guide orient="horz" pos="7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8309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7660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5222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0627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2744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2076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123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55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9053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194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2682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940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-24 А39 «СпортКо»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672706"/>
            <a:ext cx="4011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ЮФУ</a:t>
            </a:r>
          </a:p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Академия физической культуры и спорта  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ноября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Вымышленный персонаж, фантастика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6A838DC2-B49B-1725-838E-1B588D8B4C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1" r="9041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6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 dirty="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 dirty="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203898" y="970671"/>
            <a:ext cx="8612555" cy="270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+mj-lt"/>
              <a:buAutoNum type="arabicPeriod"/>
            </a:pPr>
            <a:r>
              <a:rPr lang="ru-RU" sz="2800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Обеспечение возможности для совместного времяпровождения родителей с детьми. </a:t>
            </a:r>
          </a:p>
          <a:p>
            <a:pPr algn="l">
              <a:buFont typeface="+mj-lt"/>
              <a:buAutoNum type="arabicPeriod"/>
            </a:pPr>
            <a:r>
              <a:rPr lang="ru-RU" sz="2800" kern="100" dirty="0">
                <a:latin typeface="Times New Roman" panose="02020603050405020304" pitchFamily="18" charset="0"/>
                <a:cs typeface="Arial" panose="020B0604020202020204" pitchFamily="34" charset="0"/>
              </a:rPr>
              <a:t>Удобство для родителей (нет необходимости искать зал для себя). </a:t>
            </a:r>
          </a:p>
          <a:p>
            <a:pPr algn="l">
              <a:buFont typeface="+mj-lt"/>
              <a:buAutoNum type="arabicPeriod"/>
            </a:pPr>
            <a:r>
              <a:rPr lang="ru-RU" sz="2800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Поддержка активного образа жизни всей семьей.</a:t>
            </a:r>
          </a:p>
          <a:p>
            <a:pPr algn="l">
              <a:buFont typeface="+mj-lt"/>
              <a:buAutoNum type="arabicPeriod"/>
            </a:pPr>
            <a:r>
              <a:rPr lang="ru-RU" sz="2800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Инновационный программный комплекс для связи наручных датчиков, тренажеров  и умной камеры.</a:t>
            </a: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301483" y="913674"/>
            <a:ext cx="5741508" cy="331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>
              <a:lnSpc>
                <a:spcPts val="2100"/>
              </a:lnSpc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Технологический стек (Для приложения: </a:t>
            </a: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</a:rPr>
              <a:t>Языки программирования: Java. </a:t>
            </a:r>
            <a:r>
              <a:rPr lang="en-US" kern="100" dirty="0">
                <a:latin typeface="Times New Roman" panose="02020603050405020304" pitchFamily="18" charset="0"/>
                <a:cs typeface="Arial" panose="020B0604020202020204" pitchFamily="34" charset="0"/>
              </a:rPr>
              <a:t>IDE: Android Studio </a:t>
            </a: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en-US" kern="100" dirty="0">
                <a:latin typeface="Times New Roman" panose="02020603050405020304" pitchFamily="18" charset="0"/>
                <a:cs typeface="Arial" panose="020B0604020202020204" pitchFamily="34" charset="0"/>
              </a:rPr>
              <a:t> Android Developer Tools. </a:t>
            </a: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</a:rPr>
              <a:t>SDK - Android SDK.</a:t>
            </a:r>
            <a:r>
              <a:rPr lang="ru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).</a:t>
            </a:r>
          </a:p>
          <a:p>
            <a:pPr marL="342900" lvl="0" indent="-342900">
              <a:lnSpc>
                <a:spcPts val="2100"/>
              </a:lnSpc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Представьте себе идеальный фитнес-центр, где дети могут весело и с пользой провести время в специальной спортивной секции, совершенствуя свой физические возможности, а  родители в это время могут заниматься спортом в специальных залах для родителей. Этот центр объединяет лучшее из двух миров: заботу о детях и возможность для взрослых поддерживать свою физическую форму.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Arial" panose="020B0604020202020204" pitchFamily="34" charset="0"/>
              <a:buChar char="•"/>
            </a:pP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Услуги тренера – инструктора, персональный тренинг, аренда залов.</a:t>
            </a:r>
            <a:endParaRPr kern="100" dirty="0">
              <a:latin typeface="Times New Roman" panose="02020603050405020304" pitchFamily="18" charset="0"/>
              <a:cs typeface="Arial" panose="020B0604020202020204" pitchFamily="34" charset="0"/>
              <a:sym typeface="Raleway Medium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Arial" panose="020B0604020202020204" pitchFamily="34" charset="0"/>
              <a:buChar char="•"/>
            </a:pPr>
            <a:r>
              <a:rPr lang="ru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Дополнительные выгоды</a:t>
            </a:r>
            <a:r>
              <a:rPr lang="ru-RU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: инновационное приложение которое будет считывать информацию с датчиков, принимать данные с умной камеры и предлагать индивидуальную траекторию для занятий во взрослом зале, рекомендации по режиму дня и отдыха.</a:t>
            </a:r>
            <a:endParaRPr kern="100" dirty="0">
              <a:latin typeface="Times New Roman" panose="02020603050405020304" pitchFamily="18" charset="0"/>
              <a:cs typeface="Arial" panose="020B0604020202020204" pitchFamily="34" charset="0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0" i="1" u="none" strike="noStrike" cap="none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*Фича - фишка, особенность продукта.</a:t>
            </a:r>
            <a:endParaRPr b="0" i="1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8" name="Рисунок 7" descr="Изображение выглядит как небо, на открытом воздухе, строительств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484E239D-DDB4-E242-8EF8-2659D568D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353" y="902528"/>
            <a:ext cx="2867925" cy="1669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F215097-F9F8-0F41-8112-E0514B9B4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103" y="2844571"/>
            <a:ext cx="2323015" cy="15464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72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89;p7">
            <a:extLst>
              <a:ext uri="{FF2B5EF4-FFF2-40B4-BE49-F238E27FC236}">
                <a16:creationId xmlns:a16="http://schemas.microsoft.com/office/drawing/2014/main" id="{337E951C-08ED-7279-A7AF-E1FD775463B0}"/>
              </a:ext>
            </a:extLst>
          </p:cNvPr>
          <p:cNvSpPr/>
          <p:nvPr/>
        </p:nvSpPr>
        <p:spPr>
          <a:xfrm>
            <a:off x="307826" y="1070463"/>
            <a:ext cx="484461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115000"/>
              </a:lnSpc>
              <a:buClr>
                <a:srgbClr val="6000C5"/>
              </a:buClr>
              <a:buSzPts val="1200"/>
              <a:buFont typeface="Arial" panose="020B0604020202020204" pitchFamily="34" charset="0"/>
              <a:buChar char="•"/>
            </a:pPr>
            <a:r>
              <a:rPr lang="ru" sz="1600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Кто первым купит ваш продукт?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1600" kern="100" dirty="0">
                <a:latin typeface="Times New Roman" panose="02020603050405020304" pitchFamily="18" charset="0"/>
                <a:cs typeface="Arial" panose="020B0604020202020204" pitchFamily="34" charset="0"/>
              </a:rPr>
              <a:t>Не работающая мама с ребенком  от 7 до 14 лет</a:t>
            </a:r>
            <a:br>
              <a:rPr lang="ru-RU" sz="1600" kern="100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sz="1600" kern="100" dirty="0">
              <a:latin typeface="Times New Roman" panose="02020603050405020304" pitchFamily="18" charset="0"/>
              <a:cs typeface="Arial" panose="020B0604020202020204" pitchFamily="34" charset="0"/>
              <a:sym typeface="Raleway Medium"/>
            </a:endParaRPr>
          </a:p>
          <a:p>
            <a:pPr marL="285750" indent="-285750">
              <a:lnSpc>
                <a:spcPct val="115000"/>
              </a:lnSpc>
              <a:buClr>
                <a:srgbClr val="6000C5"/>
              </a:buClr>
              <a:buSzPts val="1200"/>
              <a:buFont typeface="Arial" panose="020B0604020202020204" pitchFamily="34" charset="0"/>
              <a:buChar char="•"/>
            </a:pPr>
            <a:r>
              <a:rPr lang="ru" sz="1600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Контекст клиента: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600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1 вариант: мама и ребенок выбрали вид спорта которым он хочет заниматься и они приходят в наш центр, так как и мама хочем во время занятий ребенка заниматься в зале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600" kern="100" dirty="0">
                <a:latin typeface="Times New Roman" panose="02020603050405020304" pitchFamily="18" charset="0"/>
                <a:cs typeface="Arial" panose="020B0604020202020204" pitchFamily="34" charset="0"/>
                <a:sym typeface="Raleway Medium"/>
              </a:rPr>
              <a:t>2 вариант: мама хочет заниматься в зале, но ей не с кем оставить ребенка и они приходят в наш центр, так как для ребенка есмть специализированная секция и ребенок во время тренировки мамы будет под присмотром профессионала.</a:t>
            </a:r>
            <a:endParaRPr sz="1600" kern="100" dirty="0">
              <a:latin typeface="Times New Roman" panose="02020603050405020304" pitchFamily="18" charset="0"/>
              <a:cs typeface="Arial" panose="020B0604020202020204" pitchFamily="34" charset="0"/>
              <a:sym typeface="Raleway Medium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E50D76B8-9209-D641-B491-65793090C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74" y="1658218"/>
            <a:ext cx="3451700" cy="230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1565422" y="1150587"/>
            <a:ext cx="6367429" cy="388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/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Сфера спортивных услуг в России находится на стадии активного развития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000" b="0" i="0" u="none" strike="noStrike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Об этом говорят, например, такие тенденции: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популярности спортивного образа жизни как мирового тренда;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центров, оказывающих спортивные услуги для людей со средними и низкими доходами;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доли участия граждан в специальных спортивных командах в возрасте от 6 до 15 лет (41,2%). </a:t>
            </a:r>
          </a:p>
        </p:txBody>
      </p:sp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307826" y="949008"/>
            <a:ext cx="8335454" cy="388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Министерства спорта России, количество занимающихся физкультурой и спортом в России составляет 54,2 миллиона человек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"/>
              </a:rPr>
              <a:t>TAM</a:t>
            </a:r>
            <a:r>
              <a:rPr lang="ru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статистических данных, семей с детьми в возрасте от 6 лет более 16 тыс.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"/>
              </a:rPr>
              <a:t>SAM</a:t>
            </a:r>
            <a:r>
              <a:rPr lang="ru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 1 августа 2024 года, в Советском районе Ростова-на-Дону в 15 школах учатся 8106 детей.</a:t>
            </a: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"/>
              </a:rPr>
              <a:t>SOM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вместимость центра на 1 этапе будет 60 детей и 15 взрослых (5 залов по 15 человек). За дневное время работы центра, будет максимально 8 групп в каждом зале, соответственно центр смогут посетить не более 480 чел в сутки. На первом этапе мы ожидаем загрузки залов всего на 25%, соответственно 120 человек в сутки и 840 посещений в неделю.</a:t>
            </a:r>
          </a:p>
        </p:txBody>
      </p:sp>
    </p:spTree>
    <p:extLst>
      <p:ext uri="{BB962C8B-B14F-4D97-AF65-F5344CB8AC3E}">
        <p14:creationId xmlns:p14="http://schemas.microsoft.com/office/powerpoint/2010/main" val="256251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39657"/>
              </p:ext>
            </p:extLst>
          </p:nvPr>
        </p:nvGraphicFramePr>
        <p:xfrm>
          <a:off x="479461" y="1197378"/>
          <a:ext cx="8003100" cy="29210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7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 меридиан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https://meridian.sfedu.ru/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 50 м и малая чаша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 секций для взрослых (плавание и тренажерный зал)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 работает с приоритетом именно плавания, и не всем подходит данное направление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ПРОфитнес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https://profitrostov.ru/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 25 м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Секции преимущественно для взрослых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профессиональных спортивных секций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АРНИ фитнес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http://arnifitness.ru/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 города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ориентирован на взрослых и детей 14+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спортивное направление – восточные боевые искусства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Семейный спортивный центр Sport </a:t>
                      </a:r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life</a:t>
                      </a: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https://zoon.ru/rostov/fitness/semeynyy_sportivnyy_tsentr_sport_life/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школа бокса, школа борьбы</a:t>
                      </a:r>
                      <a:endParaRPr sz="11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ориентирован на взрослых и детей 14+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детский фитнес, но нет профессиональных спортивных секций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F23B34-4647-8C4D-97E0-6E6231ECA3FC}"/>
              </a:ext>
            </a:extLst>
          </p:cNvPr>
          <p:cNvSpPr txBox="1"/>
          <p:nvPr/>
        </p:nvSpPr>
        <p:spPr>
          <a:xfrm>
            <a:off x="192024" y="808198"/>
            <a:ext cx="87599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игроки рынка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сетевые фитнес-клубы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 Такие компании, как </a:t>
            </a:r>
            <a:r>
              <a:rPr lang="en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World Class, X-Fit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Fitness House,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 значительную долю рынка, предлагая широкий спектр услуг, включая тренажёрные залы, бассейны, групповые занятия и персональные тренировки.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 Специализированные студии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Студии йоги,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пилатеса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танцев, бокса и других видов спорта привлекают аудиторию, заинтересованную в узкоспециализированных занятиях.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Бутиковые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фитнес-клубы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Небольшие, но эксклюзивные клубы, предоставляющие высококачественные услуги в уютной атмосфере, часто с ограниченным количеством членов.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 Государственные и муниципальные спортивные комплексы 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 объекты обычно доступны для широкой публики и предлагают базовые спортивные услуги по доступным ценам.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 Корпоративные фитнес-центры 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крупные компании создают собственные спортивные центры для сотрудников, что способствует повышению производительности труда и улучшению корпоративной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295132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F23B34-4647-8C4D-97E0-6E6231ECA3FC}"/>
              </a:ext>
            </a:extLst>
          </p:cNvPr>
          <p:cNvSpPr txBox="1"/>
          <p:nvPr/>
        </p:nvSpPr>
        <p:spPr>
          <a:xfrm>
            <a:off x="192024" y="808198"/>
            <a:ext cx="87599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тенденции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автоматизация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электронных систем бронирования, мобильных приложений для управления членством и отслеживания прогресса.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 Эко-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френдли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использования экологически чистых материалов и внедрение энергосберегающих технологий в спортивных центрах.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 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Wellness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оздоровление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спектра услуг за счет включения программ по управлению стрессом, медитации и другим аспектам психоэмоционального благополучия.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 Популярность гибридных моделей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Комбинирование онлайн- и офлайн-услуг, позволяющее клиентам выбирать удобный формат тренировок.</a:t>
            </a:r>
          </a:p>
        </p:txBody>
      </p:sp>
    </p:spTree>
    <p:extLst>
      <p:ext uri="{BB962C8B-B14F-4D97-AF65-F5344CB8AC3E}">
        <p14:creationId xmlns:p14="http://schemas.microsoft.com/office/powerpoint/2010/main" val="289362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287338" y="1065254"/>
            <a:ext cx="6000090" cy="342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fontAlgn="base"/>
            <a:r>
              <a:rPr lang="ru-RU" b="1" dirty="0">
                <a:effectLst/>
                <a:latin typeface="var(--plasma-typo-headline3-font-family,'SB Sans Text',sans-serif)"/>
              </a:rPr>
              <a:t>Ценность для родителей и детей: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Безопасность и комфорт</a:t>
            </a:r>
            <a:r>
              <a:rPr lang="ru-RU" dirty="0">
                <a:effectLst/>
              </a:rPr>
              <a:t>: Наш центр оборудован современными тренажерами и игровыми зонами, соответствующими всем стандартам безопасности. Ваш ребенок будет под присмотром квалифицированных специалистов.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Развитие и обучение</a:t>
            </a:r>
            <a:r>
              <a:rPr lang="ru-RU" dirty="0">
                <a:effectLst/>
              </a:rPr>
              <a:t>: В нашем центре проводятся занятия, направленные на физическое развитие ребенка, а также образовательные программы, способствующие всестороннему развитию личности.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Семейный отдых</a:t>
            </a:r>
            <a:r>
              <a:rPr lang="ru-RU" dirty="0">
                <a:effectLst/>
              </a:rPr>
              <a:t>: Мы предлагаем уникальные семейные абонементы, позволяющие родителям заниматься спортом вместе с детьми. Это способствует укреплению семейных связей и поддержанию здорового образа жизни всей семьи.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Индивидуальный подход</a:t>
            </a:r>
            <a:r>
              <a:rPr lang="ru-RU" dirty="0">
                <a:effectLst/>
              </a:rPr>
              <a:t>: Наши специалисты разрабатывают индивидуальные программы тренировок для каждого ребенка, учитывая его возраст, уровень физической подготовки и интересы.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0ECF6950-63E2-AD4D-87F9-D02B3308D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47" y="1097302"/>
            <a:ext cx="2875139" cy="298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42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362238" y="516636"/>
            <a:ext cx="6174400" cy="4504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fontAlgn="base"/>
            <a:endParaRPr lang="ru-RU" dirty="0">
              <a:effectLst/>
            </a:endParaRPr>
          </a:p>
          <a:p>
            <a:pPr fontAlgn="base"/>
            <a:r>
              <a:rPr lang="ru-RU" b="1" dirty="0">
                <a:effectLst/>
                <a:latin typeface="var(--plasma-typo-headline3-font-family,'SB Sans Text',sans-serif)"/>
              </a:rPr>
              <a:t>Преимущества для взрослых: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Персонализированные тренировки</a:t>
            </a:r>
            <a:r>
              <a:rPr lang="ru-RU" dirty="0">
                <a:effectLst/>
              </a:rPr>
              <a:t>: С помощью нашего специализированного приложения вы сможете подбирать оптимальные тренировки, исходя из ваших целей и уровня физической подготовки. Приложение анализирует данные с наручных датчиков и умных камер, чтобы предложить вам наиболее эффективные упражнения.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Цифровой дневник здоровья</a:t>
            </a:r>
            <a:r>
              <a:rPr lang="ru-RU" dirty="0">
                <a:effectLst/>
              </a:rPr>
              <a:t>: Все ваши физиологические показатели будут автоматически вноситься в цифровой дневник, который позволит отслеживать прогресс и корректировать программу тренировок в зависимости от достигнутых результатов.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Современные технологии</a:t>
            </a:r>
            <a:r>
              <a:rPr lang="ru-RU" dirty="0">
                <a:effectLst/>
              </a:rPr>
              <a:t>: Использование передовых технологий позволяет нам предлагать нашим клиентам самые современные и эффективные методы тренировок. Вы всегда будете в курсе последних достижений в области фитнеса и спорта.</a:t>
            </a:r>
          </a:p>
          <a:p>
            <a:pPr fontAlgn="base">
              <a:buFont typeface="+mj-lt"/>
              <a:buAutoNum type="arabicPeriod"/>
            </a:pPr>
            <a:r>
              <a:rPr lang="ru-RU" b="1" dirty="0">
                <a:effectLst/>
                <a:latin typeface="inherit"/>
              </a:rPr>
              <a:t>Комфорт и удобство</a:t>
            </a:r>
            <a:r>
              <a:rPr lang="ru-RU" dirty="0">
                <a:effectLst/>
              </a:rPr>
              <a:t>: Наш тренажерный зал оснащен всем необходимым оборудованием для проведения эффективных тренировок. Вам не придется ждать своей очереди к тренажерам – у нас всегда есть свободные места.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br>
              <a:rPr lang="ru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</a:b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F47689D-0A78-A840-8966-55FDB8A5E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638" y="1301067"/>
            <a:ext cx="2360668" cy="236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93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9B6382-6313-27BF-4D42-01457783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B7A1D59-315D-07CC-A4E8-B693CD029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73C2EB5-131F-6586-4D74-1B2ABA7E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8751DB-8A23-3741-BCA1-D7C3AD6F5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9011" y="770482"/>
            <a:ext cx="5480969" cy="409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74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</a:t>
            </a:r>
            <a:r>
              <a:rPr lang="en-US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</a:t>
            </a:r>
            <a:r>
              <a:rPr lang="ru-RU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-24 А39 «СпортКо</a:t>
            </a:r>
            <a:r>
              <a:rPr lang="ru" sz="2100" b="1" dirty="0">
                <a:solidFill>
                  <a:schemeClr val="bg1"/>
                </a:solidFill>
                <a:sym typeface="PT Sans"/>
              </a:rPr>
              <a:t>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F48B5E1-4F29-9D44-8F3A-2CEACA3CC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288642"/>
              </p:ext>
            </p:extLst>
          </p:nvPr>
        </p:nvGraphicFramePr>
        <p:xfrm>
          <a:off x="420624" y="941548"/>
          <a:ext cx="8510726" cy="3544029"/>
        </p:xfrm>
        <a:graphic>
          <a:graphicData uri="http://schemas.openxmlformats.org/drawingml/2006/table">
            <a:tbl>
              <a:tblPr>
                <a:tableStyleId>{7123E036-C889-4DE9-9E9D-3321D5F19301}</a:tableStyleId>
              </a:tblPr>
              <a:tblGrid>
                <a:gridCol w="4255363">
                  <a:extLst>
                    <a:ext uri="{9D8B030D-6E8A-4147-A177-3AD203B41FA5}">
                      <a16:colId xmlns:a16="http://schemas.microsoft.com/office/drawing/2014/main" val="2036064491"/>
                    </a:ext>
                  </a:extLst>
                </a:gridCol>
                <a:gridCol w="4255363">
                  <a:extLst>
                    <a:ext uri="{9D8B030D-6E8A-4147-A177-3AD203B41FA5}">
                      <a16:colId xmlns:a16="http://schemas.microsoft.com/office/drawing/2014/main" val="1301246618"/>
                    </a:ext>
                  </a:extLst>
                </a:gridCol>
              </a:tblGrid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ФИО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Роль в команде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62357544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Набока Андрей Сергеевич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Исполнитель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22200710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Скворцов Даниил Денисович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SMM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6740295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Колесникова Дарья Дмитриевна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Маркетолог и специалист по Рынку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59940109"/>
                  </a:ext>
                </a:extLst>
              </a:tr>
              <a:tr h="292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err="1">
                          <a:effectLst/>
                        </a:rPr>
                        <a:t>Енин</a:t>
                      </a:r>
                      <a:r>
                        <a:rPr lang="ru-RU" sz="1600" u="none" strike="noStrike" dirty="0">
                          <a:effectLst/>
                        </a:rPr>
                        <a:t> Максим Евгеньевич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Бизнес планирование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678109659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Киселёв Дмитрий Вячеславович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Спикер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13148294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Дорохова Дарья Сергеевна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Исполнитель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1643825"/>
                  </a:ext>
                </a:extLst>
              </a:tr>
              <a:tr h="260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Гавриленко Екатерина Александровна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Специалист по опросам и формам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92797553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Корниенко Дмитрий Андреевич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Лидер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15733503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Воробьева Елизавета Юрьевна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SMM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09749663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Гергиль Валентина Викторовна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Маркетолог и специалист по Рынку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85522143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Есаулов Данил Денисович</a:t>
                      </a:r>
                      <a:endParaRPr lang="ru-RU" sz="1600" b="0" i="0" u="none" strike="noStrike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Исполнитель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987121096"/>
                  </a:ext>
                </a:extLst>
              </a:tr>
              <a:tr h="27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Наумова Екатерина Андреевна</a:t>
                      </a:r>
                      <a:endParaRPr lang="ru-RU" sz="1600" b="0" i="0" u="none" strike="noStrike" dirty="0">
                        <a:solidFill>
                          <a:srgbClr val="1A1A1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</a:rPr>
                        <a:t>Исполнитель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40637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919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</a:t>
            </a:r>
            <a:r>
              <a:rPr lang="en-US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</a:t>
            </a:r>
            <a:r>
              <a:rPr lang="ru-RU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-24 А39 «СпортКо</a:t>
            </a:r>
            <a:r>
              <a:rPr lang="ru" sz="2100" b="1" dirty="0">
                <a:solidFill>
                  <a:schemeClr val="bg1"/>
                </a:solidFill>
                <a:sym typeface="PT Sans"/>
              </a:rPr>
              <a:t>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568077" y="915213"/>
            <a:ext cx="8575923" cy="399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F43162"/>
              </a:buClr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Нам нужны </a:t>
            </a: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IT </a:t>
            </a: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специалисты.</a:t>
            </a:r>
          </a:p>
          <a:p>
            <a:pPr>
              <a:buClr>
                <a:srgbClr val="F43162"/>
              </a:buClr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Мы планируем пройти обучение: </a:t>
            </a:r>
          </a:p>
          <a:p>
            <a:pPr marL="541338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руководство командой проекта</a:t>
            </a:r>
          </a:p>
          <a:p>
            <a:pPr marL="541338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Raleway Medium"/>
              </a:rPr>
              <a:t>юнит экономика</a:t>
            </a:r>
          </a:p>
          <a:p>
            <a:pPr marL="541338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Raleway Medium"/>
              </a:rPr>
              <a:t>маркетинг</a:t>
            </a:r>
          </a:p>
          <a:p>
            <a:pPr marL="541338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Raleway Medium"/>
              </a:rPr>
              <a:t>искусство презентовать проект</a:t>
            </a:r>
          </a:p>
          <a:p>
            <a:pPr marL="541338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Raleway Medium"/>
              </a:rPr>
              <a:t>Бизнес планирование</a:t>
            </a:r>
          </a:p>
          <a:p>
            <a:pPr marL="541338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Raleway Medium"/>
              </a:rPr>
              <a:t>SMM</a:t>
            </a:r>
          </a:p>
          <a:p>
            <a:pPr marL="541338"/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Raleway Medium"/>
            </a:endParaRPr>
          </a:p>
          <a:p>
            <a:pPr marL="541338"/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402866" y="1045613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1) Проведено исследование ЦА</a:t>
            </a:r>
          </a:p>
          <a:p>
            <a:pPr marL="0" indent="0" algn="l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2) Создана концепция центра</a:t>
            </a:r>
          </a:p>
          <a:p>
            <a:pPr marL="0" indent="0" algn="l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3) Подготовлено  УТП</a:t>
            </a:r>
          </a:p>
          <a:p>
            <a:pPr marL="0" indent="0" algn="l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4) Есть штат тренеров готовых работать в проекте</a:t>
            </a:r>
          </a:p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23328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307825" y="1152475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Пройти необходимое обучение</a:t>
            </a:r>
          </a:p>
          <a:p>
            <a:pPr marL="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Доработать концепцию</a:t>
            </a:r>
          </a:p>
          <a:p>
            <a:pPr marL="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Найти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IT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специалистов для приложения</a:t>
            </a:r>
          </a:p>
          <a:p>
            <a:pPr marL="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Проведение тестирования приложения при различных нагрузках</a:t>
            </a:r>
          </a:p>
          <a:p>
            <a:pPr marL="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Провести переговоры с действующим фитнес центром для проведения пилотного запуска программ. </a:t>
            </a:r>
          </a:p>
        </p:txBody>
      </p:sp>
    </p:spTree>
    <p:extLst>
      <p:ext uri="{BB962C8B-B14F-4D97-AF65-F5344CB8AC3E}">
        <p14:creationId xmlns:p14="http://schemas.microsoft.com/office/powerpoint/2010/main" val="584868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E9EE71-7804-2905-35A1-5CD8CD1AD43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8250CCB-8A19-284E-94F7-D4081277A250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18B311E-997A-489E-C33F-EEAA453493C4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7A23B2-7E56-B1B8-27FC-E1AD118BF04F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74;p17">
            <a:extLst>
              <a:ext uri="{FF2B5EF4-FFF2-40B4-BE49-F238E27FC236}">
                <a16:creationId xmlns:a16="http://schemas.microsoft.com/office/drawing/2014/main" id="{D267C6AC-9254-EBBC-77BD-290EA98AFF25}"/>
              </a:ext>
            </a:extLst>
          </p:cNvPr>
          <p:cNvSpPr/>
          <p:nvPr/>
        </p:nvSpPr>
        <p:spPr>
          <a:xfrm>
            <a:off x="558446" y="2970754"/>
            <a:ext cx="3508508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 fontAlgn="t"/>
            <a:r>
              <a:rPr lang="ru-RU" sz="240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Корниенко Дмитрий </a:t>
            </a:r>
            <a:r>
              <a:rPr lang="en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400" dirty="0">
                <a:solidFill>
                  <a:schemeClr val="dk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Raleway Medium"/>
              </a:rPr>
              <a:t>@dimas22848</a:t>
            </a:r>
            <a:endParaRPr sz="2400" dirty="0">
              <a:solidFill>
                <a:schemeClr val="dk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Raleway Medium"/>
            </a:endParaRPr>
          </a:p>
        </p:txBody>
      </p:sp>
      <p:sp>
        <p:nvSpPr>
          <p:cNvPr id="9" name="Google Shape;175;p17">
            <a:extLst>
              <a:ext uri="{FF2B5EF4-FFF2-40B4-BE49-F238E27FC236}">
                <a16:creationId xmlns:a16="http://schemas.microsoft.com/office/drawing/2014/main" id="{D33ACDEF-6C48-53C2-FA65-33864E9F2F8A}"/>
              </a:ext>
            </a:extLst>
          </p:cNvPr>
          <p:cNvSpPr/>
          <p:nvPr/>
        </p:nvSpPr>
        <p:spPr>
          <a:xfrm>
            <a:off x="842401" y="1127051"/>
            <a:ext cx="1518027" cy="144469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rgbClr val="7E36B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85CC85D-0F7A-B549-9053-CF11B8CA6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79" y="1213289"/>
            <a:ext cx="2352815" cy="235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5863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C63379-C0B8-4BD9-83F1-45D66B269D31}">
  <ds:schemaRefs>
    <ds:schemaRef ds:uri="9a71a08f-077a-41a9-aad3-034e276f8716"/>
    <ds:schemaRef ds:uri="cf1cf5ab-44f6-41ec-b5c9-7f9911316a2c"/>
    <ds:schemaRef ds:uri="f78255e9-3bc1-4538-ae62-1ed3673d35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1280</Words>
  <Application>Microsoft Macintosh PowerPoint</Application>
  <PresentationFormat>Экран (16:9)</PresentationFormat>
  <Paragraphs>158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Calibri</vt:lpstr>
      <vt:lpstr>Arial</vt:lpstr>
      <vt:lpstr>Calibri Light</vt:lpstr>
      <vt:lpstr>Symbol</vt:lpstr>
      <vt:lpstr>var(--plasma-typo-headline3-font-family,'SB Sans Text',sans-serif)</vt:lpstr>
      <vt:lpstr>Times New Roman</vt:lpstr>
      <vt:lpstr>inherit</vt:lpstr>
      <vt:lpstr>Simple Light</vt:lpstr>
      <vt:lpstr>Simple Light</vt:lpstr>
      <vt:lpstr>SBS-24 А39 «СпортКо»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Потатуева Анна Владимировна</cp:lastModifiedBy>
  <cp:revision>41</cp:revision>
  <dcterms:modified xsi:type="dcterms:W3CDTF">2024-10-31T20:49:14Z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