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y="6858000" cx="12192000"/>
  <p:notesSz cx="6858000" cy="9144000"/>
  <p:embeddedFontLst>
    <p:embeddedFont>
      <p:font typeface="Montserrat Light"/>
      <p:regular r:id="rId16"/>
      <p:bold r:id="rId17"/>
      <p:italic r:id="rId18"/>
      <p:boldItalic r:id="rId19"/>
    </p:embeddedFont>
    <p:embeddedFont>
      <p:font typeface="Arial Black"/>
      <p:regular r:id="rId2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37">
          <p15:clr>
            <a:srgbClr val="A4A3A4"/>
          </p15:clr>
        </p15:guide>
        <p15:guide id="2" pos="3840">
          <p15:clr>
            <a:srgbClr val="A4A3A4"/>
          </p15:clr>
        </p15:guide>
        <p15:guide id="3" orient="horz" pos="232">
          <p15:clr>
            <a:srgbClr val="A4A3A4"/>
          </p15:clr>
        </p15:guide>
        <p15:guide id="4" orient="horz" pos="4065">
          <p15:clr>
            <a:srgbClr val="A4A3A4"/>
          </p15:clr>
        </p15:guide>
        <p15:guide id="5" pos="7401">
          <p15:clr>
            <a:srgbClr val="A4A3A4"/>
          </p15:clr>
        </p15:guide>
        <p15:guide id="6" pos="279">
          <p15:clr>
            <a:srgbClr val="A4A3A4"/>
          </p15:clr>
        </p15:guide>
      </p15:sldGuideLst>
    </p:ext>
    <p:ext uri="GoogleSlidesCustomDataVersion2">
      <go:slidesCustomData xmlns:go="http://customooxmlschemas.google.com/" r:id="rId21" roundtripDataSignature="AMtx7mjQVnhHkDhG0XgvfVuDkhJ+ikoXZ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A6FF2423-1231-49CC-8ECC-895115E4B4C8}">
  <a:tblStyle styleId="{A6FF2423-1231-49CC-8ECC-895115E4B4C8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2E54385C-CE49-475E-AC82-4D8694D279B7}" styleName="Table_1"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9EFF7"/>
          </a:solidFill>
        </a:fill>
      </a:tcStyle>
    </a:wholeTbl>
    <a:band1H>
      <a:tcTxStyle/>
      <a:tcStyle>
        <a:fill>
          <a:solidFill>
            <a:srgbClr val="D0DEEF"/>
          </a:solidFill>
        </a:fill>
      </a:tcStyle>
    </a:band1H>
    <a:band2H>
      <a:tcTxStyle/>
    </a:band2H>
    <a:band1V>
      <a:tcTxStyle/>
      <a:tcStyle>
        <a:fill>
          <a:solidFill>
            <a:srgbClr val="D0DEEF"/>
          </a:solidFill>
        </a:fill>
      </a:tcStyle>
    </a:band1V>
    <a:band2V>
      <a:tcTxStyle/>
    </a:band2V>
    <a:lastCol>
      <a:tcTxStyle b="on" i="off">
        <a:font>
          <a:latin typeface="Calibri"/>
          <a:ea typeface="Calibri"/>
          <a:cs typeface="Calibri"/>
        </a:font>
        <a:srgbClr val="FFFFFF"/>
      </a:tcTxStyle>
      <a:tcStyle>
        <a:fill>
          <a:solidFill>
            <a:srgbClr val="5B9BD5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rgbClr val="FFFFFF"/>
      </a:tcTxStyle>
      <a:tcStyle>
        <a:fill>
          <a:solidFill>
            <a:srgbClr val="5B9BD5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top>
            <a:ln cap="flat" cmpd="sng" w="381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rgbClr val="5B9BD5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bottom>
            <a:ln cap="flat" cmpd="sng" w="381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rgbClr val="5B9BD5"/>
          </a:solidFill>
        </a:fill>
      </a:tcStyle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37" orient="horz"/>
        <p:guide pos="3840"/>
        <p:guide pos="232" orient="horz"/>
        <p:guide pos="4065" orient="horz"/>
        <p:guide pos="7401"/>
        <p:guide pos="279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ArialBlack-regular.fnt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21" Type="http://customschemas.google.com/relationships/presentationmetadata" Target="meta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font" Target="fonts/MontserratLight-bold.fntdata"/><Relationship Id="rId16" Type="http://schemas.openxmlformats.org/officeDocument/2006/relationships/font" Target="fonts/MontserratLight-regular.fntdata"/><Relationship Id="rId5" Type="http://schemas.openxmlformats.org/officeDocument/2006/relationships/slideMaster" Target="slideMasters/slideMaster1.xml"/><Relationship Id="rId19" Type="http://schemas.openxmlformats.org/officeDocument/2006/relationships/font" Target="fonts/MontserratLight-boldItalic.fntdata"/><Relationship Id="rId6" Type="http://schemas.openxmlformats.org/officeDocument/2006/relationships/notesMaster" Target="notesMasters/notesMaster1.xml"/><Relationship Id="rId18" Type="http://schemas.openxmlformats.org/officeDocument/2006/relationships/font" Target="fonts/MontserratLight-italic.fntdata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ru-RU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4" name="Google Shape;94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1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p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Google Shape;177;p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" name="Google Shape;184;p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showMasterSp="0" type="obj">
  <p:cSld name="OBJECT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11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1"/>
          <p:cNvSpPr txBox="1"/>
          <p:nvPr>
            <p:ph idx="1" type="body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1" name="Google Shape;21;p11"/>
          <p:cNvSpPr txBox="1"/>
          <p:nvPr>
            <p:ph idx="10" type="dt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11"/>
          <p:cNvSpPr txBox="1"/>
          <p:nvPr>
            <p:ph idx="11" type="ftr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1"/>
          <p:cNvSpPr txBox="1"/>
          <p:nvPr>
            <p:ph idx="12" type="sldNum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showMasterSp="0" type="title">
  <p:cSld name="TITLE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12"/>
          <p:cNvSpPr txBox="1"/>
          <p:nvPr>
            <p:ph type="ctrTitle"/>
          </p:nvPr>
        </p:nvSpPr>
        <p:spPr>
          <a:xfrm>
            <a:off x="914400" y="2130428"/>
            <a:ext cx="103632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2"/>
          <p:cNvSpPr txBox="1"/>
          <p:nvPr>
            <p:ph idx="1" type="subTitle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7" name="Google Shape;27;p12"/>
          <p:cNvSpPr txBox="1"/>
          <p:nvPr>
            <p:ph idx="10" type="dt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12"/>
          <p:cNvSpPr txBox="1"/>
          <p:nvPr>
            <p:ph idx="11" type="ftr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2"/>
          <p:cNvSpPr txBox="1"/>
          <p:nvPr>
            <p:ph idx="12" type="sldNum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30" name="Google Shape;30;p1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1558077" y="5989741"/>
            <a:ext cx="488815" cy="3666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showMasterSp="0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3"/>
          <p:cNvSpPr txBox="1"/>
          <p:nvPr>
            <p:ph type="title"/>
          </p:nvPr>
        </p:nvSpPr>
        <p:spPr>
          <a:xfrm>
            <a:off x="963084" y="4406903"/>
            <a:ext cx="103632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3"/>
          <p:cNvSpPr txBox="1"/>
          <p:nvPr>
            <p:ph idx="1" type="body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3"/>
          <p:cNvSpPr txBox="1"/>
          <p:nvPr>
            <p:ph idx="10" type="dt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3"/>
          <p:cNvSpPr txBox="1"/>
          <p:nvPr>
            <p:ph idx="11" type="ftr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3"/>
          <p:cNvSpPr txBox="1"/>
          <p:nvPr>
            <p:ph idx="12" type="sldNum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showMasterSp="0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4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4"/>
          <p:cNvSpPr txBox="1"/>
          <p:nvPr>
            <p:ph idx="1" type="body"/>
          </p:nvPr>
        </p:nvSpPr>
        <p:spPr>
          <a:xfrm>
            <a:off x="609600" y="1600203"/>
            <a:ext cx="53848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40" name="Google Shape;40;p14"/>
          <p:cNvSpPr txBox="1"/>
          <p:nvPr>
            <p:ph idx="2" type="body"/>
          </p:nvPr>
        </p:nvSpPr>
        <p:spPr>
          <a:xfrm>
            <a:off x="6197600" y="1600203"/>
            <a:ext cx="53848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41" name="Google Shape;41;p14"/>
          <p:cNvSpPr txBox="1"/>
          <p:nvPr>
            <p:ph idx="10" type="dt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4"/>
          <p:cNvSpPr txBox="1"/>
          <p:nvPr>
            <p:ph idx="11" type="ftr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4"/>
          <p:cNvSpPr txBox="1"/>
          <p:nvPr>
            <p:ph idx="12" type="sldNum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showMasterSp="0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5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5"/>
          <p:cNvSpPr txBox="1"/>
          <p:nvPr>
            <p:ph idx="1" type="body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5"/>
          <p:cNvSpPr txBox="1"/>
          <p:nvPr>
            <p:ph idx="2" type="body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8" name="Google Shape;48;p15"/>
          <p:cNvSpPr txBox="1"/>
          <p:nvPr>
            <p:ph idx="3" type="body"/>
          </p:nvPr>
        </p:nvSpPr>
        <p:spPr>
          <a:xfrm>
            <a:off x="6193369" y="1535113"/>
            <a:ext cx="5389033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5"/>
          <p:cNvSpPr txBox="1"/>
          <p:nvPr>
            <p:ph idx="4" type="body"/>
          </p:nvPr>
        </p:nvSpPr>
        <p:spPr>
          <a:xfrm>
            <a:off x="6193369" y="2174875"/>
            <a:ext cx="5389033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50" name="Google Shape;50;p15"/>
          <p:cNvSpPr txBox="1"/>
          <p:nvPr>
            <p:ph idx="10" type="dt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5"/>
          <p:cNvSpPr txBox="1"/>
          <p:nvPr>
            <p:ph idx="11" type="ftr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5"/>
          <p:cNvSpPr txBox="1"/>
          <p:nvPr>
            <p:ph idx="12" type="sldNum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showMasterSp="0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6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6"/>
          <p:cNvSpPr txBox="1"/>
          <p:nvPr>
            <p:ph idx="10" type="dt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6"/>
          <p:cNvSpPr txBox="1"/>
          <p:nvPr>
            <p:ph idx="11" type="ftr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6"/>
          <p:cNvSpPr txBox="1"/>
          <p:nvPr>
            <p:ph idx="12" type="sldNum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showMasterSp="0" type="blank">
  <p:cSld name="BLANK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7"/>
          <p:cNvSpPr txBox="1"/>
          <p:nvPr>
            <p:ph idx="10" type="dt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7"/>
          <p:cNvSpPr txBox="1"/>
          <p:nvPr>
            <p:ph idx="11" type="ftr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7"/>
          <p:cNvSpPr txBox="1"/>
          <p:nvPr>
            <p:ph idx="12" type="sldNum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showMasterSp="0" type="objTx">
  <p:cSld name="OBJECT_WITH_CAPTION_TEXT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8"/>
          <p:cNvSpPr txBox="1"/>
          <p:nvPr>
            <p:ph type="title"/>
          </p:nvPr>
        </p:nvSpPr>
        <p:spPr>
          <a:xfrm>
            <a:off x="609602" y="273050"/>
            <a:ext cx="4011084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8"/>
          <p:cNvSpPr txBox="1"/>
          <p:nvPr>
            <p:ph idx="1" type="body"/>
          </p:nvPr>
        </p:nvSpPr>
        <p:spPr>
          <a:xfrm>
            <a:off x="4766733" y="273053"/>
            <a:ext cx="6815667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5" name="Google Shape;65;p18"/>
          <p:cNvSpPr txBox="1"/>
          <p:nvPr>
            <p:ph idx="2" type="body"/>
          </p:nvPr>
        </p:nvSpPr>
        <p:spPr>
          <a:xfrm>
            <a:off x="609602" y="1435103"/>
            <a:ext cx="4011084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6" name="Google Shape;66;p18"/>
          <p:cNvSpPr txBox="1"/>
          <p:nvPr>
            <p:ph idx="10" type="dt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8"/>
          <p:cNvSpPr txBox="1"/>
          <p:nvPr>
            <p:ph idx="11" type="ftr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8"/>
          <p:cNvSpPr txBox="1"/>
          <p:nvPr>
            <p:ph idx="12" type="sldNum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69" name="Google Shape;69;p1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1558077" y="5989741"/>
            <a:ext cx="488815" cy="3666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showMasterSp="0" type="picTx">
  <p:cSld name="PICTURE_WITH_CAPTION_TEXT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9"/>
          <p:cNvSpPr txBox="1"/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9"/>
          <p:cNvSpPr/>
          <p:nvPr>
            <p:ph idx="2" type="pic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73" name="Google Shape;73;p19"/>
          <p:cNvSpPr txBox="1"/>
          <p:nvPr>
            <p:ph idx="1" type="body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74" name="Google Shape;74;p19"/>
          <p:cNvSpPr txBox="1"/>
          <p:nvPr>
            <p:ph idx="10" type="dt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9"/>
          <p:cNvSpPr txBox="1"/>
          <p:nvPr>
            <p:ph idx="11" type="ftr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9"/>
          <p:cNvSpPr txBox="1"/>
          <p:nvPr>
            <p:ph idx="12" type="sldNum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77" name="Google Shape;77;p1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1558077" y="5989741"/>
            <a:ext cx="488815" cy="3666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showMasterSp="0" type="vertTx">
  <p:cSld name="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0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0"/>
          <p:cNvSpPr txBox="1"/>
          <p:nvPr>
            <p:ph idx="1" type="body"/>
          </p:nvPr>
        </p:nvSpPr>
        <p:spPr>
          <a:xfrm rot="5400000">
            <a:off x="3833019" y="-1623215"/>
            <a:ext cx="4525963" cy="1097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0"/>
          <p:cNvSpPr txBox="1"/>
          <p:nvPr>
            <p:ph idx="10" type="dt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0"/>
          <p:cNvSpPr txBox="1"/>
          <p:nvPr>
            <p:ph idx="11" type="ftr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0"/>
          <p:cNvSpPr txBox="1"/>
          <p:nvPr>
            <p:ph idx="12" type="sldNum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84" name="Google Shape;84;p2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1558077" y="5989741"/>
            <a:ext cx="488815" cy="3666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showMasterSp="0" type="vertTitleAndTx">
  <p:cSld name="VERTICAL_TITLE_AND_VERTICAL_TEXT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 txBox="1"/>
          <p:nvPr>
            <p:ph type="title"/>
          </p:nvPr>
        </p:nvSpPr>
        <p:spPr>
          <a:xfrm rot="5400000">
            <a:off x="7285038" y="1828804"/>
            <a:ext cx="5851525" cy="274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21"/>
          <p:cNvSpPr txBox="1"/>
          <p:nvPr>
            <p:ph idx="1" type="body"/>
          </p:nvPr>
        </p:nvSpPr>
        <p:spPr>
          <a:xfrm rot="5400000">
            <a:off x="1697038" y="-812796"/>
            <a:ext cx="5851525" cy="802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8" name="Google Shape;88;p21"/>
          <p:cNvSpPr txBox="1"/>
          <p:nvPr>
            <p:ph idx="10" type="dt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21"/>
          <p:cNvSpPr txBox="1"/>
          <p:nvPr>
            <p:ph idx="11" type="ftr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21"/>
          <p:cNvSpPr txBox="1"/>
          <p:nvPr>
            <p:ph idx="12" type="sldNum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91" name="Google Shape;91;p2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1558077" y="5989741"/>
            <a:ext cx="488815" cy="3666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8.xml"/><Relationship Id="rId10" Type="http://schemas.openxmlformats.org/officeDocument/2006/relationships/slideLayout" Target="../slideLayouts/slideLayout7.xml"/><Relationship Id="rId13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9.xml"/><Relationship Id="rId1" Type="http://schemas.openxmlformats.org/officeDocument/2006/relationships/image" Target="../media/image2.png"/><Relationship Id="rId2" Type="http://schemas.openxmlformats.org/officeDocument/2006/relationships/image" Target="../media/image4.png"/><Relationship Id="rId3" Type="http://schemas.openxmlformats.org/officeDocument/2006/relationships/image" Target="../media/image3.png"/><Relationship Id="rId4" Type="http://schemas.openxmlformats.org/officeDocument/2006/relationships/slideLayout" Target="../slideLayouts/slideLayout1.xml"/><Relationship Id="rId9" Type="http://schemas.openxmlformats.org/officeDocument/2006/relationships/slideLayout" Target="../slideLayouts/slideLayout6.xml"/><Relationship Id="rId15" Type="http://schemas.openxmlformats.org/officeDocument/2006/relationships/theme" Target="../theme/theme2.xml"/><Relationship Id="rId14" Type="http://schemas.openxmlformats.org/officeDocument/2006/relationships/slideLayout" Target="../slideLayouts/slideLayout11.xml"/><Relationship Id="rId5" Type="http://schemas.openxmlformats.org/officeDocument/2006/relationships/slideLayout" Target="../slideLayouts/slideLayout2.xml"/><Relationship Id="rId6" Type="http://schemas.openxmlformats.org/officeDocument/2006/relationships/slideLayout" Target="../slideLayouts/slideLayout3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0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0"/>
          <p:cNvSpPr txBox="1"/>
          <p:nvPr>
            <p:ph idx="1" type="body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0"/>
          <p:cNvSpPr txBox="1"/>
          <p:nvPr>
            <p:ph idx="10" type="dt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0"/>
          <p:cNvSpPr txBox="1"/>
          <p:nvPr>
            <p:ph idx="11" type="ftr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0"/>
          <p:cNvSpPr txBox="1"/>
          <p:nvPr>
            <p:ph idx="12" type="sldNum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descr="H:\Кванториум\17-01-30 Урок технологии\img\shutterstock_475051996 [Converted]-01.png" id="15" name="Google Shape;15;p10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 flipH="1">
            <a:off x="0" y="3"/>
            <a:ext cx="12192000" cy="14730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:\Кванториум\лого кванториум.png" id="16" name="Google Shape;16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1472597" y="6349572"/>
            <a:ext cx="583736" cy="51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7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558077" y="5989741"/>
            <a:ext cx="488815" cy="366611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jpg"/><Relationship Id="rId4" Type="http://schemas.openxmlformats.org/officeDocument/2006/relationships/image" Target="../media/image1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png"/><Relationship Id="rId4" Type="http://schemas.openxmlformats.org/officeDocument/2006/relationships/image" Target="../media/image9.png"/><Relationship Id="rId5" Type="http://schemas.openxmlformats.org/officeDocument/2006/relationships/image" Target="../media/image5.png"/><Relationship Id="rId6" Type="http://schemas.openxmlformats.org/officeDocument/2006/relationships/image" Target="../media/image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7.jpg"/><Relationship Id="rId4" Type="http://schemas.openxmlformats.org/officeDocument/2006/relationships/image" Target="../media/image16.png"/><Relationship Id="rId5" Type="http://schemas.openxmlformats.org/officeDocument/2006/relationships/image" Target="../media/image18.png"/><Relationship Id="rId6" Type="http://schemas.openxmlformats.org/officeDocument/2006/relationships/image" Target="../media/image10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4.jpg"/><Relationship Id="rId4" Type="http://schemas.openxmlformats.org/officeDocument/2006/relationships/image" Target="../media/image11.jpg"/><Relationship Id="rId5" Type="http://schemas.openxmlformats.org/officeDocument/2006/relationships/image" Target="../media/image13.jpg"/><Relationship Id="rId6" Type="http://schemas.openxmlformats.org/officeDocument/2006/relationships/image" Target="../media/image1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8.jpg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"/>
          <p:cNvSpPr txBox="1"/>
          <p:nvPr>
            <p:ph idx="12" type="sldNum"/>
          </p:nvPr>
        </p:nvSpPr>
        <p:spPr>
          <a:xfrm>
            <a:off x="9241689" y="646186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>
                <a:latin typeface="Montserrat Light"/>
                <a:ea typeface="Montserrat Light"/>
                <a:cs typeface="Montserrat Light"/>
                <a:sym typeface="Montserrat Light"/>
              </a:rPr>
              <a:t>‹#›</a:t>
            </a:fld>
            <a:endParaRPr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98" name="Google Shape;98;p1"/>
          <p:cNvSpPr/>
          <p:nvPr/>
        </p:nvSpPr>
        <p:spPr>
          <a:xfrm>
            <a:off x="248455" y="1462703"/>
            <a:ext cx="38505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400" u="none" cap="none" strike="noStrike">
                <a:solidFill>
                  <a:srgbClr val="1D7CA8"/>
                </a:solidFill>
                <a:latin typeface="Arial Black"/>
                <a:ea typeface="Arial Black"/>
                <a:cs typeface="Arial Black"/>
                <a:sym typeface="Arial Black"/>
              </a:rPr>
              <a:t>Название проекта:</a:t>
            </a:r>
            <a:endParaRPr/>
          </a:p>
        </p:txBody>
      </p:sp>
      <p:sp>
        <p:nvSpPr>
          <p:cNvPr id="99" name="Google Shape;99;p1"/>
          <p:cNvSpPr/>
          <p:nvPr/>
        </p:nvSpPr>
        <p:spPr>
          <a:xfrm>
            <a:off x="442905" y="3216603"/>
            <a:ext cx="32919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400" u="none" cap="none" strike="noStrike">
                <a:solidFill>
                  <a:srgbClr val="1D7CA8"/>
                </a:solidFill>
                <a:latin typeface="Arial Black"/>
                <a:ea typeface="Arial Black"/>
                <a:cs typeface="Arial Black"/>
                <a:sym typeface="Arial Black"/>
              </a:rPr>
              <a:t>Команда проекта:</a:t>
            </a:r>
            <a:endParaRPr/>
          </a:p>
        </p:txBody>
      </p:sp>
      <p:sp>
        <p:nvSpPr>
          <p:cNvPr id="100" name="Google Shape;100;p1"/>
          <p:cNvSpPr/>
          <p:nvPr/>
        </p:nvSpPr>
        <p:spPr>
          <a:xfrm>
            <a:off x="442887" y="2178408"/>
            <a:ext cx="6018900" cy="1214100"/>
          </a:xfrm>
          <a:prstGeom prst="rect">
            <a:avLst/>
          </a:prstGeom>
          <a:solidFill>
            <a:srgbClr val="FFFFFF">
              <a:alpha val="69803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ru-RU" sz="2400">
                <a:solidFill>
                  <a:srgbClr val="1D7CA8"/>
                </a:solidFill>
              </a:rPr>
              <a:t>Устройство для защиты воздухораспределителя грузового подвижного состава от перезарядки</a:t>
            </a:r>
            <a:endParaRPr/>
          </a:p>
        </p:txBody>
      </p:sp>
      <p:sp>
        <p:nvSpPr>
          <p:cNvPr id="101" name="Google Shape;101;p1"/>
          <p:cNvSpPr/>
          <p:nvPr/>
        </p:nvSpPr>
        <p:spPr>
          <a:xfrm>
            <a:off x="442900" y="3815117"/>
            <a:ext cx="6018900" cy="2438700"/>
          </a:xfrm>
          <a:prstGeom prst="rect">
            <a:avLst/>
          </a:prstGeom>
          <a:solidFill>
            <a:srgbClr val="FFFFFF">
              <a:alpha val="69803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ru-RU" sz="2400">
                <a:solidFill>
                  <a:srgbClr val="1D7CA8"/>
                </a:solidFill>
              </a:rPr>
              <a:t>Бабешко Константин Анатольевич ПСЖ 3-23-2, Наумов Данил Сылдысович ПСЖ 3-23-2, Терещук Вадим Тарасович ПСЖ 3-23-2, Сагалаков Алексей Викторович ПСЖ 3-23-2, Тормозаков Вячеслав Сергеевич ПСЖ 3-23-2</a:t>
            </a:r>
            <a:endParaRPr/>
          </a:p>
        </p:txBody>
      </p:sp>
      <p:pic>
        <p:nvPicPr>
          <p:cNvPr id="102" name="Google Shape;102;p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11888" y="1889600"/>
            <a:ext cx="3695575" cy="3695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"/>
          <p:cNvSpPr/>
          <p:nvPr/>
        </p:nvSpPr>
        <p:spPr>
          <a:xfrm>
            <a:off x="487680" y="121920"/>
            <a:ext cx="4429760" cy="792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000">
                <a:solidFill>
                  <a:srgbClr val="1D7CA8"/>
                </a:solidFill>
                <a:latin typeface="Arial Black"/>
                <a:ea typeface="Arial Black"/>
                <a:cs typeface="Arial Black"/>
                <a:sym typeface="Arial Black"/>
              </a:rPr>
              <a:t>Проблема</a:t>
            </a:r>
            <a:endParaRPr/>
          </a:p>
        </p:txBody>
      </p:sp>
      <p:sp>
        <p:nvSpPr>
          <p:cNvPr id="108" name="Google Shape;108;p2"/>
          <p:cNvSpPr txBox="1"/>
          <p:nvPr>
            <p:ph idx="12" type="sldNum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>
                <a:solidFill>
                  <a:srgbClr val="1D7CA8"/>
                </a:solidFill>
              </a:rPr>
              <a:t>‹#›</a:t>
            </a:fld>
            <a:endParaRPr>
              <a:solidFill>
                <a:srgbClr val="1D7CA8"/>
              </a:solidFill>
            </a:endParaRPr>
          </a:p>
        </p:txBody>
      </p:sp>
      <p:sp>
        <p:nvSpPr>
          <p:cNvPr id="109" name="Google Shape;109;p2"/>
          <p:cNvSpPr/>
          <p:nvPr/>
        </p:nvSpPr>
        <p:spPr>
          <a:xfrm>
            <a:off x="487675" y="914400"/>
            <a:ext cx="11094600" cy="103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1D7CA8"/>
                </a:solidFill>
                <a:latin typeface="Arial Black"/>
                <a:ea typeface="Arial Black"/>
                <a:cs typeface="Arial Black"/>
                <a:sym typeface="Arial Black"/>
              </a:rPr>
              <a:t>Проблема заключается в перезарядке тормозной системы грузовых поездов, что приводит к самопроизвольным срабатываниям автотормозов, а также к образованию ползунов на колесных парах и нарушениям в графиках движения поездов. </a:t>
            </a:r>
            <a:endParaRPr sz="1800">
              <a:solidFill>
                <a:srgbClr val="1D7CA8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10" name="Google Shape;110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84676" y="2014925"/>
            <a:ext cx="4659600" cy="3095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049734" y="4985746"/>
            <a:ext cx="2406000" cy="1721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320914" y="2199159"/>
            <a:ext cx="4208400" cy="252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994236" y="4871385"/>
            <a:ext cx="3056700" cy="1850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3"/>
          <p:cNvSpPr/>
          <p:nvPr/>
        </p:nvSpPr>
        <p:spPr>
          <a:xfrm>
            <a:off x="442914" y="142328"/>
            <a:ext cx="4199067" cy="792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000">
                <a:solidFill>
                  <a:srgbClr val="1D7CA8"/>
                </a:solidFill>
                <a:latin typeface="Arial Black"/>
                <a:ea typeface="Arial Black"/>
                <a:cs typeface="Arial Black"/>
                <a:sym typeface="Arial Black"/>
              </a:rPr>
              <a:t>Решение</a:t>
            </a:r>
            <a:endParaRPr/>
          </a:p>
        </p:txBody>
      </p:sp>
      <p:sp>
        <p:nvSpPr>
          <p:cNvPr id="119" name="Google Shape;119;p3"/>
          <p:cNvSpPr/>
          <p:nvPr/>
        </p:nvSpPr>
        <p:spPr>
          <a:xfrm>
            <a:off x="442914" y="858608"/>
            <a:ext cx="11306174" cy="61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ru-RU" sz="2000">
                <a:solidFill>
                  <a:srgbClr val="1D7CA8"/>
                </a:solidFill>
                <a:latin typeface="Arial Black"/>
                <a:ea typeface="Arial Black"/>
                <a:cs typeface="Arial Black"/>
                <a:sym typeface="Arial Black"/>
              </a:rPr>
              <a:t>Предлагается создание устройства ликвидации сверхзарядного давления, выполненного с применением полимерных материалов</a:t>
            </a:r>
            <a:endParaRPr i="1" sz="2000">
              <a:solidFill>
                <a:srgbClr val="1D7CA8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20" name="Google Shape;120;p3"/>
          <p:cNvSpPr txBox="1"/>
          <p:nvPr>
            <p:ph idx="12" type="sldNum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>
                <a:solidFill>
                  <a:srgbClr val="1D7CA8"/>
                </a:solidFill>
              </a:rPr>
              <a:t>‹#›</a:t>
            </a:fld>
            <a:endParaRPr>
              <a:solidFill>
                <a:srgbClr val="1D7CA8"/>
              </a:solidFill>
            </a:endParaRPr>
          </a:p>
        </p:txBody>
      </p:sp>
      <p:pic>
        <p:nvPicPr>
          <p:cNvPr id="121" name="Google Shape;121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39727" y="2155364"/>
            <a:ext cx="7448400" cy="4113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3"/>
          <p:cNvSpPr txBox="1"/>
          <p:nvPr/>
        </p:nvSpPr>
        <p:spPr>
          <a:xfrm>
            <a:off x="4879731" y="1661042"/>
            <a:ext cx="73122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ru-RU" sz="1200" u="none" cap="none" strike="noStrike">
                <a:solidFill>
                  <a:srgbClr val="1D7CA8"/>
                </a:solidFill>
                <a:latin typeface="Arial Black"/>
                <a:ea typeface="Arial Black"/>
                <a:cs typeface="Arial Black"/>
                <a:sym typeface="Arial Black"/>
              </a:rPr>
              <a:t>Схема модернизированного грузового воздухораспределителя</a:t>
            </a:r>
            <a:endParaRPr i="1" sz="1200">
              <a:solidFill>
                <a:srgbClr val="1D7CA8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23" name="Google Shape;123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40490" y="3922384"/>
            <a:ext cx="2940068" cy="27444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40327" y="2061789"/>
            <a:ext cx="1723989" cy="13959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512216" y="2043948"/>
            <a:ext cx="1527769" cy="1413758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3"/>
          <p:cNvSpPr/>
          <p:nvPr/>
        </p:nvSpPr>
        <p:spPr>
          <a:xfrm>
            <a:off x="174249" y="1690685"/>
            <a:ext cx="4876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ru-RU" u="none" cap="none" strike="noStrike">
                <a:solidFill>
                  <a:srgbClr val="1D7CA8"/>
                </a:solidFill>
                <a:latin typeface="Arial Black"/>
                <a:ea typeface="Arial Black"/>
                <a:cs typeface="Arial Black"/>
                <a:sym typeface="Arial Black"/>
              </a:rPr>
              <a:t>Модернизированная пробка рабочей камеры</a:t>
            </a:r>
            <a:endParaRPr i="1">
              <a:solidFill>
                <a:srgbClr val="1D7CA8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4"/>
          <p:cNvSpPr/>
          <p:nvPr/>
        </p:nvSpPr>
        <p:spPr>
          <a:xfrm>
            <a:off x="442913" y="209093"/>
            <a:ext cx="4429760" cy="792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000">
                <a:solidFill>
                  <a:srgbClr val="1D7CA8"/>
                </a:solidFill>
                <a:latin typeface="Arial Black"/>
                <a:ea typeface="Arial Black"/>
                <a:cs typeface="Arial Black"/>
                <a:sym typeface="Arial Black"/>
              </a:rPr>
              <a:t>Рынок</a:t>
            </a:r>
            <a:endParaRPr/>
          </a:p>
        </p:txBody>
      </p:sp>
      <p:sp>
        <p:nvSpPr>
          <p:cNvPr id="132" name="Google Shape;132;p4"/>
          <p:cNvSpPr txBox="1"/>
          <p:nvPr>
            <p:ph idx="12" type="sldNum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>
                <a:solidFill>
                  <a:srgbClr val="1D7CA8"/>
                </a:solidFill>
              </a:rPr>
              <a:t>‹#›</a:t>
            </a:fld>
            <a:endParaRPr>
              <a:solidFill>
                <a:srgbClr val="1D7CA8"/>
              </a:solidFill>
            </a:endParaRPr>
          </a:p>
        </p:txBody>
      </p:sp>
      <p:sp>
        <p:nvSpPr>
          <p:cNvPr id="133" name="Google Shape;133;p4"/>
          <p:cNvSpPr txBox="1"/>
          <p:nvPr/>
        </p:nvSpPr>
        <p:spPr>
          <a:xfrm>
            <a:off x="6549600" y="1153975"/>
            <a:ext cx="5642400" cy="514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508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ru-RU" sz="2400">
                <a:solidFill>
                  <a:srgbClr val="1D7CA8"/>
                </a:solidFill>
                <a:latin typeface="Arial Black"/>
                <a:ea typeface="Arial Black"/>
                <a:cs typeface="Arial Black"/>
                <a:sym typeface="Arial Black"/>
              </a:rPr>
              <a:t>Выручка за продажу нашего устройства, с учётом его установки составит:</a:t>
            </a:r>
            <a:endParaRPr i="1" sz="2400">
              <a:solidFill>
                <a:srgbClr val="1D7CA8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-381000" lvl="0" marL="457200" rtl="0" algn="l">
              <a:spcBef>
                <a:spcPts val="600"/>
              </a:spcBef>
              <a:spcAft>
                <a:spcPts val="0"/>
              </a:spcAft>
              <a:buClr>
                <a:srgbClr val="1D7CA8"/>
              </a:buClr>
              <a:buSzPts val="2400"/>
              <a:buFont typeface="Arial Black"/>
              <a:buChar char="●"/>
            </a:pPr>
            <a:r>
              <a:rPr i="1" lang="ru-RU" sz="2400">
                <a:solidFill>
                  <a:srgbClr val="1D7CA8"/>
                </a:solidFill>
                <a:latin typeface="Arial Black"/>
                <a:ea typeface="Arial Black"/>
                <a:cs typeface="Arial Black"/>
                <a:sym typeface="Arial Black"/>
              </a:rPr>
              <a:t>PAM - 12 280 841 000 руб</a:t>
            </a:r>
            <a:endParaRPr i="1" sz="2400">
              <a:solidFill>
                <a:srgbClr val="1D7CA8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1D7CA8"/>
              </a:buClr>
              <a:buSzPts val="2400"/>
              <a:buFont typeface="Arial Black"/>
              <a:buChar char="●"/>
            </a:pPr>
            <a:r>
              <a:rPr i="1" lang="ru-RU" sz="2400">
                <a:solidFill>
                  <a:srgbClr val="1D7CA8"/>
                </a:solidFill>
                <a:latin typeface="Arial Black"/>
                <a:ea typeface="Arial Black"/>
                <a:cs typeface="Arial Black"/>
                <a:sym typeface="Arial Black"/>
              </a:rPr>
              <a:t>TAM - 5 260 892 000 руб</a:t>
            </a:r>
            <a:endParaRPr i="1" sz="2400">
              <a:solidFill>
                <a:srgbClr val="1D7CA8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1D7CA8"/>
              </a:buClr>
              <a:buSzPts val="2400"/>
              <a:buFont typeface="Arial Black"/>
              <a:buChar char="●"/>
            </a:pPr>
            <a:r>
              <a:rPr i="1" lang="ru-RU" sz="2400">
                <a:solidFill>
                  <a:srgbClr val="1D7CA8"/>
                </a:solidFill>
                <a:latin typeface="Arial Black"/>
                <a:ea typeface="Arial Black"/>
                <a:cs typeface="Arial Black"/>
                <a:sym typeface="Arial Black"/>
              </a:rPr>
              <a:t>SAM - 568 678 620 руб</a:t>
            </a:r>
            <a:endParaRPr i="1" sz="2400">
              <a:solidFill>
                <a:srgbClr val="1D7CA8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1D7CA8"/>
              </a:buClr>
              <a:buSzPts val="2400"/>
              <a:buFont typeface="Arial Black"/>
              <a:buChar char="●"/>
            </a:pPr>
            <a:r>
              <a:rPr i="1" lang="ru-RU" sz="2400">
                <a:solidFill>
                  <a:srgbClr val="1D7CA8"/>
                </a:solidFill>
                <a:latin typeface="Arial Black"/>
                <a:ea typeface="Arial Black"/>
                <a:cs typeface="Arial Black"/>
                <a:sym typeface="Arial Black"/>
              </a:rPr>
              <a:t>SOM - 20 000 000 руб</a:t>
            </a:r>
            <a:endParaRPr i="1" sz="2400">
              <a:solidFill>
                <a:srgbClr val="1D7CA8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34" name="Google Shape;134;p4"/>
          <p:cNvSpPr/>
          <p:nvPr/>
        </p:nvSpPr>
        <p:spPr>
          <a:xfrm>
            <a:off x="235950" y="1001575"/>
            <a:ext cx="5781900" cy="5781900"/>
          </a:xfrm>
          <a:prstGeom prst="ellipse">
            <a:avLst/>
          </a:prstGeom>
          <a:solidFill>
            <a:srgbClr val="0B539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4"/>
          <p:cNvSpPr/>
          <p:nvPr/>
        </p:nvSpPr>
        <p:spPr>
          <a:xfrm>
            <a:off x="786150" y="2101975"/>
            <a:ext cx="4681500" cy="4681500"/>
          </a:xfrm>
          <a:prstGeom prst="ellipse">
            <a:avLst/>
          </a:prstGeom>
          <a:solidFill>
            <a:srgbClr val="3D85C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-RU" sz="3200">
                <a:solidFill>
                  <a:schemeClr val="lt1"/>
                </a:solidFill>
              </a:rPr>
              <a:t>PAM</a:t>
            </a:r>
            <a:endParaRPr b="1" sz="3200">
              <a:solidFill>
                <a:schemeClr val="lt1"/>
              </a:solidFill>
            </a:endParaRPr>
          </a:p>
        </p:txBody>
      </p:sp>
      <p:sp>
        <p:nvSpPr>
          <p:cNvPr id="136" name="Google Shape;136;p4"/>
          <p:cNvSpPr/>
          <p:nvPr/>
        </p:nvSpPr>
        <p:spPr>
          <a:xfrm>
            <a:off x="1355250" y="3240175"/>
            <a:ext cx="3543300" cy="3543300"/>
          </a:xfrm>
          <a:prstGeom prst="ellipse">
            <a:avLst/>
          </a:prstGeom>
          <a:solidFill>
            <a:srgbClr val="6FA8D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4"/>
          <p:cNvSpPr/>
          <p:nvPr/>
        </p:nvSpPr>
        <p:spPr>
          <a:xfrm>
            <a:off x="1910850" y="4351375"/>
            <a:ext cx="2432100" cy="2432100"/>
          </a:xfrm>
          <a:prstGeom prst="ellipse">
            <a:avLst/>
          </a:prstGeom>
          <a:solidFill>
            <a:srgbClr val="9FC5E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4"/>
          <p:cNvSpPr txBox="1"/>
          <p:nvPr/>
        </p:nvSpPr>
        <p:spPr>
          <a:xfrm>
            <a:off x="2550000" y="1023875"/>
            <a:ext cx="1153800" cy="66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200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PAM</a:t>
            </a:r>
            <a:endParaRPr b="1" sz="3200">
              <a:solidFill>
                <a:schemeClr val="lt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39" name="Google Shape;139;p4"/>
          <p:cNvSpPr txBox="1"/>
          <p:nvPr/>
        </p:nvSpPr>
        <p:spPr>
          <a:xfrm>
            <a:off x="2550000" y="2184900"/>
            <a:ext cx="1153800" cy="66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200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TAM</a:t>
            </a:r>
            <a:endParaRPr b="1" sz="3200">
              <a:solidFill>
                <a:schemeClr val="lt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40" name="Google Shape;140;p4"/>
          <p:cNvSpPr txBox="1"/>
          <p:nvPr/>
        </p:nvSpPr>
        <p:spPr>
          <a:xfrm>
            <a:off x="2475450" y="3345925"/>
            <a:ext cx="1302900" cy="66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200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SAM</a:t>
            </a:r>
            <a:endParaRPr b="1" sz="3200">
              <a:solidFill>
                <a:schemeClr val="lt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41" name="Google Shape;141;p4"/>
          <p:cNvSpPr txBox="1"/>
          <p:nvPr/>
        </p:nvSpPr>
        <p:spPr>
          <a:xfrm>
            <a:off x="2550000" y="4506950"/>
            <a:ext cx="1419600" cy="66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200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SOM</a:t>
            </a:r>
            <a:endParaRPr b="1" sz="3200">
              <a:solidFill>
                <a:schemeClr val="lt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42" name="Google Shape;142;p4"/>
          <p:cNvSpPr txBox="1"/>
          <p:nvPr/>
        </p:nvSpPr>
        <p:spPr>
          <a:xfrm>
            <a:off x="2128650" y="2787375"/>
            <a:ext cx="1996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ОАО ”РЖД”</a:t>
            </a:r>
            <a:endParaRPr sz="1800">
              <a:solidFill>
                <a:schemeClr val="lt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43" name="Google Shape;143;p4"/>
          <p:cNvSpPr txBox="1"/>
          <p:nvPr/>
        </p:nvSpPr>
        <p:spPr>
          <a:xfrm>
            <a:off x="1425425" y="5290375"/>
            <a:ext cx="3543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ВСЖД</a:t>
            </a:r>
            <a:endParaRPr sz="1800">
              <a:solidFill>
                <a:schemeClr val="lt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44" name="Google Shape;144;p4"/>
          <p:cNvSpPr txBox="1"/>
          <p:nvPr/>
        </p:nvSpPr>
        <p:spPr>
          <a:xfrm>
            <a:off x="1134900" y="3837388"/>
            <a:ext cx="3984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Восточный полигон</a:t>
            </a:r>
            <a:endParaRPr sz="1800">
              <a:solidFill>
                <a:schemeClr val="lt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45" name="Google Shape;145;p4"/>
          <p:cNvSpPr txBox="1"/>
          <p:nvPr/>
        </p:nvSpPr>
        <p:spPr>
          <a:xfrm>
            <a:off x="1910850" y="1529500"/>
            <a:ext cx="2432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Мировой рынок</a:t>
            </a:r>
            <a:endParaRPr sz="1800">
              <a:solidFill>
                <a:schemeClr val="lt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5"/>
          <p:cNvSpPr/>
          <p:nvPr/>
        </p:nvSpPr>
        <p:spPr>
          <a:xfrm>
            <a:off x="441234" y="313072"/>
            <a:ext cx="8296366" cy="792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000">
                <a:solidFill>
                  <a:srgbClr val="1D7CA8"/>
                </a:solidFill>
                <a:latin typeface="Arial Black"/>
                <a:ea typeface="Arial Black"/>
                <a:cs typeface="Arial Black"/>
                <a:sym typeface="Arial Black"/>
              </a:rPr>
              <a:t>Конкуренты и ваши преимущества</a:t>
            </a:r>
            <a:endParaRPr/>
          </a:p>
        </p:txBody>
      </p:sp>
      <p:sp>
        <p:nvSpPr>
          <p:cNvPr id="151" name="Google Shape;151;p5"/>
          <p:cNvSpPr txBox="1"/>
          <p:nvPr>
            <p:ph idx="12" type="sldNum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>
                <a:solidFill>
                  <a:srgbClr val="0070C0"/>
                </a:solidFill>
              </a:rPr>
              <a:t>‹#›</a:t>
            </a:fld>
            <a:endParaRPr>
              <a:solidFill>
                <a:srgbClr val="0070C0"/>
              </a:solidFill>
            </a:endParaRPr>
          </a:p>
        </p:txBody>
      </p:sp>
      <p:graphicFrame>
        <p:nvGraphicFramePr>
          <p:cNvPr id="152" name="Google Shape;152;p5"/>
          <p:cNvGraphicFramePr/>
          <p:nvPr/>
        </p:nvGraphicFramePr>
        <p:xfrm>
          <a:off x="441225" y="11055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{A6FF2423-1231-49CC-8ECC-895115E4B4C8}</a:tableStyleId>
              </a:tblPr>
              <a:tblGrid>
                <a:gridCol w="2785300"/>
                <a:gridCol w="2785300"/>
                <a:gridCol w="2785300"/>
                <a:gridCol w="2785300"/>
              </a:tblGrid>
              <a:tr h="49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rgbClr val="1D7CA8"/>
                          </a:solidFill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Параметры</a:t>
                      </a:r>
                      <a:endParaRPr>
                        <a:solidFill>
                          <a:srgbClr val="1D7CA8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rgbClr val="1D7CA8"/>
                          </a:solidFill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Создаваемый продукт</a:t>
                      </a:r>
                      <a:endParaRPr>
                        <a:solidFill>
                          <a:srgbClr val="1D7CA8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a:txBody>
                  <a:tcPr marT="91425" marB="91425" marR="91425" marL="91425" anchor="ctr"/>
                </a:tc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rgbClr val="1D7CA8"/>
                          </a:solidFill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Основные конкуренты</a:t>
                      </a:r>
                      <a:endParaRPr>
                        <a:solidFill>
                          <a:srgbClr val="1D7CA8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a:txBody>
                  <a:tcPr marT="91425" marB="91425" marR="91425" marL="91425" anchor="ctr"/>
                </a:tc>
                <a:tc hMerge="1"/>
              </a:tr>
              <a:tr h="9980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rgbClr val="1D7CA8"/>
                          </a:solidFill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Наименование</a:t>
                      </a:r>
                      <a:endParaRPr>
                        <a:solidFill>
                          <a:srgbClr val="1D7CA8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rgbClr val="1D7CA8"/>
                          </a:solidFill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УВЗ</a:t>
                      </a:r>
                      <a:endParaRPr>
                        <a:solidFill>
                          <a:srgbClr val="1D7CA8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rgbClr val="1D7CA8"/>
                          </a:solidFill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Обратный клапан</a:t>
                      </a:r>
                      <a:endParaRPr>
                        <a:solidFill>
                          <a:srgbClr val="1D7CA8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rgbClr val="1D7CA8"/>
                          </a:solidFill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Устройство защиты воздухораспределителя(Патент </a:t>
                      </a:r>
                      <a:r>
                        <a:rPr b="1" lang="ru-RU">
                          <a:solidFill>
                            <a:srgbClr val="1D7CA8"/>
                          </a:solidFill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RU 206783 U1)</a:t>
                      </a:r>
                      <a:endParaRPr b="1">
                        <a:solidFill>
                          <a:srgbClr val="1D7CA8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  <a:p>
                      <a:pPr indent="0" lvl="0" marL="0" rtl="0" algn="ctr">
                        <a:lnSpc>
                          <a:spcPct val="11590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1">
                        <a:solidFill>
                          <a:srgbClr val="1D7CA8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  <a:p>
                      <a:pPr indent="0" lvl="0" marL="0" rtl="0" algn="ctr"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rgbClr val="1D7CA8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a:txBody>
                  <a:tcPr marT="91425" marB="91425" marR="91425" marL="91425" anchor="ctr"/>
                </a:tc>
              </a:tr>
              <a:tr h="10254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rgbClr val="1D7CA8"/>
                          </a:solidFill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Возможность применения на грузовом подвижном составе</a:t>
                      </a:r>
                      <a:endParaRPr>
                        <a:solidFill>
                          <a:srgbClr val="1D7CA8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rgbClr val="1D7CA8"/>
                          </a:solidFill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Есть</a:t>
                      </a:r>
                      <a:endParaRPr>
                        <a:solidFill>
                          <a:srgbClr val="1D7CA8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rgbClr val="1D7CA8"/>
                          </a:solidFill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Нет</a:t>
                      </a:r>
                      <a:endParaRPr>
                        <a:solidFill>
                          <a:srgbClr val="1D7CA8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rgbClr val="1D7CA8"/>
                          </a:solidFill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Есть</a:t>
                      </a:r>
                      <a:endParaRPr>
                        <a:solidFill>
                          <a:srgbClr val="1D7CA8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a:txBody>
                  <a:tcPr marT="91425" marB="91425" marR="91425" marL="91425" anchor="ctr"/>
                </a:tc>
              </a:tr>
              <a:tr h="49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rgbClr val="1D7CA8"/>
                          </a:solidFill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Рациональное использование воздуха</a:t>
                      </a:r>
                      <a:endParaRPr>
                        <a:solidFill>
                          <a:srgbClr val="1D7CA8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rgbClr val="1D7CA8"/>
                          </a:solidFill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Есть</a:t>
                      </a:r>
                      <a:endParaRPr>
                        <a:solidFill>
                          <a:srgbClr val="1D7CA8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rgbClr val="1D7CA8"/>
                          </a:solidFill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Нет</a:t>
                      </a:r>
                      <a:endParaRPr>
                        <a:solidFill>
                          <a:srgbClr val="1D7CA8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rgbClr val="1D7CA8"/>
                          </a:solidFill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Нет</a:t>
                      </a:r>
                      <a:endParaRPr>
                        <a:solidFill>
                          <a:srgbClr val="1D7CA8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a:txBody>
                  <a:tcPr marT="91425" marB="91425" marR="91425" marL="91425" anchor="ctr"/>
                </a:tc>
              </a:tr>
              <a:tr h="49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rgbClr val="1D7CA8"/>
                          </a:solidFill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Стоимость (ср.), тыс. руб.</a:t>
                      </a:r>
                      <a:endParaRPr>
                        <a:solidFill>
                          <a:srgbClr val="1D7CA8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rgbClr val="1D7CA8"/>
                          </a:solidFill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4.2</a:t>
                      </a:r>
                      <a:endParaRPr>
                        <a:solidFill>
                          <a:srgbClr val="1D7CA8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rgbClr val="1D7CA8"/>
                          </a:solidFill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1.2</a:t>
                      </a:r>
                      <a:endParaRPr>
                        <a:solidFill>
                          <a:srgbClr val="1D7CA8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rgbClr val="1D7CA8"/>
                          </a:solidFill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2</a:t>
                      </a:r>
                      <a:r>
                        <a:rPr lang="ru-RU">
                          <a:solidFill>
                            <a:srgbClr val="1D7CA8"/>
                          </a:solidFill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.3</a:t>
                      </a:r>
                      <a:endParaRPr>
                        <a:solidFill>
                          <a:srgbClr val="1D7CA8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a:txBody>
                  <a:tcPr marT="91425" marB="91425" marR="91425" marL="91425" anchor="ctr"/>
                </a:tc>
              </a:tr>
              <a:tr h="49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rgbClr val="1D7CA8"/>
                          </a:solidFill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Страна производитель</a:t>
                      </a:r>
                      <a:endParaRPr>
                        <a:solidFill>
                          <a:srgbClr val="1D7CA8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rgbClr val="1D7CA8"/>
                          </a:solidFill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Россия</a:t>
                      </a:r>
                      <a:endParaRPr>
                        <a:solidFill>
                          <a:srgbClr val="1D7CA8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rgbClr val="1D7CA8"/>
                          </a:solidFill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Россия</a:t>
                      </a:r>
                      <a:endParaRPr>
                        <a:solidFill>
                          <a:srgbClr val="1D7CA8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rgbClr val="1D7CA8"/>
                          </a:solidFill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Россия</a:t>
                      </a:r>
                      <a:endParaRPr>
                        <a:solidFill>
                          <a:srgbClr val="1D7CA8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a:txBody>
                  <a:tcPr marT="91425" marB="91425" marR="91425" marL="91425" anchor="ctr"/>
                </a:tc>
              </a:tr>
              <a:tr h="49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rgbClr val="1D7CA8"/>
                          </a:solidFill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Надежность</a:t>
                      </a:r>
                      <a:endParaRPr>
                        <a:solidFill>
                          <a:srgbClr val="1D7CA8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rgbClr val="1D7CA8"/>
                          </a:solidFill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Высокая</a:t>
                      </a:r>
                      <a:endParaRPr>
                        <a:solidFill>
                          <a:srgbClr val="1D7CA8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rgbClr val="1D7CA8"/>
                          </a:solidFill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Низкая</a:t>
                      </a:r>
                      <a:endParaRPr>
                        <a:solidFill>
                          <a:srgbClr val="1D7CA8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rgbClr val="1D7CA8"/>
                          </a:solidFill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Средняя</a:t>
                      </a:r>
                      <a:endParaRPr>
                        <a:solidFill>
                          <a:srgbClr val="1D7CA8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a:txBody>
                  <a:tcPr marT="91425" marB="91425" marR="91425" marL="91425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6"/>
          <p:cNvSpPr/>
          <p:nvPr/>
        </p:nvSpPr>
        <p:spPr>
          <a:xfrm>
            <a:off x="442913" y="213017"/>
            <a:ext cx="7946344" cy="792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000">
                <a:solidFill>
                  <a:srgbClr val="1D7CA8"/>
                </a:solidFill>
                <a:latin typeface="Arial Black"/>
                <a:ea typeface="Arial Black"/>
                <a:cs typeface="Arial Black"/>
                <a:sym typeface="Arial Black"/>
              </a:rPr>
              <a:t>Бизнес-модель «Lean canvas»</a:t>
            </a:r>
            <a:endParaRPr/>
          </a:p>
        </p:txBody>
      </p:sp>
      <p:sp>
        <p:nvSpPr>
          <p:cNvPr id="158" name="Google Shape;158;p6"/>
          <p:cNvSpPr txBox="1"/>
          <p:nvPr>
            <p:ph idx="12" type="sldNum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>
                <a:solidFill>
                  <a:srgbClr val="1D7CA8"/>
                </a:solidFill>
              </a:rPr>
              <a:t>‹#›</a:t>
            </a:fld>
            <a:endParaRPr>
              <a:solidFill>
                <a:srgbClr val="1D7CA8"/>
              </a:solidFill>
            </a:endParaRPr>
          </a:p>
        </p:txBody>
      </p:sp>
      <p:graphicFrame>
        <p:nvGraphicFramePr>
          <p:cNvPr id="159" name="Google Shape;159;p6"/>
          <p:cNvGraphicFramePr/>
          <p:nvPr/>
        </p:nvGraphicFramePr>
        <p:xfrm>
          <a:off x="222250" y="1205345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{2E54385C-CE49-475E-AC82-4D8694D279B7}</a:tableStyleId>
              </a:tblPr>
              <a:tblGrid>
                <a:gridCol w="2054850"/>
                <a:gridCol w="3307075"/>
                <a:gridCol w="2244100"/>
                <a:gridCol w="2266325"/>
                <a:gridCol w="1875150"/>
              </a:tblGrid>
              <a:tr h="1246575">
                <a:tc rowSpan="3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-RU" sz="1100" u="none" cap="none" strike="noStrike">
                          <a:solidFill>
                            <a:srgbClr val="1D7CA8"/>
                          </a:solidFill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2. Проблема и существующие альтернативы</a:t>
                      </a:r>
                      <a:endParaRPr i="1" sz="1100">
                        <a:solidFill>
                          <a:srgbClr val="1D7CA8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  <a:p>
                      <a:pPr indent="0" lvl="2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rPr b="0" i="1" lang="ru-RU" sz="1100" u="none" cap="none" strike="noStrike">
                          <a:solidFill>
                            <a:srgbClr val="1D7CA8"/>
                          </a:solidFill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Проблемой является перезарядка тормозной системы поезда, вызывающая самопроизвольное срабатывание автотормозов, что приводит к образованию ползунов на колесных парах грузовых единиц подвижного состава.</a:t>
                      </a:r>
                      <a:endParaRPr b="0" i="1" sz="1100" u="none" cap="none" strike="noStrike">
                        <a:solidFill>
                          <a:srgbClr val="1D7CA8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a:txBody>
                  <a:tcPr marT="27700" marB="27700" marR="55425" marL="55425">
                    <a:lnL cap="flat" cmpd="sng" w="9525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-RU" sz="1100" u="none" cap="none" strike="noStrike">
                          <a:solidFill>
                            <a:srgbClr val="1D7CA8"/>
                          </a:solidFill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4. Решение</a:t>
                      </a:r>
                      <a:endParaRPr i="1" sz="1100">
                        <a:solidFill>
                          <a:srgbClr val="1D7CA8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1" lang="ru-RU" sz="1100" u="none" cap="none" strike="noStrike">
                          <a:solidFill>
                            <a:srgbClr val="1D7CA8"/>
                          </a:solidFill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Предлагается создание устройства ликвидации сверхзарядного давления, выполненного с применением полимерных материалов.</a:t>
                      </a:r>
                      <a:endParaRPr b="0" i="1" sz="1100" u="none" cap="none" strike="noStrike">
                        <a:solidFill>
                          <a:srgbClr val="1D7CA8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a:txBody>
                  <a:tcPr marT="27700" marB="27700" marR="55425" marL="55425">
                    <a:lnL cap="flat" cmpd="sng" w="9525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 rowSpan="3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-RU" sz="1100" u="none" cap="none" strike="noStrike">
                          <a:solidFill>
                            <a:srgbClr val="1D7CA8"/>
                          </a:solidFill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3. Ценностные предложения</a:t>
                      </a:r>
                      <a:endParaRPr i="1" sz="1100">
                        <a:solidFill>
                          <a:srgbClr val="1D7CA8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1" lang="ru-RU" sz="1100" u="none" cap="none" strike="noStrike">
                          <a:solidFill>
                            <a:srgbClr val="1D7CA8"/>
                          </a:solidFill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В первую очередь мы даем клиенту решение проблемы за счет модернизации грузового воздухораспределителя разработанным устройством ликвидации сверхзарядного давления.</a:t>
                      </a:r>
                      <a:endParaRPr b="0" i="1" sz="1100" u="none" cap="none" strike="noStrike">
                        <a:solidFill>
                          <a:srgbClr val="1D7CA8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-RU" sz="1100" u="none" cap="none" strike="noStrike">
                          <a:solidFill>
                            <a:srgbClr val="1D7CA8"/>
                          </a:solidFill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 </a:t>
                      </a:r>
                      <a:endParaRPr i="1" sz="1100">
                        <a:solidFill>
                          <a:srgbClr val="1D7CA8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-RU" sz="1100" u="none" cap="none" strike="noStrike">
                          <a:solidFill>
                            <a:srgbClr val="1D7CA8"/>
                          </a:solidFill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Характеристики</a:t>
                      </a:r>
                      <a:endParaRPr i="1" sz="1100">
                        <a:solidFill>
                          <a:srgbClr val="1D7CA8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  <a:p>
                      <a:pPr indent="-152400" lvl="0" marL="17145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D7CA8"/>
                        </a:buClr>
                        <a:buSzPts val="1100"/>
                        <a:buFont typeface="Arial Black"/>
                        <a:buChar char="✔"/>
                      </a:pPr>
                      <a:r>
                        <a:rPr b="0" i="1" lang="ru-RU" sz="1100" u="none" cap="none" strike="noStrike">
                          <a:solidFill>
                            <a:srgbClr val="1D7CA8"/>
                          </a:solidFill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Новизна</a:t>
                      </a:r>
                      <a:endParaRPr i="1" sz="1100">
                        <a:solidFill>
                          <a:srgbClr val="1D7CA8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  <a:p>
                      <a:pPr indent="-152400" lvl="0" marL="17145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D7CA8"/>
                        </a:buClr>
                        <a:buSzPts val="1100"/>
                        <a:buFont typeface="Arial Black"/>
                        <a:buChar char="✔"/>
                      </a:pPr>
                      <a:r>
                        <a:rPr b="0" i="1" lang="ru-RU" sz="1100" u="none" cap="none" strike="noStrike">
                          <a:solidFill>
                            <a:srgbClr val="1D7CA8"/>
                          </a:solidFill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Производительность</a:t>
                      </a:r>
                      <a:endParaRPr i="1" sz="1100">
                        <a:solidFill>
                          <a:srgbClr val="1D7CA8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  <a:p>
                      <a:pPr indent="-152400" lvl="0" marL="17145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D7CA8"/>
                        </a:buClr>
                        <a:buSzPts val="1100"/>
                        <a:buFont typeface="Arial Black"/>
                        <a:buChar char="✔"/>
                      </a:pPr>
                      <a:r>
                        <a:rPr b="0" i="1" lang="ru-RU" sz="1100" u="none" cap="none" strike="noStrike">
                          <a:solidFill>
                            <a:srgbClr val="1D7CA8"/>
                          </a:solidFill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Цена</a:t>
                      </a:r>
                      <a:endParaRPr b="0" i="1" sz="1100" u="none" cap="none" strike="noStrike">
                        <a:solidFill>
                          <a:srgbClr val="1D7CA8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  <a:p>
                      <a:pPr indent="-152400" lvl="0" marL="17145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D7CA8"/>
                        </a:buClr>
                        <a:buSzPts val="1100"/>
                        <a:buFont typeface="Arial Black"/>
                        <a:buChar char="✔"/>
                      </a:pPr>
                      <a:r>
                        <a:rPr b="0" i="1" lang="ru-RU" sz="1100" u="none" cap="none" strike="noStrike">
                          <a:solidFill>
                            <a:srgbClr val="1D7CA8"/>
                          </a:solidFill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Сокращение издержек </a:t>
                      </a:r>
                      <a:endParaRPr b="0" i="1" sz="1100" u="none" cap="none" strike="noStrike">
                        <a:solidFill>
                          <a:srgbClr val="1D7CA8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a:txBody>
                  <a:tcPr marT="27700" marB="27700" marR="55425" marL="55425">
                    <a:lnL cap="flat" cmpd="sng" w="9525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-RU" sz="1100" u="none" cap="none" strike="noStrike">
                          <a:solidFill>
                            <a:srgbClr val="1D7CA8"/>
                          </a:solidFill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9. Скрытое преимущество</a:t>
                      </a:r>
                      <a:endParaRPr i="1" sz="1100">
                        <a:solidFill>
                          <a:srgbClr val="1D7CA8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1" lang="ru-RU" sz="1100" u="none" cap="none" strike="noStrike">
                          <a:solidFill>
                            <a:srgbClr val="1D7CA8"/>
                          </a:solidFill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Особенностью нашего продукта является внедрение аддитивных технологий при разработке, испытаниях и эксплуатации устройства.</a:t>
                      </a:r>
                      <a:endParaRPr b="0" i="1" sz="1100" u="none" cap="none" strike="noStrike">
                        <a:solidFill>
                          <a:srgbClr val="1D7CA8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a:txBody>
                  <a:tcPr marT="27700" marB="27700" marR="55425" marL="55425">
                    <a:lnL cap="flat" cmpd="sng" w="9525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 rowSpan="3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-RU" sz="1100" u="none" cap="none" strike="noStrike">
                          <a:solidFill>
                            <a:srgbClr val="1D7CA8"/>
                          </a:solidFill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1. Сегменты клиентов</a:t>
                      </a:r>
                      <a:endParaRPr i="1" sz="1100">
                        <a:solidFill>
                          <a:srgbClr val="1D7CA8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1" lang="ru-RU" sz="1100" u="none" cap="none" strike="noStrike">
                          <a:solidFill>
                            <a:srgbClr val="1D7CA8"/>
                          </a:solidFill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Планируется работа с ОАО «РЖД», для обеспечения модернизации имеющихся грузовых воздухораспределителей, а также для выпуска новых грузовых локомотивов и вагонов уже с модернизированными воздухораспределителями.</a:t>
                      </a:r>
                      <a:endParaRPr b="0" i="1" sz="1100" u="none" cap="none" strike="noStrike">
                        <a:solidFill>
                          <a:srgbClr val="1D7CA8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a:txBody>
                  <a:tcPr marT="27700" marB="27700" marR="55425" marL="55425">
                    <a:lnL cap="flat" cmpd="sng" w="9525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475325">
                <a:tc vMerge="1"/>
                <a:tc rowSpan="2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ru-RU" sz="1100" u="none" cap="none" strike="noStrike">
                          <a:solidFill>
                            <a:srgbClr val="1D7CA8"/>
                          </a:solidFill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8. Ключевые ресурсы</a:t>
                      </a:r>
                      <a:endParaRPr i="1" sz="1100">
                        <a:solidFill>
                          <a:srgbClr val="1D7CA8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-RU" sz="1100" u="none" cap="none" strike="noStrike">
                          <a:solidFill>
                            <a:srgbClr val="1D7CA8"/>
                          </a:solidFill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Основным ресурсом станет сотрудничество с клиентом.</a:t>
                      </a:r>
                      <a:endParaRPr i="1" sz="1100" u="none" cap="none" strike="noStrike">
                        <a:solidFill>
                          <a:srgbClr val="1D7CA8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-RU" sz="1100" u="none" cap="none" strike="noStrike">
                          <a:solidFill>
                            <a:srgbClr val="1D7CA8"/>
                          </a:solidFill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Для развития отношений мы будем осуществлять тесное сотрудничество и постоянную связь с ним.</a:t>
                      </a:r>
                      <a:endParaRPr i="1" sz="1100" u="none" cap="none" strike="noStrike">
                        <a:solidFill>
                          <a:srgbClr val="1D7CA8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-RU" sz="1100" u="none" cap="none" strike="noStrike">
                          <a:solidFill>
                            <a:srgbClr val="1D7CA8"/>
                          </a:solidFill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Физическим ресурсом является преимущественно полимерные материалы, из которых в большей степени выполнено устройство ликвидации сверхзарядного давления.</a:t>
                      </a:r>
                      <a:endParaRPr i="1" sz="1100" u="none" cap="none" strike="noStrike">
                        <a:solidFill>
                          <a:srgbClr val="1D7CA8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a:txBody>
                  <a:tcPr marT="27700" marB="27700" marR="55425" marL="55425">
                    <a:lnL cap="flat" cmpd="sng" w="9525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 vMerge="1"/>
                <a:tc vMerge="1"/>
                <a:tc vMerge="1"/>
              </a:tr>
              <a:tr h="2198525">
                <a:tc vMerge="1"/>
                <a:tc vMerge="1"/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ru-RU" sz="1100" u="none" cap="none" strike="noStrike">
                          <a:solidFill>
                            <a:srgbClr val="1D7CA8"/>
                          </a:solidFill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5. Каналы</a:t>
                      </a:r>
                      <a:endParaRPr i="1" sz="1100">
                        <a:solidFill>
                          <a:srgbClr val="1D7CA8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-RU" sz="1100" u="none" cap="none" strike="noStrike">
                          <a:solidFill>
                            <a:srgbClr val="1D7CA8"/>
                          </a:solidFill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Каналами общения могут стать:</a:t>
                      </a:r>
                      <a:endParaRPr i="1" sz="1100">
                        <a:solidFill>
                          <a:srgbClr val="1D7CA8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  <a:p>
                      <a:pPr indent="-152400" lvl="0" marL="17145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D7CA8"/>
                        </a:buClr>
                        <a:buSzPts val="1100"/>
                        <a:buFont typeface="Arial Black"/>
                        <a:buChar char="✔"/>
                      </a:pPr>
                      <a:r>
                        <a:rPr i="1" lang="ru-RU" sz="1100" u="none" cap="none" strike="noStrike">
                          <a:solidFill>
                            <a:srgbClr val="1D7CA8"/>
                          </a:solidFill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Транспортные форумы;</a:t>
                      </a:r>
                      <a:endParaRPr i="1" sz="1100">
                        <a:solidFill>
                          <a:srgbClr val="1D7CA8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  <a:p>
                      <a:pPr indent="-152400" lvl="0" marL="17145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D7CA8"/>
                        </a:buClr>
                        <a:buSzPts val="1100"/>
                        <a:buFont typeface="Arial Black"/>
                        <a:buChar char="✔"/>
                      </a:pPr>
                      <a:r>
                        <a:rPr i="1" lang="ru-RU" sz="1100" u="none" cap="none" strike="noStrike">
                          <a:solidFill>
                            <a:srgbClr val="1D7CA8"/>
                          </a:solidFill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Непосредственные контакты с профильными дирекциями, Минестерством транспорта.</a:t>
                      </a:r>
                      <a:endParaRPr i="1" sz="1100" u="none" cap="none" strike="noStrike">
                        <a:solidFill>
                          <a:srgbClr val="1D7CA8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a:txBody>
                  <a:tcPr marT="27700" marB="27700" marR="55425" marL="55425">
                    <a:lnL cap="flat" cmpd="sng" w="9525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 vMerge="1"/>
              </a:tr>
              <a:tr h="1061200">
                <a:tc gridSpan="2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ru-RU" sz="1100" u="none" cap="none" strike="noStrike">
                          <a:solidFill>
                            <a:srgbClr val="1D7CA8"/>
                          </a:solidFill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7. Структура издержек</a:t>
                      </a:r>
                      <a:endParaRPr i="1" sz="1100">
                        <a:solidFill>
                          <a:srgbClr val="1D7CA8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-RU" sz="1100" u="none" cap="none" strike="noStrike">
                          <a:solidFill>
                            <a:srgbClr val="1D7CA8"/>
                          </a:solidFill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Самой важной затратой является время, которое затрачивается на печать деталей устройства ликвидации сверхзарядного давления.</a:t>
                      </a:r>
                      <a:endParaRPr i="1" sz="1100" u="none" cap="none" strike="noStrike">
                        <a:solidFill>
                          <a:srgbClr val="1D7CA8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a:txBody>
                  <a:tcPr marT="27700" marB="27700" marR="55425" marL="55425">
                    <a:lnL cap="flat" cmpd="sng" w="9525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 hMerge="1"/>
                <a:tc gridSpan="3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ru-RU" sz="1100" u="none" cap="none" strike="noStrike">
                          <a:solidFill>
                            <a:srgbClr val="1D7CA8"/>
                          </a:solidFill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6. Потоки доходов</a:t>
                      </a:r>
                      <a:endParaRPr i="1" sz="1100">
                        <a:solidFill>
                          <a:srgbClr val="1D7CA8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-RU" sz="1100" u="none" cap="none" strike="noStrike">
                          <a:solidFill>
                            <a:srgbClr val="1D7CA8"/>
                          </a:solidFill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Собственное производство по заказу ОАО «РЖД», а также авторские проценты от продажи оборудования для модернизации парка подвижного состава, произведенного другими предприятиями.</a:t>
                      </a:r>
                      <a:endParaRPr i="1" sz="1100" u="none" cap="none" strike="noStrike">
                        <a:solidFill>
                          <a:srgbClr val="1D7CA8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a:txBody>
                  <a:tcPr marT="27700" marB="27700" marR="55425" marL="55425">
                    <a:lnL cap="flat" cmpd="sng" w="9525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 hMerge="1"/>
                <a:tc hMerge="1"/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7"/>
          <p:cNvSpPr/>
          <p:nvPr/>
        </p:nvSpPr>
        <p:spPr>
          <a:xfrm>
            <a:off x="442913" y="363639"/>
            <a:ext cx="4959366" cy="792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000">
                <a:solidFill>
                  <a:srgbClr val="1D7CA8"/>
                </a:solidFill>
                <a:latin typeface="Arial Black"/>
                <a:ea typeface="Arial Black"/>
                <a:cs typeface="Arial Black"/>
                <a:sym typeface="Arial Black"/>
              </a:rPr>
              <a:t>Текущие результаты</a:t>
            </a:r>
            <a:endParaRPr/>
          </a:p>
        </p:txBody>
      </p:sp>
      <p:sp>
        <p:nvSpPr>
          <p:cNvPr id="165" name="Google Shape;165;p7"/>
          <p:cNvSpPr txBox="1"/>
          <p:nvPr>
            <p:ph idx="12" type="sldNum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>
                <a:solidFill>
                  <a:srgbClr val="1D7CA8"/>
                </a:solidFill>
              </a:rPr>
              <a:t>‹#›</a:t>
            </a:fld>
            <a:endParaRPr>
              <a:solidFill>
                <a:srgbClr val="1D7CA8"/>
              </a:solidFill>
            </a:endParaRPr>
          </a:p>
        </p:txBody>
      </p:sp>
      <p:sp>
        <p:nvSpPr>
          <p:cNvPr id="166" name="Google Shape;166;p7"/>
          <p:cNvSpPr txBox="1"/>
          <p:nvPr/>
        </p:nvSpPr>
        <p:spPr>
          <a:xfrm>
            <a:off x="442925" y="1397843"/>
            <a:ext cx="11306100" cy="966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2" marL="0" marR="0" rtl="0" algn="l">
              <a:spcBef>
                <a:spcPts val="1200"/>
              </a:spcBef>
              <a:spcAft>
                <a:spcPts val="0"/>
              </a:spcAft>
              <a:buClr>
                <a:srgbClr val="0084B4"/>
              </a:buClr>
              <a:buSzPts val="2200"/>
              <a:buFont typeface="Arial"/>
              <a:buNone/>
            </a:pPr>
            <a:r>
              <a:rPr b="1" i="1" lang="ru-RU" sz="2200">
                <a:solidFill>
                  <a:srgbClr val="1D7CA8"/>
                </a:solidFill>
              </a:rPr>
              <a:t>Смоделирован и создан прототип устройства для модернизации воздухораспределителя</a:t>
            </a:r>
            <a:endParaRPr b="0" i="1" sz="2200" u="none" cap="none" strike="noStrike">
              <a:solidFill>
                <a:srgbClr val="1D7CA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7" name="Google Shape;167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60050" y="2088775"/>
            <a:ext cx="1813674" cy="2350947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7"/>
          <p:cNvSpPr/>
          <p:nvPr/>
        </p:nvSpPr>
        <p:spPr>
          <a:xfrm>
            <a:off x="442925" y="4623375"/>
            <a:ext cx="3079800" cy="171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ru-RU" sz="1100">
                <a:solidFill>
                  <a:srgbClr val="1D7CA8"/>
                </a:solidFill>
                <a:latin typeface="Arial Black"/>
                <a:ea typeface="Arial Black"/>
                <a:cs typeface="Arial Black"/>
                <a:sym typeface="Arial Black"/>
              </a:rPr>
              <a:t>Внешний вид (а) и внутренняя конструкция (б) устройства ликвидации сверхзарядного давления: 1 – корпус для поршня; </a:t>
            </a:r>
            <a:endParaRPr i="1" sz="1100">
              <a:solidFill>
                <a:srgbClr val="1D7CA8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ru-RU" sz="1100">
                <a:solidFill>
                  <a:srgbClr val="1D7CA8"/>
                </a:solidFill>
                <a:latin typeface="Arial Black"/>
                <a:ea typeface="Arial Black"/>
                <a:cs typeface="Arial Black"/>
                <a:sym typeface="Arial Black"/>
              </a:rPr>
              <a:t>2 – поршень; 3 – регулировочный болт; 4 – пружина поршня; </a:t>
            </a:r>
            <a:endParaRPr i="1" sz="1100">
              <a:solidFill>
                <a:srgbClr val="1D7CA8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ru-RU" sz="1100">
                <a:solidFill>
                  <a:srgbClr val="1D7CA8"/>
                </a:solidFill>
                <a:latin typeface="Arial Black"/>
                <a:ea typeface="Arial Black"/>
                <a:cs typeface="Arial Black"/>
                <a:sym typeface="Arial Black"/>
              </a:rPr>
              <a:t>5 – седло обратного клапана; 6 – обратный клапан; 7 – крышка обратного клапана; 8 – пружина обратного клапана</a:t>
            </a:r>
            <a:endParaRPr i="1" sz="1100">
              <a:solidFill>
                <a:srgbClr val="1D7CA8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100">
              <a:solidFill>
                <a:srgbClr val="1D7CA8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69" name="Google Shape;169;p7"/>
          <p:cNvPicPr preferRelativeResize="0"/>
          <p:nvPr/>
        </p:nvPicPr>
        <p:blipFill rotWithShape="1">
          <a:blip r:embed="rId4">
            <a:alphaModFix/>
          </a:blip>
          <a:srcRect b="14292" l="0" r="0" t="5816"/>
          <a:stretch/>
        </p:blipFill>
        <p:spPr>
          <a:xfrm>
            <a:off x="3588597" y="2234252"/>
            <a:ext cx="1813675" cy="20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7"/>
          <p:cNvSpPr/>
          <p:nvPr/>
        </p:nvSpPr>
        <p:spPr>
          <a:xfrm>
            <a:off x="3345149" y="4623375"/>
            <a:ext cx="3362100" cy="90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27051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ru-RU" sz="1100">
                <a:solidFill>
                  <a:srgbClr val="1D7CA8"/>
                </a:solidFill>
                <a:latin typeface="Arial Black"/>
                <a:ea typeface="Arial Black"/>
                <a:cs typeface="Arial Black"/>
                <a:sym typeface="Arial Black"/>
              </a:rPr>
              <a:t>Прототип устройства ликвидации сверхзарядного давления в сборе: 1-регулировочный болт; 2-поршневая часть устройства; 3-обратный клапан</a:t>
            </a:r>
            <a:endParaRPr i="1" sz="1100">
              <a:solidFill>
                <a:srgbClr val="1D7CA8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27051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100">
              <a:solidFill>
                <a:srgbClr val="1D7CA8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71" name="Google Shape;171;p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546209" y="4439717"/>
            <a:ext cx="1598371" cy="2291013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7"/>
          <p:cNvSpPr/>
          <p:nvPr/>
        </p:nvSpPr>
        <p:spPr>
          <a:xfrm>
            <a:off x="8414625" y="4912525"/>
            <a:ext cx="2531400" cy="171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ru-RU" sz="1100">
                <a:solidFill>
                  <a:srgbClr val="1D7CA8"/>
                </a:solidFill>
                <a:latin typeface="Arial Black"/>
                <a:ea typeface="Arial Black"/>
                <a:cs typeface="Arial Black"/>
                <a:sym typeface="Arial Black"/>
              </a:rPr>
              <a:t>Внутреняя конструкция поршневой части устройства ликвидации сверхзарядного давления: 1-резиновое уплотнение; 2-полимерный поршень, 3-цилиндрическая пружина сжатия; 4-регулировочный болт</a:t>
            </a:r>
            <a:endParaRPr i="1" sz="1100">
              <a:solidFill>
                <a:srgbClr val="1D7CA8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100">
              <a:solidFill>
                <a:srgbClr val="1D7CA8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73" name="Google Shape;173;p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208988" y="2519324"/>
            <a:ext cx="4373400" cy="2148900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7"/>
          <p:cNvSpPr txBox="1"/>
          <p:nvPr/>
        </p:nvSpPr>
        <p:spPr>
          <a:xfrm>
            <a:off x="7363963" y="2116775"/>
            <a:ext cx="4024800" cy="60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i="1" lang="ru-RU" sz="1100">
                <a:solidFill>
                  <a:srgbClr val="1D7CA8"/>
                </a:solidFill>
                <a:latin typeface="Arial Black"/>
                <a:ea typeface="Arial Black"/>
                <a:cs typeface="Arial Black"/>
                <a:sym typeface="Arial Black"/>
              </a:rPr>
              <a:t>Испытание при использовании рассчитанных пружин</a:t>
            </a:r>
            <a:endParaRPr i="1" sz="1100">
              <a:solidFill>
                <a:srgbClr val="1D7CA8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8"/>
          <p:cNvSpPr/>
          <p:nvPr/>
        </p:nvSpPr>
        <p:spPr>
          <a:xfrm>
            <a:off x="557349" y="368300"/>
            <a:ext cx="4429760" cy="792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000">
                <a:solidFill>
                  <a:srgbClr val="1D7CA8"/>
                </a:solidFill>
                <a:latin typeface="Arial Black"/>
                <a:ea typeface="Arial Black"/>
                <a:cs typeface="Arial Black"/>
                <a:sym typeface="Arial Black"/>
              </a:rPr>
              <a:t>Команда</a:t>
            </a:r>
            <a:endParaRPr/>
          </a:p>
        </p:txBody>
      </p:sp>
      <p:sp>
        <p:nvSpPr>
          <p:cNvPr id="180" name="Google Shape;180;p8"/>
          <p:cNvSpPr txBox="1"/>
          <p:nvPr>
            <p:ph idx="12" type="sldNum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>
                <a:solidFill>
                  <a:srgbClr val="1D7CA8"/>
                </a:solidFill>
              </a:rPr>
              <a:t>‹#›</a:t>
            </a:fld>
            <a:endParaRPr>
              <a:solidFill>
                <a:srgbClr val="1D7CA8"/>
              </a:solidFill>
            </a:endParaRPr>
          </a:p>
        </p:txBody>
      </p:sp>
      <p:graphicFrame>
        <p:nvGraphicFramePr>
          <p:cNvPr id="181" name="Google Shape;181;p8"/>
          <p:cNvGraphicFramePr/>
          <p:nvPr/>
        </p:nvGraphicFramePr>
        <p:xfrm>
          <a:off x="557350" y="13051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{A6FF2423-1231-49CC-8ECC-895115E4B4C8}</a:tableStyleId>
              </a:tblPr>
              <a:tblGrid>
                <a:gridCol w="2571750"/>
                <a:gridCol w="2571750"/>
                <a:gridCol w="2571750"/>
                <a:gridCol w="2571750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-RU">
                          <a:solidFill>
                            <a:srgbClr val="1D7CA8"/>
                          </a:solidFill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ФИО</a:t>
                      </a:r>
                      <a:endParaRPr i="1">
                        <a:solidFill>
                          <a:srgbClr val="1D7CA8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-RU">
                          <a:solidFill>
                            <a:srgbClr val="1D7CA8"/>
                          </a:solidFill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Роль в проекте, должность</a:t>
                      </a:r>
                      <a:endParaRPr i="1">
                        <a:solidFill>
                          <a:srgbClr val="1D7CA8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-RU">
                          <a:solidFill>
                            <a:srgbClr val="1D7CA8"/>
                          </a:solidFill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Обязанности</a:t>
                      </a:r>
                      <a:r>
                        <a:rPr i="1" lang="ru-RU">
                          <a:solidFill>
                            <a:srgbClr val="1D7CA8"/>
                          </a:solidFill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 в проекте</a:t>
                      </a:r>
                      <a:endParaRPr i="1">
                        <a:solidFill>
                          <a:srgbClr val="1D7CA8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-RU">
                          <a:solidFill>
                            <a:srgbClr val="1D7CA8"/>
                          </a:solidFill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Образование и регалии</a:t>
                      </a:r>
                      <a:endParaRPr i="1">
                        <a:solidFill>
                          <a:srgbClr val="1D7CA8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-RU">
                          <a:solidFill>
                            <a:srgbClr val="1D7CA8"/>
                          </a:solidFill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Пронин Константин </a:t>
                      </a:r>
                      <a:r>
                        <a:rPr i="1" lang="ru-RU">
                          <a:solidFill>
                            <a:srgbClr val="1D7CA8"/>
                          </a:solidFill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Евгеньевич</a:t>
                      </a:r>
                      <a:endParaRPr i="1">
                        <a:solidFill>
                          <a:srgbClr val="1D7CA8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-RU">
                          <a:solidFill>
                            <a:srgbClr val="1D7CA8"/>
                          </a:solidFill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Руководитель</a:t>
                      </a:r>
                      <a:endParaRPr i="1">
                        <a:solidFill>
                          <a:srgbClr val="1D7CA8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-RU">
                          <a:solidFill>
                            <a:srgbClr val="1D7CA8"/>
                          </a:solidFill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Научное сопровождение проекта, продвижение, руководство, бизнес продвижение</a:t>
                      </a:r>
                      <a:endParaRPr i="1">
                        <a:solidFill>
                          <a:srgbClr val="1D7CA8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-RU">
                          <a:solidFill>
                            <a:srgbClr val="1D7CA8"/>
                          </a:solidFill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Высшее, аспирант кафедры ФМиП</a:t>
                      </a:r>
                      <a:endParaRPr i="1">
                        <a:solidFill>
                          <a:srgbClr val="1D7CA8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-RU">
                          <a:solidFill>
                            <a:srgbClr val="1D7CA8"/>
                          </a:solidFill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Терещук Вадим Тарасович</a:t>
                      </a:r>
                      <a:endParaRPr i="1">
                        <a:solidFill>
                          <a:srgbClr val="1D7CA8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-RU">
                          <a:solidFill>
                            <a:srgbClr val="1D7CA8"/>
                          </a:solidFill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Технический специалист</a:t>
                      </a:r>
                      <a:endParaRPr i="1">
                        <a:solidFill>
                          <a:srgbClr val="1D7CA8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-RU">
                          <a:solidFill>
                            <a:srgbClr val="1D7CA8"/>
                          </a:solidFill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Оформление результатов</a:t>
                      </a:r>
                      <a:endParaRPr i="1">
                        <a:solidFill>
                          <a:srgbClr val="1D7CA8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-RU">
                          <a:solidFill>
                            <a:srgbClr val="1D7CA8"/>
                          </a:solidFill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Студент ИрГУПС, 1 курс</a:t>
                      </a:r>
                      <a:endParaRPr i="1">
                        <a:solidFill>
                          <a:srgbClr val="1D7CA8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-RU">
                          <a:solidFill>
                            <a:srgbClr val="1D7CA8"/>
                          </a:solidFill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Бабешко Константин Анатольевич</a:t>
                      </a:r>
                      <a:endParaRPr i="1">
                        <a:solidFill>
                          <a:srgbClr val="1D7CA8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i="1" lang="ru-RU">
                          <a:solidFill>
                            <a:srgbClr val="1D7CA8"/>
                          </a:solidFill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Технический специалист</a:t>
                      </a:r>
                      <a:endParaRPr i="1">
                        <a:solidFill>
                          <a:srgbClr val="1D7CA8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-RU">
                          <a:solidFill>
                            <a:srgbClr val="1D7CA8"/>
                          </a:solidFill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Сборка и испытание прототипа</a:t>
                      </a:r>
                      <a:endParaRPr i="1">
                        <a:solidFill>
                          <a:srgbClr val="1D7CA8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i="1" lang="ru-RU">
                          <a:solidFill>
                            <a:srgbClr val="1D7CA8"/>
                          </a:solidFill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Студент ИрГУПС, 1 курс</a:t>
                      </a:r>
                      <a:endParaRPr i="1">
                        <a:solidFill>
                          <a:srgbClr val="1D7CA8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i="1" lang="ru-RU">
                          <a:solidFill>
                            <a:srgbClr val="1D7CA8"/>
                          </a:solidFill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Наумов Данил Сылдысович</a:t>
                      </a:r>
                      <a:endParaRPr i="1">
                        <a:solidFill>
                          <a:srgbClr val="1D7CA8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i="1" lang="ru-RU">
                          <a:solidFill>
                            <a:srgbClr val="1D7CA8"/>
                          </a:solidFill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Технический специалист</a:t>
                      </a:r>
                      <a:endParaRPr i="1">
                        <a:solidFill>
                          <a:srgbClr val="1D7CA8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i="1" lang="ru-RU">
                          <a:solidFill>
                            <a:srgbClr val="1D7CA8"/>
                          </a:solidFill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Сборка и испытание прототипа</a:t>
                      </a:r>
                      <a:endParaRPr i="1">
                        <a:solidFill>
                          <a:srgbClr val="1D7CA8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i="1" lang="ru-RU">
                          <a:solidFill>
                            <a:srgbClr val="1D7CA8"/>
                          </a:solidFill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Студент ИрГУПС, 1 курс</a:t>
                      </a:r>
                      <a:endParaRPr i="1">
                        <a:solidFill>
                          <a:srgbClr val="1D7CA8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i="1" lang="ru-RU">
                          <a:solidFill>
                            <a:srgbClr val="1D7CA8"/>
                          </a:solidFill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Сагалаков Алексей Викторович</a:t>
                      </a:r>
                      <a:endParaRPr i="1">
                        <a:solidFill>
                          <a:srgbClr val="1D7CA8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i="1" lang="ru-RU">
                          <a:solidFill>
                            <a:srgbClr val="1D7CA8"/>
                          </a:solidFill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Технический специалист</a:t>
                      </a:r>
                      <a:endParaRPr i="1">
                        <a:solidFill>
                          <a:srgbClr val="1D7CA8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i="1" lang="ru-RU">
                          <a:solidFill>
                            <a:srgbClr val="1D7CA8"/>
                          </a:solidFill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Оформление результатов</a:t>
                      </a:r>
                      <a:endParaRPr i="1">
                        <a:solidFill>
                          <a:srgbClr val="1D7CA8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i="1" lang="ru-RU">
                          <a:solidFill>
                            <a:srgbClr val="1D7CA8"/>
                          </a:solidFill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Студент ИрГУПС, 1 курс</a:t>
                      </a:r>
                      <a:endParaRPr i="1">
                        <a:solidFill>
                          <a:srgbClr val="1D7CA8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i="1" lang="ru-RU">
                          <a:solidFill>
                            <a:srgbClr val="1D7CA8"/>
                          </a:solidFill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Т</a:t>
                      </a:r>
                      <a:r>
                        <a:rPr i="1" lang="ru-RU">
                          <a:solidFill>
                            <a:srgbClr val="1D7CA8"/>
                          </a:solidFill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ормозаков Вячеслав Сергеевич</a:t>
                      </a:r>
                      <a:endParaRPr i="1">
                        <a:solidFill>
                          <a:srgbClr val="1D7CA8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i="1" lang="ru-RU">
                          <a:solidFill>
                            <a:srgbClr val="1D7CA8"/>
                          </a:solidFill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Технический специалист</a:t>
                      </a:r>
                      <a:endParaRPr i="1">
                        <a:solidFill>
                          <a:srgbClr val="1D7CA8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i="1" lang="ru-RU">
                          <a:solidFill>
                            <a:srgbClr val="1D7CA8"/>
                          </a:solidFill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Сборка и испытание прототипа</a:t>
                      </a:r>
                      <a:endParaRPr i="1">
                        <a:solidFill>
                          <a:srgbClr val="1D7CA8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i="1" lang="ru-RU">
                          <a:solidFill>
                            <a:srgbClr val="1D7CA8"/>
                          </a:solidFill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Студент ИрГУПС, 1 курс</a:t>
                      </a:r>
                      <a:endParaRPr i="1">
                        <a:solidFill>
                          <a:srgbClr val="1D7CA8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9"/>
          <p:cNvSpPr/>
          <p:nvPr/>
        </p:nvSpPr>
        <p:spPr>
          <a:xfrm>
            <a:off x="442925" y="1750500"/>
            <a:ext cx="7748700" cy="432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1" sz="2400" u="none" cap="none" strike="noStrike">
              <a:solidFill>
                <a:srgbClr val="1D7CA8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u-RU" sz="2400">
                <a:solidFill>
                  <a:srgbClr val="1D7CA8"/>
                </a:solidFill>
              </a:rPr>
              <a:t>Устройство для защиты воздухораспределителя грузового подвижного состава от перезарядки</a:t>
            </a:r>
            <a:endParaRPr b="1" i="1" sz="2400">
              <a:solidFill>
                <a:srgbClr val="1D7CA8"/>
              </a:solidFill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2400">
              <a:solidFill>
                <a:srgbClr val="1D7CA8"/>
              </a:solidFill>
            </a:endParaRPr>
          </a:p>
          <a:p>
            <a:pPr indent="0" lvl="0" marL="0" marR="0" rtl="0" algn="ctr">
              <a:spcBef>
                <a:spcPts val="450"/>
              </a:spcBef>
              <a:spcAft>
                <a:spcPts val="0"/>
              </a:spcAft>
              <a:buNone/>
            </a:pPr>
            <a:r>
              <a:rPr i="1" lang="ru-RU" sz="2400">
                <a:solidFill>
                  <a:srgbClr val="1D7CA8"/>
                </a:solidFill>
              </a:rPr>
              <a:t>Исправим проблемы грузовых составов!</a:t>
            </a:r>
            <a:endParaRPr i="1" sz="2400">
              <a:solidFill>
                <a:srgbClr val="1D7CA8"/>
              </a:solidFill>
            </a:endParaRPr>
          </a:p>
          <a:p>
            <a:pPr indent="0" lvl="0" marL="0" marR="0" rtl="0" algn="l">
              <a:spcBef>
                <a:spcPts val="450"/>
              </a:spcBef>
              <a:spcAft>
                <a:spcPts val="0"/>
              </a:spcAft>
              <a:buNone/>
            </a:pPr>
            <a:r>
              <a:t/>
            </a:r>
            <a:endParaRPr i="1" sz="2400">
              <a:solidFill>
                <a:srgbClr val="1D7CA8"/>
              </a:solidFill>
            </a:endParaRPr>
          </a:p>
          <a:p>
            <a:pPr indent="0" lvl="0" marL="1371600" marR="0" rtl="0" algn="l">
              <a:spcBef>
                <a:spcPts val="450"/>
              </a:spcBef>
              <a:spcAft>
                <a:spcPts val="0"/>
              </a:spcAft>
              <a:buNone/>
            </a:pPr>
            <a:r>
              <a:t/>
            </a:r>
            <a:endParaRPr i="1" sz="2400">
              <a:solidFill>
                <a:srgbClr val="1D7CA8"/>
              </a:solidFill>
            </a:endParaRPr>
          </a:p>
          <a:p>
            <a:pPr indent="0" lvl="0" marL="0" marR="0" rtl="0" algn="l">
              <a:spcBef>
                <a:spcPts val="450"/>
              </a:spcBef>
              <a:spcAft>
                <a:spcPts val="0"/>
              </a:spcAft>
              <a:buNone/>
            </a:pPr>
            <a:r>
              <a:rPr i="1" lang="ru-RU" sz="2400">
                <a:solidFill>
                  <a:srgbClr val="1D7CA8"/>
                </a:solidFill>
              </a:rPr>
              <a:t>Выступающий: Терещук Вадим Тарасович</a:t>
            </a:r>
            <a:endParaRPr/>
          </a:p>
          <a:p>
            <a:pPr indent="0" lvl="0" marL="0" marR="0" rtl="0" algn="l">
              <a:spcBef>
                <a:spcPts val="450"/>
              </a:spcBef>
              <a:spcAft>
                <a:spcPts val="0"/>
              </a:spcAft>
              <a:buNone/>
            </a:pPr>
            <a:r>
              <a:rPr i="1" lang="ru-RU" sz="2400">
                <a:solidFill>
                  <a:srgbClr val="1D7CA8"/>
                </a:solidFill>
              </a:rPr>
              <a:t>Контакты: 89020140636; vadimka12810@gmail.com</a:t>
            </a:r>
            <a:endParaRPr/>
          </a:p>
          <a:p>
            <a:pPr indent="0" lvl="0" marL="0" marR="0" rtl="0" algn="l">
              <a:spcBef>
                <a:spcPts val="450"/>
              </a:spcBef>
              <a:spcAft>
                <a:spcPts val="0"/>
              </a:spcAft>
              <a:buNone/>
            </a:pPr>
            <a:r>
              <a:rPr i="1" lang="ru-RU" sz="2400">
                <a:solidFill>
                  <a:srgbClr val="1D7CA8"/>
                </a:solidFill>
              </a:rPr>
              <a:t>Потенциальный заказчик ОАО “РЖД”</a:t>
            </a:r>
            <a:endParaRPr/>
          </a:p>
          <a:p>
            <a:pPr indent="0" lvl="2" marL="0" marR="0" rtl="0" algn="l">
              <a:spcBef>
                <a:spcPts val="450"/>
              </a:spcBef>
              <a:spcAft>
                <a:spcPts val="0"/>
              </a:spcAft>
              <a:buClr>
                <a:srgbClr val="0084B4"/>
              </a:buClr>
              <a:buSzPts val="2400"/>
              <a:buFont typeface="Calibri"/>
              <a:buNone/>
            </a:pPr>
            <a:r>
              <a:t/>
            </a:r>
            <a:endParaRPr b="0" i="1" sz="2400" u="none" cap="none" strike="noStrike">
              <a:solidFill>
                <a:srgbClr val="1D7CA8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2" marL="0" marR="0" rtl="0" algn="l">
              <a:spcBef>
                <a:spcPts val="450"/>
              </a:spcBef>
              <a:spcAft>
                <a:spcPts val="0"/>
              </a:spcAft>
              <a:buClr>
                <a:srgbClr val="0084B4"/>
              </a:buClr>
              <a:buSzPts val="2400"/>
              <a:buFont typeface="Arial"/>
              <a:buNone/>
            </a:pPr>
            <a:r>
              <a:t/>
            </a:r>
            <a:endParaRPr b="1" i="1" sz="2400" u="none" cap="none" strike="noStrike">
              <a:solidFill>
                <a:srgbClr val="1D7CA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p9"/>
          <p:cNvSpPr txBox="1"/>
          <p:nvPr>
            <p:ph idx="12" type="sldNum"/>
          </p:nvPr>
        </p:nvSpPr>
        <p:spPr>
          <a:xfrm>
            <a:off x="8675175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>
                <a:solidFill>
                  <a:srgbClr val="1D7CA8"/>
                </a:solidFill>
              </a:rPr>
              <a:t>‹#›</a:t>
            </a:fld>
            <a:endParaRPr>
              <a:solidFill>
                <a:srgbClr val="1D7CA8"/>
              </a:solidFill>
            </a:endParaRPr>
          </a:p>
        </p:txBody>
      </p:sp>
      <p:sp>
        <p:nvSpPr>
          <p:cNvPr id="188" name="Google Shape;188;p9"/>
          <p:cNvSpPr txBox="1"/>
          <p:nvPr/>
        </p:nvSpPr>
        <p:spPr>
          <a:xfrm rot="2700721">
            <a:off x="8364332" y="4335170"/>
            <a:ext cx="1011233" cy="42808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9" name="Google Shape;189;p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198988" y="1824775"/>
            <a:ext cx="3695575" cy="3695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2017-01-30T07:16:04Z</dcterms:created>
  <dc:creator>user</dc:creator>
</cp:coreProperties>
</file>