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9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Raleway" panose="020B0604020202020204" charset="-52"/>
      <p:regular r:id="rId29"/>
      <p:bold r:id="rId30"/>
      <p:italic r:id="rId31"/>
      <p:boldItalic r:id="rId32"/>
    </p:embeddedFont>
    <p:embeddedFont>
      <p:font typeface="Raleway SemiBold" panose="020B0604020202020204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4B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5375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2" name="Google Shape;2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>
          <a:xfrm>
            <a:off x="401717" y="1003058"/>
            <a:ext cx="4655700" cy="16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100" dirty="0">
                <a:solidFill>
                  <a:schemeClr val="dk1"/>
                </a:solidFill>
                <a:latin typeface="Raleway" panose="020B0604020202020204" charset="-52"/>
              </a:rPr>
              <a:t>ПЭРТ (Пассивный Экзоскелет Разгрузочного Типа)</a:t>
            </a:r>
            <a:endParaRPr sz="3100" dirty="0">
              <a:latin typeface="Raleway" panose="020B0604020202020204" charset="-52"/>
            </a:endParaRPr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3">
            <a:alphaModFix/>
          </a:blip>
          <a:srcRect l="48519"/>
          <a:stretch/>
        </p:blipFill>
        <p:spPr>
          <a:xfrm>
            <a:off x="5224607" y="1098450"/>
            <a:ext cx="2832600" cy="404505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6250" y="183874"/>
            <a:ext cx="1570375" cy="7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1387" y="83225"/>
            <a:ext cx="1163336" cy="93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401716" y="3673187"/>
            <a:ext cx="24254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Студент 1-го курса магистратуры ТГУ</a:t>
            </a:r>
          </a:p>
          <a:p>
            <a:r>
              <a:rPr lang="ru-RU" dirty="0">
                <a:solidFill>
                  <a:schemeClr val="tx1"/>
                </a:solidFill>
              </a:rPr>
              <a:t>Чайкин Елизар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" name="Google Shape;120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3" name="Google Shape;12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-70193" y="1541404"/>
            <a:ext cx="6634026" cy="2137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Raleway" panose="020B0604020202020204" charset="-52"/>
              </a:rPr>
              <a:t>Актуальность пассивного экзоскелета обусловлена рядом факторов, делающих его перспективным решением для различных сфер деятельности:</a:t>
            </a:r>
            <a:endParaRPr lang="ru-RU" sz="1200" dirty="0">
              <a:solidFill>
                <a:schemeClr val="tx1"/>
              </a:solidFill>
              <a:latin typeface="Raleway" panose="020B0604020202020204" charset="-52"/>
            </a:endParaRPr>
          </a:p>
          <a:p>
            <a:pPr marL="7810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Raleway" panose="020B0604020202020204" charset="-52"/>
              </a:rPr>
              <a:t>Рост потребности в поддержке и усилении физических возможностей</a:t>
            </a:r>
          </a:p>
          <a:p>
            <a:pPr marL="7810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Raleway" panose="020B0604020202020204" charset="-52"/>
              </a:rPr>
              <a:t>Технические преимущества</a:t>
            </a:r>
          </a:p>
          <a:p>
            <a:pPr marL="7810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Raleway" panose="020B0604020202020204" charset="-52"/>
              </a:rPr>
              <a:t>Широкий спектр применения</a:t>
            </a:r>
          </a:p>
          <a:p>
            <a:pPr marL="7810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chemeClr val="tx1"/>
                </a:solidFill>
                <a:effectLst/>
                <a:latin typeface="Raleway" panose="020B0604020202020204" charset="-52"/>
              </a:rPr>
              <a:t>Потенциал для дальнейшего развития</a:t>
            </a:r>
            <a:endParaRPr lang="ru" sz="1200" b="0" i="0" u="none" strike="noStrike" cap="none" dirty="0">
              <a:solidFill>
                <a:srgbClr val="132C40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  <a:p>
            <a:pPr marL="838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sz="1200" b="0" i="0" u="none" strike="noStrike" cap="none" dirty="0">
              <a:solidFill>
                <a:srgbClr val="132C40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  <a:p>
            <a:pPr marL="838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0" i="0" u="none" strike="noStrike" cap="none" dirty="0">
                <a:solidFill>
                  <a:srgbClr val="132C40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Почему мы?</a:t>
            </a:r>
          </a:p>
          <a:p>
            <a:pPr marL="838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dirty="0">
                <a:solidFill>
                  <a:srgbClr val="000000"/>
                </a:solidFill>
                <a:effectLst/>
                <a:latin typeface="Raleway" panose="020B0604020202020204" charset="-52"/>
              </a:rPr>
              <a:t>Мы стремимся использовать новые материалы и технологии для создания экзоскелета с максимальной эффективностью и комфортом.</a:t>
            </a:r>
            <a:endParaRPr sz="1200" b="0" i="0" u="none" strike="noStrike" cap="none" dirty="0">
              <a:solidFill>
                <a:srgbClr val="132C40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ПРОДУКТА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8" name="Google Shape;128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9" name="Google Shape;129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58B28F-22C1-480B-8E2F-83D16843F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50" y="3717894"/>
            <a:ext cx="2636874" cy="135132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2E0FE3-80E1-49F2-8314-2B7D5AED20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5313" y="3717894"/>
            <a:ext cx="1273013" cy="13723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F39FC6-B8B7-4AB1-B967-890EB0CC51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4265" y="3717894"/>
            <a:ext cx="2369715" cy="13329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9" name="Google Shape;139;p27"/>
          <p:cNvSpPr txBox="1">
            <a:spLocks noGrp="1"/>
          </p:cNvSpPr>
          <p:nvPr>
            <p:ph type="body" idx="1"/>
          </p:nvPr>
        </p:nvSpPr>
        <p:spPr>
          <a:xfrm>
            <a:off x="456817" y="2102135"/>
            <a:ext cx="7993200" cy="2459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-RU" dirty="0">
              <a:solidFill>
                <a:srgbClr val="132C40"/>
              </a:solidFill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Наш проект сосредоточен на реализации бизнес-плана в двух ключевых направлениях: 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B2C (</a:t>
            </a:r>
            <a:r>
              <a:rPr lang="ru-RU" dirty="0" err="1">
                <a:solidFill>
                  <a:srgbClr val="132C40"/>
                </a:solidFill>
                <a:latin typeface="Raleway" panose="020B0604020202020204" charset="-52"/>
              </a:rPr>
              <a:t>Business</a:t>
            </a: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 </a:t>
            </a:r>
            <a:r>
              <a:rPr lang="ru-RU" dirty="0" err="1">
                <a:solidFill>
                  <a:srgbClr val="132C40"/>
                </a:solidFill>
                <a:latin typeface="Raleway" panose="020B0604020202020204" charset="-52"/>
              </a:rPr>
              <a:t>to</a:t>
            </a: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 </a:t>
            </a:r>
            <a:r>
              <a:rPr lang="ru-RU" dirty="0" err="1">
                <a:solidFill>
                  <a:srgbClr val="132C40"/>
                </a:solidFill>
                <a:latin typeface="Raleway" panose="020B0604020202020204" charset="-52"/>
              </a:rPr>
              <a:t>Consumer</a:t>
            </a: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)  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Мы предлагаем уникальные экзоскелеты для индивидуальных клиентов, включая: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- Людей, работающих в профессиях с высокой физической нагрузкой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- Спортсменов и активных пожилых людей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B2B (</a:t>
            </a:r>
            <a:r>
              <a:rPr lang="ru-RU" dirty="0" err="1">
                <a:solidFill>
                  <a:srgbClr val="132C40"/>
                </a:solidFill>
                <a:latin typeface="Raleway" panose="020B0604020202020204" charset="-52"/>
              </a:rPr>
              <a:t>Business</a:t>
            </a: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 </a:t>
            </a:r>
            <a:r>
              <a:rPr lang="ru-RU" dirty="0" err="1">
                <a:solidFill>
                  <a:srgbClr val="132C40"/>
                </a:solidFill>
                <a:latin typeface="Raleway" panose="020B0604020202020204" charset="-52"/>
              </a:rPr>
              <a:t>to</a:t>
            </a: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 </a:t>
            </a:r>
            <a:r>
              <a:rPr lang="ru-RU" dirty="0" err="1">
                <a:solidFill>
                  <a:srgbClr val="132C40"/>
                </a:solidFill>
                <a:latin typeface="Raleway" panose="020B0604020202020204" charset="-52"/>
              </a:rPr>
              <a:t>Business</a:t>
            </a: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)  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Мы хотим осуществлять оптовые продажи экзоскелетов компаниям и организациям, включая:</a:t>
            </a:r>
          </a:p>
          <a:p>
            <a:pPr marL="4254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Tx/>
              <a:buChar char="-"/>
            </a:pP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Военные учреждения</a:t>
            </a:r>
          </a:p>
          <a:p>
            <a:pPr marL="4254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Tx/>
              <a:buChar char="-"/>
            </a:pP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Туристические компании</a:t>
            </a:r>
          </a:p>
          <a:p>
            <a:pPr marL="4254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Tx/>
              <a:buChar char="-"/>
            </a:pP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Промышленные предприятия</a:t>
            </a:r>
          </a:p>
          <a:p>
            <a:pPr marL="4254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Tx/>
              <a:buChar char="-"/>
            </a:pPr>
            <a:r>
              <a:rPr lang="ru-RU" dirty="0">
                <a:solidFill>
                  <a:srgbClr val="132C40"/>
                </a:solidFill>
                <a:latin typeface="Raleway" panose="020B0604020202020204" charset="-52"/>
              </a:rPr>
              <a:t>Логистические компании</a:t>
            </a:r>
            <a:endParaRPr dirty="0">
              <a:solidFill>
                <a:srgbClr val="132C40"/>
              </a:solidFill>
              <a:latin typeface="Raleway" panose="020B0604020202020204" charset="-52"/>
            </a:endParaRPr>
          </a:p>
        </p:txBody>
      </p:sp>
      <p:sp>
        <p:nvSpPr>
          <p:cNvPr id="140" name="Google Shape;140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7" name="Google Shape;14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401716" y="1966240"/>
            <a:ext cx="6568200" cy="2701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Физические ограничения из-за возраста, заболеваний или тяжелой работы снижают мобильность и производительность, увеличивают риск травм.</a:t>
            </a:r>
          </a:p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Потери: </a:t>
            </a:r>
          </a:p>
          <a:p>
            <a:pPr marL="596900" lvl="1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Время: Лечение и реабилитация.</a:t>
            </a:r>
          </a:p>
          <a:p>
            <a:pPr marL="596900" lvl="1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Деньги: Медицинские расходы и потеря заработка.</a:t>
            </a:r>
          </a:p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Влияние на жизнь клиента (В2С):</a:t>
            </a:r>
          </a:p>
          <a:p>
            <a:pPr marL="596900" lvl="1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Снижение качества жизни: Ограничения в передвижении, выполнении повседневных задач, чувство зависимости.</a:t>
            </a:r>
          </a:p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Влияние на бизнес (В2В):</a:t>
            </a:r>
          </a:p>
          <a:p>
            <a:pPr marL="596900" lvl="1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Снижение производительности</a:t>
            </a:r>
          </a:p>
          <a:p>
            <a:pPr marL="596900" lvl="1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Повышение риска травм</a:t>
            </a:r>
          </a:p>
          <a:p>
            <a:pPr marL="596900" lvl="1" indent="0">
              <a:buClr>
                <a:schemeClr val="dk1"/>
              </a:buClr>
              <a:buNone/>
            </a:pPr>
            <a:r>
              <a:rPr lang="ru-RU" dirty="0">
                <a:solidFill>
                  <a:srgbClr val="132C40"/>
                </a:solidFill>
              </a:rPr>
              <a:t>Увеличение издержек</a:t>
            </a:r>
          </a:p>
        </p:txBody>
      </p:sp>
      <p:sp>
        <p:nvSpPr>
          <p:cNvPr id="154" name="Google Shape;154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>
            <a:spLocks noGrp="1"/>
          </p:cNvSpPr>
          <p:nvPr>
            <p:ph type="title"/>
          </p:nvPr>
        </p:nvSpPr>
        <p:spPr>
          <a:xfrm>
            <a:off x="401716" y="1298417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67" name="Google Shape;167;p29"/>
          <p:cNvSpPr txBox="1">
            <a:spLocks noGrp="1"/>
          </p:cNvSpPr>
          <p:nvPr>
            <p:ph type="body" idx="1"/>
          </p:nvPr>
        </p:nvSpPr>
        <p:spPr>
          <a:xfrm>
            <a:off x="530793" y="1835668"/>
            <a:ext cx="4476635" cy="2896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rgbClr val="132C40"/>
                </a:solidFill>
              </a:rPr>
              <a:t>Что </a:t>
            </a:r>
            <a:r>
              <a:rPr lang="ru-RU" dirty="0">
                <a:solidFill>
                  <a:srgbClr val="132C40"/>
                </a:solidFill>
              </a:rPr>
              <a:t>мы </a:t>
            </a:r>
            <a:r>
              <a:rPr lang="ru" dirty="0">
                <a:solidFill>
                  <a:srgbClr val="132C40"/>
                </a:solidFill>
              </a:rPr>
              <a:t>делаем для клиента</a:t>
            </a:r>
            <a:r>
              <a:rPr lang="en-US" dirty="0">
                <a:solidFill>
                  <a:srgbClr val="132C40"/>
                </a:solidFill>
              </a:rPr>
              <a:t>?</a:t>
            </a:r>
            <a:r>
              <a:rPr lang="ru" dirty="0">
                <a:solidFill>
                  <a:srgbClr val="132C40"/>
                </a:solidFill>
              </a:rPr>
              <a:t> </a:t>
            </a:r>
          </a:p>
          <a:p>
            <a:pPr marL="6286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Raleway" panose="020B0604020202020204" charset="-52"/>
              </a:rPr>
              <a:t>Обеспечиваем поддержку</a:t>
            </a:r>
          </a:p>
          <a:p>
            <a:pPr marL="6286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Raleway" panose="020B0604020202020204" charset="-52"/>
              </a:rPr>
              <a:t>Перераспределяем нагрузки</a:t>
            </a:r>
          </a:p>
          <a:p>
            <a:pPr marL="628650" indent="0">
              <a:buClr>
                <a:schemeClr val="dk1"/>
              </a:buClr>
              <a:buNone/>
            </a:pPr>
            <a:r>
              <a:rPr lang="ru-RU" dirty="0">
                <a:solidFill>
                  <a:srgbClr val="000000"/>
                </a:solidFill>
                <a:latin typeface="Raleway" panose="020B0604020202020204" charset="-52"/>
              </a:rPr>
              <a:t>Снижаем риск травм </a:t>
            </a:r>
            <a:endParaRPr lang="ru" dirty="0">
              <a:solidFill>
                <a:srgbClr val="000000"/>
              </a:solidFill>
              <a:latin typeface="Raleway" panose="020B0604020202020204" charset="-52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dirty="0">
                <a:solidFill>
                  <a:srgbClr val="132C40"/>
                </a:solidFill>
              </a:rPr>
              <a:t> </a:t>
            </a:r>
            <a:r>
              <a:rPr lang="ru-RU" dirty="0">
                <a:solidFill>
                  <a:srgbClr val="132C40"/>
                </a:solidFill>
              </a:rPr>
              <a:t>К</a:t>
            </a:r>
            <a:r>
              <a:rPr lang="ru" dirty="0">
                <a:solidFill>
                  <a:srgbClr val="132C40"/>
                </a:solidFill>
              </a:rPr>
              <a:t>ак это работает</a:t>
            </a:r>
            <a:r>
              <a:rPr lang="en-US" dirty="0">
                <a:solidFill>
                  <a:srgbClr val="132C40"/>
                </a:solidFill>
              </a:rPr>
              <a:t>?</a:t>
            </a:r>
            <a:endParaRPr lang="ru" dirty="0">
              <a:solidFill>
                <a:srgbClr val="132C40"/>
              </a:solidFill>
            </a:endParaRPr>
          </a:p>
          <a:p>
            <a:pPr marL="628650" lvl="0" indent="0">
              <a:buClr>
                <a:schemeClr val="dk1"/>
              </a:buClr>
              <a:buNone/>
            </a:pPr>
            <a:r>
              <a:rPr lang="ru-RU" dirty="0">
                <a:solidFill>
                  <a:srgbClr val="000000"/>
                </a:solidFill>
                <a:latin typeface="Raleway" panose="020B0604020202020204" charset="-52"/>
              </a:rPr>
              <a:t>Пассивный механизм (перераспределяющий нагрузку)</a:t>
            </a:r>
            <a:endParaRPr lang="ru" dirty="0">
              <a:solidFill>
                <a:srgbClr val="000000"/>
              </a:solidFill>
              <a:latin typeface="Raleway" panose="020B0604020202020204" charset="-52"/>
            </a:endParaRPr>
          </a:p>
          <a:p>
            <a:pPr marL="628650" lvl="0" indent="0">
              <a:buClr>
                <a:schemeClr val="dk1"/>
              </a:buClr>
              <a:buNone/>
            </a:pPr>
            <a:r>
              <a:rPr lang="ru-RU" dirty="0">
                <a:solidFill>
                  <a:srgbClr val="000000"/>
                </a:solidFill>
                <a:latin typeface="Raleway" panose="020B0604020202020204" charset="-52"/>
              </a:rPr>
              <a:t>Легкий и комфортный</a:t>
            </a:r>
            <a:endParaRPr lang="ru" dirty="0">
              <a:solidFill>
                <a:srgbClr val="000000"/>
              </a:solidFill>
              <a:latin typeface="Raleway" panose="020B0604020202020204" charset="-52"/>
            </a:endParaRPr>
          </a:p>
          <a:p>
            <a:pPr marL="628650" lvl="0" indent="0">
              <a:buClr>
                <a:schemeClr val="dk1"/>
              </a:buClr>
              <a:buNone/>
            </a:pPr>
            <a:r>
              <a:rPr lang="ru-RU" dirty="0">
                <a:solidFill>
                  <a:srgbClr val="000000"/>
                </a:solidFill>
                <a:latin typeface="Raleway" panose="020B0604020202020204" charset="-52"/>
              </a:rPr>
              <a:t>Простой </a:t>
            </a:r>
            <a:r>
              <a:rPr lang="ru-RU" b="0" i="0" dirty="0">
                <a:solidFill>
                  <a:srgbClr val="000000"/>
                </a:solidFill>
                <a:effectLst/>
                <a:latin typeface="Raleway" panose="020B0604020202020204" charset="-52"/>
              </a:rPr>
              <a:t>в использовании</a:t>
            </a:r>
            <a:endParaRPr dirty="0">
              <a:latin typeface="Raleway" panose="020B0604020202020204" charset="-52"/>
            </a:endParaRPr>
          </a:p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rgbClr val="132C40"/>
                </a:solidFill>
              </a:rPr>
              <a:t>Мы создаем уникальное устройство которое будет иметь наименьшую массу, более эргономичное и простое при замене (ремонте) деталей</a:t>
            </a:r>
            <a:endParaRPr dirty="0">
              <a:solidFill>
                <a:srgbClr val="132C4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68" name="Google Shape;168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94" y="643149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9FBDF0-FE26-493B-A5C5-43F738B113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83"/>
          <a:stretch/>
        </p:blipFill>
        <p:spPr>
          <a:xfrm>
            <a:off x="5309309" y="643149"/>
            <a:ext cx="2483129" cy="41308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1" name="Google Shape;181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2878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 b="0" i="0" dirty="0">
                <a:solidFill>
                  <a:schemeClr val="bg2"/>
                </a:solidFill>
                <a:effectLst/>
                <a:latin typeface="Raleway" panose="020B0604020202020204" charset="-52"/>
              </a:rPr>
              <a:t>Пассивный экзоскелет - это не просто устройство, а инструмент, который открывает новые горизонты для туристов, военных и медицинских работников.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ru-RU" b="0" i="0" dirty="0">
              <a:solidFill>
                <a:schemeClr val="bg2"/>
              </a:solidFill>
              <a:effectLst/>
              <a:latin typeface="Raleway" panose="020B0604020202020204" charset="-52"/>
            </a:endParaRPr>
          </a:p>
          <a:p>
            <a:pPr marL="628650" indent="-171450"/>
            <a:r>
              <a:rPr lang="ru-RU" b="0" i="0" dirty="0">
                <a:solidFill>
                  <a:schemeClr val="bg2"/>
                </a:solidFill>
                <a:effectLst/>
                <a:latin typeface="Raleway" panose="020B0604020202020204" charset="-52"/>
              </a:rPr>
              <a:t>Для туристов он означает доступ к более сложным маршрутам, снижение усталости и риска травм, позволяя наслаждаться путешествиями дольше и комфортнее. </a:t>
            </a:r>
          </a:p>
          <a:p>
            <a:pPr marL="628650" indent="-171450"/>
            <a:r>
              <a:rPr lang="ru-RU" b="0" i="0" dirty="0">
                <a:solidFill>
                  <a:schemeClr val="bg2"/>
                </a:solidFill>
                <a:effectLst/>
                <a:latin typeface="Raleway" panose="020B0604020202020204" charset="-52"/>
              </a:rPr>
              <a:t>Военные получают возможность переносить больше снаряжения, сохранять силы на более длительных маршах, а значит, повысить боеспособность и снизить риски. </a:t>
            </a:r>
          </a:p>
          <a:p>
            <a:pPr marL="628650" indent="-171450"/>
            <a:r>
              <a:rPr lang="ru-RU" b="0" i="0" dirty="0">
                <a:solidFill>
                  <a:schemeClr val="bg2"/>
                </a:solidFill>
                <a:effectLst/>
                <a:latin typeface="Raleway" panose="020B0604020202020204" charset="-52"/>
              </a:rPr>
              <a:t>В медицине экзоскелет помогает пациентам с ограниченными возможностями двигаться легче, быстрее восстанавливаться после травм и операций, что улучшает качество их жизни и делает их более независимыми.</a:t>
            </a:r>
          </a:p>
          <a:p>
            <a:pPr marL="628650" indent="-171450"/>
            <a:r>
              <a:rPr lang="ru-RU" dirty="0">
                <a:solidFill>
                  <a:schemeClr val="bg2"/>
                </a:solidFill>
                <a:latin typeface="Raleway" panose="020B0604020202020204" charset="-52"/>
              </a:rPr>
              <a:t>В логистических компаниях рабочие, занятые тяжелым ручным трудом, переноской грузов получают возможность уменьшить нагрузки на опорно-двигательный аппарат и более эффективно и безопасно выполнять свою работу.</a:t>
            </a:r>
            <a:endParaRPr dirty="0">
              <a:solidFill>
                <a:schemeClr val="bg2"/>
              </a:solidFill>
              <a:latin typeface="Raleway" panose="020B0604020202020204" charset="-52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1"/>
          <p:cNvSpPr/>
          <p:nvPr/>
        </p:nvSpPr>
        <p:spPr>
          <a:xfrm>
            <a:off x="456818" y="21494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456818" y="18044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81;p30">
            <a:extLst>
              <a:ext uri="{FF2B5EF4-FFF2-40B4-BE49-F238E27FC236}">
                <a16:creationId xmlns:a16="http://schemas.microsoft.com/office/drawing/2014/main" id="{96F36BD8-E623-475B-A757-C3250B2ECC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716" y="712024"/>
            <a:ext cx="7743900" cy="4577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ru-RU" b="0" i="0" dirty="0">
              <a:solidFill>
                <a:schemeClr val="bg2"/>
              </a:solidFill>
              <a:effectLst/>
              <a:latin typeface="Raleway" panose="020B0604020202020204" charset="-52"/>
            </a:endParaRPr>
          </a:p>
          <a:p>
            <a:pPr marL="628650" indent="-171450"/>
            <a:r>
              <a:rPr lang="ru-RU" sz="1200" b="0" i="0" u="none" strike="noStrike" cap="none" dirty="0">
                <a:solidFill>
                  <a:schemeClr val="tx2"/>
                </a:solidFill>
                <a:latin typeface="Raleway" panose="020B0604020202020204" charset="-52"/>
                <a:ea typeface="Raleway SemiBold"/>
                <a:cs typeface="Raleway SemiBold"/>
                <a:sym typeface="Raleway SemiBold"/>
              </a:rPr>
              <a:t>Мы стремимся к работе на рынках </a:t>
            </a:r>
            <a:r>
              <a:rPr lang="en-US" sz="1200" b="0" i="0" u="none" strike="noStrike" cap="none" dirty="0">
                <a:solidFill>
                  <a:schemeClr val="tx2"/>
                </a:solidFill>
                <a:latin typeface="Raleway" panose="020B0604020202020204" charset="-52"/>
                <a:ea typeface="Raleway SemiBold"/>
                <a:cs typeface="Raleway SemiBold"/>
                <a:sym typeface="Raleway SemiBold"/>
              </a:rPr>
              <a:t>B2C </a:t>
            </a:r>
            <a:r>
              <a:rPr lang="ru-RU" sz="1200" b="0" i="0" u="none" strike="noStrike" cap="none" dirty="0">
                <a:solidFill>
                  <a:schemeClr val="tx2"/>
                </a:solidFill>
                <a:latin typeface="Raleway" panose="020B0604020202020204" charset="-52"/>
                <a:ea typeface="Raleway SemiBold"/>
                <a:cs typeface="Raleway SemiBold"/>
                <a:sym typeface="Raleway SemiBold"/>
              </a:rPr>
              <a:t>и </a:t>
            </a:r>
            <a:r>
              <a:rPr lang="en-US" sz="1200" b="0" i="0" u="none" strike="noStrike" cap="none" dirty="0">
                <a:solidFill>
                  <a:schemeClr val="tx2"/>
                </a:solidFill>
                <a:latin typeface="Raleway" panose="020B0604020202020204" charset="-52"/>
                <a:ea typeface="Raleway SemiBold"/>
                <a:cs typeface="Raleway SemiBold"/>
                <a:sym typeface="Raleway SemiBold"/>
              </a:rPr>
              <a:t>B2B</a:t>
            </a:r>
            <a:r>
              <a:rPr lang="ru-RU" sz="1200" b="0" i="0" u="none" strike="noStrike" cap="none" dirty="0">
                <a:solidFill>
                  <a:schemeClr val="tx2"/>
                </a:solidFill>
                <a:latin typeface="Raleway" panose="020B0604020202020204" charset="-52"/>
                <a:ea typeface="Raleway SemiBold"/>
                <a:cs typeface="Raleway SemiBold"/>
                <a:sym typeface="Raleway SemiBold"/>
              </a:rPr>
              <a:t>.</a:t>
            </a:r>
            <a:r>
              <a:rPr lang="ru-RU" dirty="0">
                <a:solidFill>
                  <a:schemeClr val="tx2"/>
                </a:solidFill>
                <a:latin typeface="Raleway" panose="020B0604020202020204" charset="-52"/>
              </a:rPr>
              <a:t> </a:t>
            </a:r>
          </a:p>
          <a:p>
            <a:pPr marL="628650" indent="-171450"/>
            <a:r>
              <a:rPr lang="ru-RU" dirty="0">
                <a:solidFill>
                  <a:schemeClr val="tx2"/>
                </a:solidFill>
                <a:latin typeface="Raleway" panose="020B0604020202020204" charset="-52"/>
              </a:rPr>
              <a:t>В плане конкурентности рынок умеренно консолидированный. Некоторые из ключевых игроков на мировом рынке — </a:t>
            </a:r>
            <a:r>
              <a:rPr lang="en-US" dirty="0">
                <a:solidFill>
                  <a:schemeClr val="tx2"/>
                </a:solidFill>
                <a:latin typeface="Raleway" panose="020B0604020202020204" charset="-52"/>
              </a:rPr>
              <a:t>Cyberdyne, Ekso Bionics Holdings, </a:t>
            </a:r>
            <a:r>
              <a:rPr lang="en-US" dirty="0" err="1">
                <a:solidFill>
                  <a:schemeClr val="tx2"/>
                </a:solidFill>
                <a:latin typeface="Raleway" panose="020B0604020202020204" charset="-52"/>
              </a:rPr>
              <a:t>Rewalk</a:t>
            </a:r>
            <a:r>
              <a:rPr lang="en-US" dirty="0">
                <a:solidFill>
                  <a:schemeClr val="tx2"/>
                </a:solidFill>
                <a:latin typeface="Raleway" panose="020B0604020202020204" charset="-52"/>
              </a:rPr>
              <a:t> Robotics </a:t>
            </a:r>
            <a:r>
              <a:rPr lang="ru-RU" dirty="0">
                <a:solidFill>
                  <a:schemeClr val="tx2"/>
                </a:solidFill>
                <a:latin typeface="Raleway" panose="020B0604020202020204" charset="-52"/>
              </a:rPr>
              <a:t>и </a:t>
            </a:r>
            <a:r>
              <a:rPr lang="en-US" dirty="0" err="1">
                <a:solidFill>
                  <a:schemeClr val="tx2"/>
                </a:solidFill>
                <a:latin typeface="Raleway" panose="020B0604020202020204" charset="-52"/>
              </a:rPr>
              <a:t>Bionik</a:t>
            </a:r>
            <a:r>
              <a:rPr lang="en-US" dirty="0">
                <a:solidFill>
                  <a:schemeClr val="tx2"/>
                </a:solidFill>
                <a:latin typeface="Raleway" panose="020B0604020202020204" charset="-52"/>
              </a:rPr>
              <a:t> Laboratories.</a:t>
            </a:r>
            <a:endParaRPr lang="en-US" sz="1200" b="0" i="0" u="none" strike="noStrike" cap="none" dirty="0">
              <a:solidFill>
                <a:schemeClr val="tx2"/>
              </a:solidFill>
              <a:latin typeface="Raleway" panose="020B0604020202020204" charset="-52"/>
              <a:ea typeface="Raleway SemiBold"/>
              <a:cs typeface="Raleway SemiBold"/>
              <a:sym typeface="Raleway SemiBold"/>
            </a:endParaRPr>
          </a:p>
          <a:p>
            <a:pPr marL="628650" indent="-171450"/>
            <a:r>
              <a:rPr lang="ru-RU" sz="1200" dirty="0">
                <a:solidFill>
                  <a:schemeClr val="tx2"/>
                </a:solidFill>
                <a:latin typeface="Raleway" panose="020B0604020202020204" charset="-52"/>
                <a:ea typeface="Times New Roman" panose="02020603050405020304" pitchFamily="18" charset="0"/>
              </a:rPr>
              <a:t>Анализ рынка показал</a:t>
            </a:r>
            <a:r>
              <a:rPr lang="ru-RU" sz="1200" dirty="0">
                <a:solidFill>
                  <a:schemeClr val="tx2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, что мировая доля рынка экзоскелетов в 2023 году составляет около 2 миллиардов долларов США. </a:t>
            </a:r>
            <a:r>
              <a:rPr lang="ru-RU" dirty="0"/>
              <a:t>Прогнозируется, что в течение прогнозируемого периода (2024-2029 гг.) на мировом рынке экзоскелетов среднегодовой темп роста составит 12,5%.</a:t>
            </a:r>
          </a:p>
          <a:p>
            <a:pPr marL="628650" indent="-171450"/>
            <a:r>
              <a:rPr lang="ru-RU" dirty="0"/>
              <a:t>По данным </a:t>
            </a:r>
            <a:r>
              <a:rPr lang="ru-RU" dirty="0" err="1"/>
              <a:t>Риана</a:t>
            </a:r>
            <a:r>
              <a:rPr lang="ru-RU" dirty="0"/>
              <a:t> </a:t>
            </a:r>
            <a:r>
              <a:rPr lang="ru-RU" dirty="0" err="1"/>
              <a:t>Уиттона</a:t>
            </a:r>
            <a:r>
              <a:rPr lang="ru-RU" dirty="0"/>
              <a:t>, аналитика ABI </a:t>
            </a:r>
            <a:r>
              <a:rPr lang="ru-RU" dirty="0" err="1"/>
              <a:t>Research</a:t>
            </a:r>
            <a:r>
              <a:rPr lang="ru-RU" dirty="0"/>
              <a:t>, объемы рынка промышленных экзоскелетов вырастут до $1.76 млрд к 2028 году (в настоящее время они составляют $67.29 млн). Иными словами, к 2028 году будет продано порядка 126 тысяч систем, сегодня этот показатель колеблется на уровне 3.9 тысяч систем.</a:t>
            </a:r>
          </a:p>
          <a:p>
            <a:pPr marL="628650" indent="-171450"/>
            <a:r>
              <a:rPr lang="ru-RU" b="0" i="0" dirty="0">
                <a:solidFill>
                  <a:schemeClr val="bg2"/>
                </a:solidFill>
                <a:effectLst/>
                <a:latin typeface="Raleway" panose="020B0604020202020204" charset="-52"/>
              </a:rPr>
              <a:t>В 2021 году рынок медицинских экзоскелетов оценивался в 354,22 миллиона долларов США, и ожидается, что в 2027 году он достигнет 1620,04 миллиона долларов США, при этом среднегодовой темп роста составит 13,2% в течение прогнозируемого периода (2022-2027 годы).</a:t>
            </a:r>
          </a:p>
          <a:p>
            <a:pPr marL="628650" indent="-171450"/>
            <a:r>
              <a:rPr lang="ru-RU" dirty="0"/>
              <a:t>Объем рынка военных экзоскелетов оценивается в 166,97 млн ​​долларов США в 2024 году и, как ожидается, достигнет 315,62 млн долларов США к 2029 году, при этом среднегодовой темп роста составит 13,58% в течение прогнозируемого периода (2024-2029 гг.).</a:t>
            </a:r>
            <a:br>
              <a:rPr lang="ru-RU" dirty="0"/>
            </a:br>
            <a:br>
              <a:rPr lang="ru-RU" dirty="0"/>
            </a:br>
            <a:endParaRPr lang="ru-RU" sz="1200" dirty="0">
              <a:solidFill>
                <a:schemeClr val="bg2"/>
              </a:solidFill>
              <a:effectLst/>
              <a:latin typeface="Raleway" panose="020B0604020202020204" charset="-52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2"/>
          <p:cNvSpPr/>
          <p:nvPr/>
        </p:nvSpPr>
        <p:spPr>
          <a:xfrm>
            <a:off x="228226" y="2033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228225" y="1688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E80B314-154C-4024-8CFA-79D9761290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794383"/>
              </p:ext>
            </p:extLst>
          </p:nvPr>
        </p:nvGraphicFramePr>
        <p:xfrm>
          <a:off x="662801" y="1085594"/>
          <a:ext cx="7818398" cy="36884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68209">
                  <a:extLst>
                    <a:ext uri="{9D8B030D-6E8A-4147-A177-3AD203B41FA5}">
                      <a16:colId xmlns:a16="http://schemas.microsoft.com/office/drawing/2014/main" val="323255418"/>
                    </a:ext>
                  </a:extLst>
                </a:gridCol>
                <a:gridCol w="837063">
                  <a:extLst>
                    <a:ext uri="{9D8B030D-6E8A-4147-A177-3AD203B41FA5}">
                      <a16:colId xmlns:a16="http://schemas.microsoft.com/office/drawing/2014/main" val="289086895"/>
                    </a:ext>
                  </a:extLst>
                </a:gridCol>
                <a:gridCol w="1231923">
                  <a:extLst>
                    <a:ext uri="{9D8B030D-6E8A-4147-A177-3AD203B41FA5}">
                      <a16:colId xmlns:a16="http://schemas.microsoft.com/office/drawing/2014/main" val="768551799"/>
                    </a:ext>
                  </a:extLst>
                </a:gridCol>
                <a:gridCol w="1546943">
                  <a:extLst>
                    <a:ext uri="{9D8B030D-6E8A-4147-A177-3AD203B41FA5}">
                      <a16:colId xmlns:a16="http://schemas.microsoft.com/office/drawing/2014/main" val="3531092704"/>
                    </a:ext>
                  </a:extLst>
                </a:gridCol>
                <a:gridCol w="1272216">
                  <a:extLst>
                    <a:ext uri="{9D8B030D-6E8A-4147-A177-3AD203B41FA5}">
                      <a16:colId xmlns:a16="http://schemas.microsoft.com/office/drawing/2014/main" val="2151655245"/>
                    </a:ext>
                  </a:extLst>
                </a:gridCol>
                <a:gridCol w="916663">
                  <a:extLst>
                    <a:ext uri="{9D8B030D-6E8A-4147-A177-3AD203B41FA5}">
                      <a16:colId xmlns:a16="http://schemas.microsoft.com/office/drawing/2014/main" val="3870731534"/>
                    </a:ext>
                  </a:extLst>
                </a:gridCol>
                <a:gridCol w="845381">
                  <a:extLst>
                    <a:ext uri="{9D8B030D-6E8A-4147-A177-3AD203B41FA5}">
                      <a16:colId xmlns:a16="http://schemas.microsoft.com/office/drawing/2014/main" val="4174295495"/>
                    </a:ext>
                  </a:extLst>
                </a:gridCol>
              </a:tblGrid>
              <a:tr h="4272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1" dirty="0"/>
                        <a:t>Название устройства(страна)</a:t>
                      </a:r>
                      <a:endParaRPr sz="700" b="1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1" dirty="0"/>
                        <a:t>Тип устройства</a:t>
                      </a:r>
                      <a:endParaRPr sz="700" b="1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1"/>
                        <a:t>Область применения</a:t>
                      </a:r>
                      <a:endParaRPr sz="700" b="1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1" dirty="0"/>
                        <a:t>Методики </a:t>
                      </a:r>
                      <a:r>
                        <a:rPr lang="ru-RU" sz="700" b="1" dirty="0"/>
                        <a:t>использования</a:t>
                      </a:r>
                      <a:endParaRPr sz="700" b="1" dirty="0"/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1"/>
                        <a:t>Наличие размерного ряда</a:t>
                      </a:r>
                      <a:endParaRPr sz="700" b="1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1" dirty="0"/>
                        <a:t>Разнообразие </a:t>
                      </a:r>
                      <a:r>
                        <a:rPr lang="ru-RU" sz="700" b="1" dirty="0"/>
                        <a:t>моделей</a:t>
                      </a:r>
                      <a:endParaRPr sz="700" b="1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b="1"/>
                        <a:t>Стоимость, руб.</a:t>
                      </a:r>
                      <a:endParaRPr sz="700" b="1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2883581"/>
                  </a:ext>
                </a:extLst>
              </a:tr>
              <a:tr h="4331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ЭО-1 (Россия)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/>
                        <a:t>Пассивный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Военное дело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Перенос тяжелых боеприпасов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/>
                        <a:t>Универсальный под любой размер тела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Нижние конечности и туловище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/>
                        <a:t>-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834651"/>
                  </a:ext>
                </a:extLst>
              </a:tr>
              <a:tr h="315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dirty="0"/>
                        <a:t>Exorise</a:t>
                      </a:r>
                      <a:r>
                        <a:rPr lang="ru-RU" sz="700" dirty="0"/>
                        <a:t> (Россия)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700" dirty="0"/>
                        <a:t>Пассивный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Промышленность 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Работа с грузами на промышленных предприятиях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Универсальный под любой размер тела</a:t>
                      </a: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Как на все тело, так и на отдельные сегменты (верхние и нижние конечности)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/>
                        <a:t>50000-75000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925497"/>
                  </a:ext>
                </a:extLst>
              </a:tr>
              <a:tr h="446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Напарник </a:t>
                      </a:r>
                      <a:r>
                        <a:rPr lang="ru" sz="700" dirty="0"/>
                        <a:t>(</a:t>
                      </a:r>
                      <a:r>
                        <a:rPr lang="ru-RU" sz="700" dirty="0"/>
                        <a:t>Россия</a:t>
                      </a:r>
                      <a:r>
                        <a:rPr lang="ru" sz="700" dirty="0"/>
                        <a:t>)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700" dirty="0"/>
                        <a:t>Пассивный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Военное дело</a:t>
                      </a:r>
                      <a:endParaRPr sz="700" dirty="0">
                        <a:latin typeface="+mn-lt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Перенос грузов до 50 кг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Универсальный под любой размер тела</a:t>
                      </a: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700" dirty="0"/>
                        <a:t>Нижние конечности и туловище</a:t>
                      </a: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/>
                        <a:t>Нет на рынке РФ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2186701"/>
                  </a:ext>
                </a:extLst>
              </a:tr>
              <a:tr h="408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ЭкзоАтлет (Россия)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Активный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Медицина (реабилитация) 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Восстановление мышечной активности и нейромышечных связей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00" dirty="0"/>
                        <a:t>Индивидуальное исполнение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Как на все тело, так и на отдельные сегменты (верхние и нижние конечности)</a:t>
                      </a: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Индивидуальная стоимость</a:t>
                      </a: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79400"/>
                  </a:ext>
                </a:extLst>
              </a:tr>
              <a:tr h="408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ПЭРТ (Россия)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/>
                        <a:t>Пассивный</a:t>
                      </a:r>
                      <a:endParaRPr sz="700" dirty="0"/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solidFill>
                            <a:schemeClr val="accent3"/>
                          </a:solidFill>
                        </a:rPr>
                        <a:t>Военное дело, логистика, медицина, туризм</a:t>
                      </a:r>
                      <a:endParaRPr sz="700" dirty="0">
                        <a:solidFill>
                          <a:schemeClr val="accent3"/>
                        </a:solidFill>
                      </a:endParaRP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solidFill>
                            <a:schemeClr val="accent3"/>
                          </a:solidFill>
                        </a:rPr>
                        <a:t>Переноска грузов до 50 кг, снижение нагрузки на ОДА, возможность реабилитации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700" dirty="0"/>
                        <a:t>Универсальный под любой размер тела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dirty="0"/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700" dirty="0"/>
                        <a:t>Нижние конечности и туловище</a:t>
                      </a: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700" dirty="0"/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dirty="0">
                          <a:solidFill>
                            <a:schemeClr val="accent3"/>
                          </a:solidFill>
                        </a:rPr>
                        <a:t>50000-150000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047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6120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3"/>
          <p:cNvSpPr txBox="1"/>
          <p:nvPr/>
        </p:nvSpPr>
        <p:spPr>
          <a:xfrm>
            <a:off x="456825" y="1890055"/>
            <a:ext cx="6936600" cy="2945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-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Основные расходы: ФОТ, закупка материалов и расходников, обработка деталей, сборка и упаковка готового изделия. Себестоимость: </a:t>
            </a:r>
            <a:r>
              <a:rPr lang="en-US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~</a:t>
            </a:r>
            <a:r>
              <a:rPr lang="ru-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100000 рублей</a:t>
            </a:r>
            <a:endParaRPr sz="1200" dirty="0">
              <a:solidFill>
                <a:schemeClr val="bg2"/>
              </a:solidFill>
              <a:latin typeface="Raleway" panose="020B0604020202020204" charset="-52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С</a:t>
            </a:r>
            <a:r>
              <a:rPr lang="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тоимость привлечения клиентов </a:t>
            </a:r>
            <a:r>
              <a:rPr lang="ru-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при бюджете на рекламу в 50000 рублей и примерном количестве новых клиентов (5-10 человек в месяц) </a:t>
            </a:r>
            <a:r>
              <a:rPr lang="en-US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CAC = </a:t>
            </a:r>
            <a:r>
              <a:rPr lang="ru-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5000 рублей</a:t>
            </a:r>
            <a:endParaRPr sz="1200" dirty="0">
              <a:solidFill>
                <a:schemeClr val="bg2"/>
              </a:solidFill>
              <a:latin typeface="Raleway" panose="020B0604020202020204" charset="-52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С</a:t>
            </a:r>
            <a:r>
              <a:rPr lang="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редний чек </a:t>
            </a:r>
            <a:r>
              <a:rPr lang="en-US" sz="120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~</a:t>
            </a:r>
            <a:r>
              <a:rPr lang="ru-RU" sz="120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 150000-170000 рублей</a:t>
            </a:r>
            <a:endParaRPr sz="1200" dirty="0">
              <a:solidFill>
                <a:schemeClr val="bg2"/>
              </a:solidFill>
              <a:latin typeface="Raleway" panose="020B0604020202020204" charset="-52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С</a:t>
            </a:r>
            <a:r>
              <a:rPr lang="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редний срок жизни клиента (life time) – </a:t>
            </a:r>
            <a:r>
              <a:rPr lang="ru-RU" sz="120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3 года</a:t>
            </a:r>
            <a:r>
              <a:rPr lang="ru" sz="120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,</a:t>
            </a:r>
            <a:r>
              <a:rPr lang="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 средний совокупный доход с клиента (life time value, LTV) </a:t>
            </a:r>
            <a:r>
              <a:rPr lang="en-US" sz="120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~</a:t>
            </a:r>
            <a:r>
              <a:rPr lang="ru-RU" sz="120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 150000-250000 (за счет продажи расходников и ремкомплектов) рублей</a:t>
            </a:r>
            <a:endParaRPr sz="1200" b="0" i="0" u="none" strike="noStrike" cap="none" dirty="0">
              <a:solidFill>
                <a:schemeClr val="bg2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lang="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Укажите точку безубыточности – 312500 </a:t>
            </a:r>
            <a:r>
              <a:rPr lang="ru-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рублей (в месяц)</a:t>
            </a:r>
            <a:br>
              <a:rPr lang="ru-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</a:br>
            <a:r>
              <a:rPr lang="ru-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(</a:t>
            </a:r>
            <a:r>
              <a:rPr lang="ru-RU" sz="1200" b="0" i="0" dirty="0">
                <a:solidFill>
                  <a:schemeClr val="bg2"/>
                </a:solidFill>
                <a:effectLst/>
                <a:latin typeface="Raleway" panose="020B0604020202020204" charset="-52"/>
              </a:rPr>
              <a:t>Точка безубыточности (в деньгах) = Постоянные затраты / (Выручка − Переменные затраты) × Выручка = 100000 рублей / (1500000 рублей − 1020000 рублей) × 1500000 рублей = 312500 рублей</a:t>
            </a:r>
            <a:r>
              <a:rPr lang="ru-RU" sz="1200" b="0" i="0" u="none" strike="noStrike" cap="none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)</a:t>
            </a:r>
            <a:br>
              <a:rPr lang="ru-RU" sz="120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</a:br>
            <a:r>
              <a:rPr lang="ru-RU" sz="1200" dirty="0">
                <a:solidFill>
                  <a:schemeClr val="bg2"/>
                </a:solidFill>
                <a:latin typeface="Raleway" panose="020B0604020202020204" charset="-52"/>
                <a:ea typeface="Raleway"/>
                <a:cs typeface="Raleway"/>
                <a:sym typeface="Raleway"/>
              </a:rPr>
              <a:t>Таким образом необходимо продавать в месяц 2-3 экзоскелета ПЭРТ</a:t>
            </a:r>
            <a:endParaRPr lang="ru-RU" sz="1200" b="0" i="0" u="none" strike="noStrike" cap="none" dirty="0">
              <a:solidFill>
                <a:schemeClr val="bg2"/>
              </a:solidFill>
              <a:latin typeface="Raleway" panose="020B0604020202020204" charset="-52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3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ЭКОНОМИКА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4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2" name="Google Shape;232;p34"/>
          <p:cNvSpPr txBox="1">
            <a:spLocks noGrp="1"/>
          </p:cNvSpPr>
          <p:nvPr>
            <p:ph type="body" idx="1"/>
          </p:nvPr>
        </p:nvSpPr>
        <p:spPr>
          <a:xfrm>
            <a:off x="456817" y="2366514"/>
            <a:ext cx="79932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>
                <a:solidFill>
                  <a:schemeClr val="tx2"/>
                </a:solidFill>
                <a:latin typeface="Raleway" panose="020B0604020202020204" charset="-52"/>
                <a:ea typeface="Times New Roman" panose="02020603050405020304" pitchFamily="18" charset="0"/>
              </a:rPr>
              <a:t>Ориентировочная стоимость: 150 тысяч рублей.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>
                <a:solidFill>
                  <a:schemeClr val="tx2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Планируется привлечь потребителя за счет простоты, доступности и удобства экзоскелета</a:t>
            </a: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chemeClr val="tx2"/>
                </a:solidFill>
                <a:latin typeface="Raleway" panose="020B0604020202020204" charset="-52"/>
              </a:rPr>
              <a:t>Продавать будем </a:t>
            </a:r>
            <a:r>
              <a:rPr lang="ru-RU" dirty="0">
                <a:solidFill>
                  <a:schemeClr val="tx2"/>
                </a:solidFill>
                <a:latin typeface="Raleway" panose="020B0604020202020204" charset="-52"/>
              </a:rPr>
              <a:t>с помощью п</a:t>
            </a:r>
            <a:r>
              <a:rPr lang="ru-RU" dirty="0">
                <a:solidFill>
                  <a:schemeClr val="tx2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рямых продаж через веб-сайт, электронные маркетплейсы, а также на выставках и специализированных мероприятиях.</a:t>
            </a:r>
            <a:endParaRPr lang="ru" dirty="0">
              <a:solidFill>
                <a:schemeClr val="tx2"/>
              </a:solidFill>
              <a:latin typeface="Raleway" panose="020B0604020202020204" charset="-52"/>
            </a:endParaRPr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>
                <a:solidFill>
                  <a:schemeClr val="tx2"/>
                </a:solidFill>
                <a:latin typeface="Raleway" panose="020B0604020202020204" charset="-52"/>
              </a:rPr>
              <a:t>Возможные партнеры: </a:t>
            </a:r>
            <a:r>
              <a:rPr lang="ru-RU" dirty="0">
                <a:solidFill>
                  <a:schemeClr val="tx2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медицинские учреждения, </a:t>
            </a:r>
            <a:r>
              <a:rPr lang="ru-RU" b="0" i="0" dirty="0">
                <a:solidFill>
                  <a:schemeClr val="tx2"/>
                </a:solidFill>
                <a:effectLst/>
                <a:latin typeface="Raleway" panose="020B0604020202020204" charset="-52"/>
              </a:rPr>
              <a:t>ФОНД Защитники Отечества, </a:t>
            </a:r>
            <a:r>
              <a:rPr lang="ru-RU" b="0" i="0" dirty="0">
                <a:solidFill>
                  <a:schemeClr val="bg2"/>
                </a:solidFill>
                <a:effectLst/>
                <a:latin typeface="Raleway" panose="020B0604020202020204" charset="-52"/>
              </a:rPr>
              <a:t>региональные и федеральные ассоциации экстремальных видов спорта (альпинизм, скалолазание …) </a:t>
            </a:r>
            <a:endParaRPr lang="ru-RU" dirty="0">
              <a:solidFill>
                <a:schemeClr val="bg2"/>
              </a:solidFill>
              <a:effectLst/>
              <a:latin typeface="Raleway" panose="020B0604020202020204" charset="-52"/>
              <a:ea typeface="Times New Roman" panose="02020603050405020304" pitchFamily="18" charset="0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5"/>
          <p:cNvSpPr/>
          <p:nvPr/>
        </p:nvSpPr>
        <p:spPr>
          <a:xfrm>
            <a:off x="456817" y="569543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401716" y="498855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КОМАНДА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45" name="Google Shape;245;p35"/>
          <p:cNvSpPr txBox="1">
            <a:spLocks noGrp="1"/>
          </p:cNvSpPr>
          <p:nvPr>
            <p:ph type="body" idx="1"/>
          </p:nvPr>
        </p:nvSpPr>
        <p:spPr>
          <a:xfrm>
            <a:off x="1312577" y="3402961"/>
            <a:ext cx="79932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" dirty="0"/>
              <a:t>                 </a:t>
            </a:r>
            <a:r>
              <a:rPr lang="ru-RU" dirty="0"/>
              <a:t>Елизар Чайкин</a:t>
            </a:r>
            <a:r>
              <a:rPr lang="ru" dirty="0"/>
              <a:t>                                       </a:t>
            </a:r>
            <a:r>
              <a:rPr lang="ru-RU" dirty="0"/>
              <a:t>Даниил Змановский</a:t>
            </a:r>
          </a:p>
          <a:p>
            <a:pPr marL="8890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dirty="0"/>
              <a:t>      Инженер лаборатории ТГУ                     Инженер лаборатории ТГУ</a:t>
            </a:r>
          </a:p>
          <a:p>
            <a:pPr marL="88900" indent="0">
              <a:lnSpc>
                <a:spcPct val="150000"/>
              </a:lnSpc>
              <a:buClr>
                <a:schemeClr val="dk1"/>
              </a:buClr>
              <a:buNone/>
            </a:pPr>
            <a:r>
              <a:rPr lang="ru-RU" dirty="0"/>
              <a:t>Студент 1 курса магистратуры ТГУ         Студент 1 курса магистратуры ТГУ</a:t>
            </a:r>
          </a:p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/>
              <a:t> </a:t>
            </a:r>
            <a:endParaRPr dirty="0"/>
          </a:p>
        </p:txBody>
      </p:sp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224612-00FD-4807-959C-E46AA269FB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09" t="25358" r="13367" b="47494"/>
          <a:stretch/>
        </p:blipFill>
        <p:spPr>
          <a:xfrm>
            <a:off x="4703618" y="1881696"/>
            <a:ext cx="1512884" cy="13883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A57D03-58C6-4281-8B54-8EB63F3F71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49" t="30319" r="48654" b="44624"/>
          <a:stretch/>
        </p:blipFill>
        <p:spPr>
          <a:xfrm>
            <a:off x="2114485" y="1887628"/>
            <a:ext cx="1295022" cy="13823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ideo5431767632271395432">
            <a:hlinkClick r:id="" action="ppaction://media"/>
            <a:extLst>
              <a:ext uri="{FF2B5EF4-FFF2-40B4-BE49-F238E27FC236}">
                <a16:creationId xmlns:a16="http://schemas.microsoft.com/office/drawing/2014/main" id="{DB48112F-9283-46CB-B8B5-D510A7DE22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0" y="612408"/>
            <a:ext cx="2417632" cy="4340265"/>
          </a:xfrm>
          <a:prstGeom prst="rect">
            <a:avLst/>
          </a:prstGeom>
        </p:spPr>
      </p:pic>
      <p:sp>
        <p:nvSpPr>
          <p:cNvPr id="254" name="Google Shape;254;p36"/>
          <p:cNvSpPr txBox="1">
            <a:spLocks noGrp="1"/>
          </p:cNvSpPr>
          <p:nvPr>
            <p:ph type="title"/>
          </p:nvPr>
        </p:nvSpPr>
        <p:spPr>
          <a:xfrm>
            <a:off x="343403" y="612408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36"/>
          <p:cNvSpPr txBox="1">
            <a:spLocks noGrp="1"/>
          </p:cNvSpPr>
          <p:nvPr>
            <p:ph type="body" idx="1"/>
          </p:nvPr>
        </p:nvSpPr>
        <p:spPr>
          <a:xfrm>
            <a:off x="251255" y="1179362"/>
            <a:ext cx="4177215" cy="3868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71450"/>
            <a:r>
              <a:rPr lang="ru-RU" dirty="0"/>
              <a:t>Удалось разработать 3</a:t>
            </a:r>
            <a:r>
              <a:rPr lang="en-US" dirty="0"/>
              <a:t>D </a:t>
            </a:r>
            <a:r>
              <a:rPr lang="ru-RU" dirty="0"/>
              <a:t>модель нашего прототипа, затем было произведено макетирование и прочностные расчеты, затем реализован первый прототип, детали которого были распечатаны на </a:t>
            </a:r>
            <a:r>
              <a:rPr lang="en-US" dirty="0"/>
              <a:t>3D </a:t>
            </a:r>
            <a:r>
              <a:rPr lang="ru-RU" dirty="0"/>
              <a:t>принтере. </a:t>
            </a:r>
            <a:endParaRPr dirty="0"/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dirty="0"/>
              <a:t>Были проведены несколько опросов среди потенциальных пользователей для более лучшего понимания необходимости создания данного экзоскелета.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dirty="0"/>
              <a:t>Был проведен глубокий анализ рынка, сравнение нашего продукта с продуктом конкурентов.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ru-RU" dirty="0"/>
              <a:t>Произведена оценка себестоимости конечного продукта, затрат на его создание</a:t>
            </a:r>
            <a:endParaRPr dirty="0"/>
          </a:p>
        </p:txBody>
      </p:sp>
      <p:sp>
        <p:nvSpPr>
          <p:cNvPr id="256" name="Google Shape;25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2B3560-0C83-4B20-ACC9-7BDEA8F0C1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3162" y="2460977"/>
            <a:ext cx="1290083" cy="249169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E9E9-F557-4D36-BF3D-FB2A4E188F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3162" y="612408"/>
            <a:ext cx="1290082" cy="1708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/>
              <a:t>ПЛАНЫ РАЗВИТИЯ </a:t>
            </a:r>
          </a:p>
        </p:txBody>
      </p:sp>
      <p:sp>
        <p:nvSpPr>
          <p:cNvPr id="265" name="Google Shape;265;p3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308294"/>
          </a:xfrm>
        </p:spPr>
        <p:txBody>
          <a:bodyPr/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В течение 6-12 месяцев после завершения акселерационной программы мы планируем предпринять следующие шаги для развития нашего стартап-проекта:</a:t>
            </a:r>
            <a:endParaRPr lang="ru-RU" dirty="0">
              <a:effectLst/>
              <a:latin typeface="Raleway" panose="020B0604020202020204" charset="-52"/>
              <a:ea typeface="Arial" panose="020B0604020202020204" pitchFamily="34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 </a:t>
            </a:r>
            <a:endParaRPr lang="ru-RU" dirty="0">
              <a:effectLst/>
              <a:latin typeface="Raleway" panose="020B0604020202020204" charset="-52"/>
              <a:ea typeface="Arial" panose="020B0604020202020204" pitchFamily="34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1. Итерация прототипа  </a:t>
            </a:r>
            <a:endParaRPr lang="ru-RU" dirty="0">
              <a:effectLst/>
              <a:latin typeface="Raleway" panose="020B0604020202020204" charset="-52"/>
              <a:ea typeface="Arial" panose="020B0604020202020204" pitchFamily="34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2. Полевое тестирование  </a:t>
            </a:r>
            <a:endParaRPr lang="ru-RU" dirty="0">
              <a:latin typeface="Raleway" panose="020B0604020202020204" charset="-52"/>
              <a:ea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3. Разработка бизнес-модели   </a:t>
            </a:r>
            <a:endParaRPr lang="ru-RU" dirty="0">
              <a:effectLst/>
              <a:latin typeface="Raleway" panose="020B0604020202020204" charset="-52"/>
              <a:ea typeface="Arial" panose="020B0604020202020204" pitchFamily="34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4. Сертификация и соответствие стандартам 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Raleway" panose="020B0604020202020204" charset="-52"/>
                <a:ea typeface="Times New Roman" panose="02020603050405020304" pitchFamily="18" charset="0"/>
              </a:rPr>
              <a:t>5. Получение студенческого гранта</a:t>
            </a:r>
            <a:endParaRPr lang="ru-RU" dirty="0">
              <a:latin typeface="Raleway" panose="020B0604020202020204" charset="-52"/>
              <a:ea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Raleway" panose="020B0604020202020204" charset="-52"/>
                <a:ea typeface="Times New Roman" panose="02020603050405020304" pitchFamily="18" charset="0"/>
              </a:rPr>
              <a:t>6</a:t>
            </a:r>
            <a:r>
              <a:rPr lang="ru-RU" dirty="0">
                <a:solidFill>
                  <a:srgbClr val="000000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. Поиск партнеров и инвесторов  </a:t>
            </a:r>
            <a:endParaRPr lang="ru-RU" dirty="0">
              <a:latin typeface="Raleway" panose="020B0604020202020204" charset="-52"/>
              <a:ea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Raleway" panose="020B0604020202020204" charset="-52"/>
                <a:ea typeface="Times New Roman" panose="02020603050405020304" pitchFamily="18" charset="0"/>
              </a:rPr>
              <a:t>7</a:t>
            </a:r>
            <a:r>
              <a:rPr lang="ru-RU" dirty="0">
                <a:solidFill>
                  <a:srgbClr val="000000"/>
                </a:solidFill>
                <a:effectLst/>
                <a:latin typeface="Raleway" panose="020B0604020202020204" charset="-52"/>
                <a:ea typeface="Times New Roman" panose="02020603050405020304" pitchFamily="18" charset="0"/>
              </a:rPr>
              <a:t>. Маркетинговая стратегия </a:t>
            </a:r>
          </a:p>
        </p:txBody>
      </p:sp>
      <p:sp>
        <p:nvSpPr>
          <p:cNvPr id="266" name="Google Shape;266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7"/>
          <p:cNvSpPr/>
          <p:nvPr/>
        </p:nvSpPr>
        <p:spPr>
          <a:xfrm>
            <a:off x="577993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890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1148</Words>
  <Application>Microsoft Office PowerPoint</Application>
  <PresentationFormat>Экран (16:9)</PresentationFormat>
  <Paragraphs>146</Paragraphs>
  <Slides>13</Slides>
  <Notes>13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Calibri</vt:lpstr>
      <vt:lpstr>Raleway SemiBold</vt:lpstr>
      <vt:lpstr>Raleway</vt:lpstr>
      <vt:lpstr>Century Gothic</vt:lpstr>
      <vt:lpstr>Arial</vt:lpstr>
      <vt:lpstr>Helvetica Neue</vt:lpstr>
      <vt:lpstr>Simple Light</vt:lpstr>
      <vt:lpstr>Simple Light</vt:lpstr>
      <vt:lpstr>ПЭРТ (Пассивный Экзоскелет Разгрузочного Типа)</vt:lpstr>
      <vt:lpstr>Презентация PowerPoint</vt:lpstr>
      <vt:lpstr>ЦЕЛЕВАЯ АУДИТОРИЯ</vt:lpstr>
      <vt:lpstr>ПРОБЛЕМА</vt:lpstr>
      <vt:lpstr>РЕШЕНИЕ</vt:lpstr>
      <vt:lpstr>ЦЕННОСТЬ</vt:lpstr>
      <vt:lpstr>РЫНОК</vt:lpstr>
      <vt:lpstr>КОНКУРЕНТЫ</vt:lpstr>
      <vt:lpstr>ЭКОНОМИКА</vt:lpstr>
      <vt:lpstr>БИЗНЕС-МОДЕЛЬ</vt:lpstr>
      <vt:lpstr>КОМАНДА</vt:lpstr>
      <vt:lpstr>ТЕКУЩИЕ РЕЗУЛЬТАТЫ</vt:lpstr>
      <vt:lpstr>ПЛАНЫ РАЗВИТИЯ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ПЭРТ в.1.0</dc:title>
  <dc:creator>Acer</dc:creator>
  <cp:lastModifiedBy>Даниил Змановский</cp:lastModifiedBy>
  <cp:revision>19</cp:revision>
  <dcterms:modified xsi:type="dcterms:W3CDTF">2024-12-10T17:18:41Z</dcterms:modified>
</cp:coreProperties>
</file>