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 Black"/>
      <p:bold r:id="rId19"/>
      <p:boldItalic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Poppins"/>
      <p:regular r:id="rId25"/>
      <p:bold r:id="rId26"/>
      <p:italic r:id="rId27"/>
      <p:boldItalic r:id="rId28"/>
    </p:embeddedFont>
    <p:embeddedFont>
      <p:font typeface="PT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B3938E-6DBD-4474-89F5-733C0ABDAD26}">
  <a:tblStyle styleId="{D9B3938E-6DBD-4474-89F5-733C0ABDAD26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rgbClr val="4472C4">
              <a:alpha val="40000"/>
            </a:srgb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472C4">
              <a:alpha val="40000"/>
            </a:srgb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4472C4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Black-boldItalic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T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TSans-italic.fntdata"/><Relationship Id="rId30" Type="http://schemas.openxmlformats.org/officeDocument/2006/relationships/font" Target="fonts/PT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PT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Black-bold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c34eed0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c34eed0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3c34eed02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3c34eed02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3c34eed02a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3c34eed02a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165bc2f5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4165bc2f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7cc98bd2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7cc98bd2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441dbcad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441dbcad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3c34eed02a_0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3c34eed02a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3c34eed02a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3c34eed02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3c34eed02a_0_8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3c34eed02a_0_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3c34eed02a_0_6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3c34eed02a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3c34eed02a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3c34eed02a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3c34eed02a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3c34eed02a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3c34eed02a_0_5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3c34eed02a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9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Relationship Id="rId11" Type="http://schemas.openxmlformats.org/officeDocument/2006/relationships/image" Target="../media/image11.png"/><Relationship Id="rId10" Type="http://schemas.openxmlformats.org/officeDocument/2006/relationships/image" Target="../media/image8.png"/><Relationship Id="rId12" Type="http://schemas.openxmlformats.org/officeDocument/2006/relationships/image" Target="../media/image45.png"/><Relationship Id="rId9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6.jpg"/><Relationship Id="rId7" Type="http://schemas.openxmlformats.org/officeDocument/2006/relationships/image" Target="../media/image2.jp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8.png"/><Relationship Id="rId4" Type="http://schemas.openxmlformats.org/officeDocument/2006/relationships/image" Target="../media/image1.png"/><Relationship Id="rId11" Type="http://schemas.openxmlformats.org/officeDocument/2006/relationships/image" Target="../media/image11.png"/><Relationship Id="rId10" Type="http://schemas.openxmlformats.org/officeDocument/2006/relationships/image" Target="../media/image8.png"/><Relationship Id="rId12" Type="http://schemas.openxmlformats.org/officeDocument/2006/relationships/image" Target="../media/image19.jpg"/><Relationship Id="rId9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22.png"/><Relationship Id="rId7" Type="http://schemas.openxmlformats.org/officeDocument/2006/relationships/image" Target="../media/image6.jpg"/><Relationship Id="rId8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jpg"/><Relationship Id="rId10" Type="http://schemas.openxmlformats.org/officeDocument/2006/relationships/image" Target="../media/image22.png"/><Relationship Id="rId13" Type="http://schemas.openxmlformats.org/officeDocument/2006/relationships/image" Target="../media/image9.png"/><Relationship Id="rId1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8.png"/><Relationship Id="rId15" Type="http://schemas.openxmlformats.org/officeDocument/2006/relationships/image" Target="../media/image11.png"/><Relationship Id="rId1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24.png"/><Relationship Id="rId7" Type="http://schemas.openxmlformats.org/officeDocument/2006/relationships/image" Target="../media/image15.png"/><Relationship Id="rId8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hyperlink" Target="http://drive.google.com/file/d/1WsP9H4VrEUS0MKJUFK_8byYvrNjWc6Cq/view" TargetMode="External"/><Relationship Id="rId9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22.png"/><Relationship Id="rId7" Type="http://schemas.openxmlformats.org/officeDocument/2006/relationships/image" Target="../media/image6.jpg"/><Relationship Id="rId8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hyperlink" Target="http://www.youtube.com/watch?v=zcGtGevljyc" TargetMode="External"/><Relationship Id="rId9" Type="http://schemas.openxmlformats.org/officeDocument/2006/relationships/image" Target="../media/image9.png"/><Relationship Id="rId5" Type="http://schemas.openxmlformats.org/officeDocument/2006/relationships/image" Target="../media/image20.jpg"/><Relationship Id="rId6" Type="http://schemas.openxmlformats.org/officeDocument/2006/relationships/image" Target="../media/image22.png"/><Relationship Id="rId7" Type="http://schemas.openxmlformats.org/officeDocument/2006/relationships/image" Target="../media/image6.jpg"/><Relationship Id="rId8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2.jp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0.png"/><Relationship Id="rId4" Type="http://schemas.openxmlformats.org/officeDocument/2006/relationships/image" Target="../media/image31.png"/><Relationship Id="rId9" Type="http://schemas.openxmlformats.org/officeDocument/2006/relationships/image" Target="../media/image6.jp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9.png"/><Relationship Id="rId8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8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Relationship Id="rId5" Type="http://schemas.openxmlformats.org/officeDocument/2006/relationships/image" Target="../media/image6.jpg"/><Relationship Id="rId6" Type="http://schemas.openxmlformats.org/officeDocument/2006/relationships/image" Target="../media/image2.jp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Relationship Id="rId5" Type="http://schemas.openxmlformats.org/officeDocument/2006/relationships/image" Target="../media/image6.jpg"/><Relationship Id="rId6" Type="http://schemas.openxmlformats.org/officeDocument/2006/relationships/image" Target="../media/image2.jp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jpg"/><Relationship Id="rId10" Type="http://schemas.openxmlformats.org/officeDocument/2006/relationships/image" Target="../media/image6.jpg"/><Relationship Id="rId13" Type="http://schemas.openxmlformats.org/officeDocument/2006/relationships/image" Target="../media/image8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4.png"/><Relationship Id="rId4" Type="http://schemas.openxmlformats.org/officeDocument/2006/relationships/image" Target="../media/image42.png"/><Relationship Id="rId9" Type="http://schemas.openxmlformats.org/officeDocument/2006/relationships/image" Target="../media/image22.png"/><Relationship Id="rId14" Type="http://schemas.openxmlformats.org/officeDocument/2006/relationships/image" Target="../media/image11.png"/><Relationship Id="rId5" Type="http://schemas.openxmlformats.org/officeDocument/2006/relationships/image" Target="../media/image36.png"/><Relationship Id="rId6" Type="http://schemas.openxmlformats.org/officeDocument/2006/relationships/image" Target="../media/image29.png"/><Relationship Id="rId7" Type="http://schemas.openxmlformats.org/officeDocument/2006/relationships/image" Target="../media/image32.png"/><Relationship Id="rId8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9.png"/><Relationship Id="rId10" Type="http://schemas.openxmlformats.org/officeDocument/2006/relationships/image" Target="../media/image43.png"/><Relationship Id="rId13" Type="http://schemas.openxmlformats.org/officeDocument/2006/relationships/image" Target="../media/image22.png"/><Relationship Id="rId1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png"/><Relationship Id="rId4" Type="http://schemas.openxmlformats.org/officeDocument/2006/relationships/image" Target="../media/image39.png"/><Relationship Id="rId9" Type="http://schemas.openxmlformats.org/officeDocument/2006/relationships/image" Target="../media/image46.png"/><Relationship Id="rId15" Type="http://schemas.openxmlformats.org/officeDocument/2006/relationships/image" Target="../media/image2.jpg"/><Relationship Id="rId14" Type="http://schemas.openxmlformats.org/officeDocument/2006/relationships/image" Target="../media/image6.jpg"/><Relationship Id="rId17" Type="http://schemas.openxmlformats.org/officeDocument/2006/relationships/image" Target="../media/image8.png"/><Relationship Id="rId16" Type="http://schemas.openxmlformats.org/officeDocument/2006/relationships/image" Target="../media/image9.png"/><Relationship Id="rId5" Type="http://schemas.openxmlformats.org/officeDocument/2006/relationships/image" Target="../media/image37.png"/><Relationship Id="rId19" Type="http://schemas.openxmlformats.org/officeDocument/2006/relationships/image" Target="../media/image47.png"/><Relationship Id="rId6" Type="http://schemas.openxmlformats.org/officeDocument/2006/relationships/image" Target="../media/image44.png"/><Relationship Id="rId18" Type="http://schemas.openxmlformats.org/officeDocument/2006/relationships/image" Target="../media/image11.png"/><Relationship Id="rId7" Type="http://schemas.openxmlformats.org/officeDocument/2006/relationships/image" Target="../media/image51.png"/><Relationship Id="rId8" Type="http://schemas.openxmlformats.org/officeDocument/2006/relationships/image" Target="../media/image41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hyperlink" Target="mailto:trishakov2016@yandex.ru" TargetMode="External"/><Relationship Id="rId9" Type="http://schemas.openxmlformats.org/officeDocument/2006/relationships/image" Target="../media/image2.jpg"/><Relationship Id="rId5" Type="http://schemas.openxmlformats.org/officeDocument/2006/relationships/hyperlink" Target="http://com-vbpla.tilda.ws/" TargetMode="External"/><Relationship Id="rId6" Type="http://schemas.openxmlformats.org/officeDocument/2006/relationships/image" Target="../media/image40.png"/><Relationship Id="rId7" Type="http://schemas.openxmlformats.org/officeDocument/2006/relationships/image" Target="../media/image22.png"/><Relationship Id="rId8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Relationship Id="rId5" Type="http://schemas.openxmlformats.org/officeDocument/2006/relationships/image" Target="../media/image6.jpg"/><Relationship Id="rId6" Type="http://schemas.openxmlformats.org/officeDocument/2006/relationships/image" Target="../media/image2.jp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400"/>
            <a:ext cx="9144003" cy="51596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583325" y="2842475"/>
            <a:ext cx="44127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Команда «КОМ-ВБПЛА»</a:t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Тамбовский государственный технический университет</a:t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Инициативная разработка</a:t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F5496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6950" y="4409382"/>
            <a:ext cx="770599" cy="7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534975" y="481575"/>
            <a:ext cx="4575000" cy="2147100"/>
          </a:xfrm>
          <a:prstGeom prst="rect">
            <a:avLst/>
          </a:prstGeom>
          <a:noFill/>
          <a:ln cap="flat" cmpd="sng" w="1524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1" lang="ru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Комплекс обнаружения БАС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D:\Мои документы\Desktop\РИС.png"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75" y="4437826"/>
            <a:ext cx="668875" cy="668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59" name="Google Shape;59;p13"/>
          <p:cNvPicPr preferRelativeResize="0"/>
          <p:nvPr/>
        </p:nvPicPr>
        <p:blipFill rotWithShape="1">
          <a:blip r:embed="rId6">
            <a:alphaModFix/>
          </a:blip>
          <a:srcRect b="9391" l="14593" r="16240" t="19997"/>
          <a:stretch/>
        </p:blipFill>
        <p:spPr>
          <a:xfrm>
            <a:off x="14850" y="4414538"/>
            <a:ext cx="700825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18896" l="30765" r="28876" t="18902"/>
          <a:stretch/>
        </p:blipFill>
        <p:spPr>
          <a:xfrm>
            <a:off x="3575842" y="4333124"/>
            <a:ext cx="734976" cy="8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397637" y="4529790"/>
            <a:ext cx="1118900" cy="47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1150"/>
            <a:ext cx="9144003" cy="519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30350" y="629475"/>
            <a:ext cx="22899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Какую проблему решаем: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94575" y="3803875"/>
            <a:ext cx="3294900" cy="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Сквозная технология: нейротехнологии и искусственный интеллект, поиск и спасение, связь и телекоммуникации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838425" y="1530975"/>
            <a:ext cx="256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Какое решение предлагаем:</a:t>
            </a:r>
            <a:endParaRPr b="1"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000000"/>
              </a:solidFill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0" y="0"/>
            <a:ext cx="39804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Паспорт проекта</a:t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4164" y="3194600"/>
            <a:ext cx="1759849" cy="175984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4763125" y="2687400"/>
            <a:ext cx="256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Рынок НТИ:</a:t>
            </a:r>
            <a:endParaRPr sz="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8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88100" y="3273800"/>
            <a:ext cx="2339149" cy="1822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53025" y="669450"/>
            <a:ext cx="3134425" cy="31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/>
        </p:nvSpPr>
        <p:spPr>
          <a:xfrm>
            <a:off x="0" y="0"/>
            <a:ext cx="3112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Описание продукта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rgbClr val="000000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56625" y="847800"/>
            <a:ext cx="30627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Технические характеристики: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Размер сектора обзора по азимуту: 360°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Размер сектора обзора по углу места: не менее 75°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Максимальное количество одновременно сопровождаемых целей: не менее 39 шт.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Рабочие частоты: 300 МГц — 6 ГГц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Полоса приемных каналов для радиолокации: не менее 12 МГц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Количество приемных каналов для полуактивной радиолокации комплекса: не менее 24.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Максимальное количество одновременно сопровождаемых целей: не менее 39 шт.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Дальность обнаружения до 25 км.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850" lvl="0" marL="13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●"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Стоимость: 750 000 руб.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2250" y="872475"/>
            <a:ext cx="3499699" cy="196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2238" y="2873325"/>
            <a:ext cx="3499716" cy="196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 rotWithShape="1">
          <a:blip r:embed="rId9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 rotWithShape="1">
          <a:blip r:embed="rId12">
            <a:alphaModFix/>
          </a:blip>
          <a:srcRect b="12495" l="0" r="0" t="12502"/>
          <a:stretch/>
        </p:blipFill>
        <p:spPr>
          <a:xfrm>
            <a:off x="3152624" y="1294975"/>
            <a:ext cx="2112101" cy="2729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0" y="0"/>
            <a:ext cx="45396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Демонстрация работы алгоритма при функционировании комплекса</a:t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50" y="951712"/>
            <a:ext cx="3031899" cy="129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/>
        </p:nvSpPr>
        <p:spPr>
          <a:xfrm>
            <a:off x="690401" y="2221849"/>
            <a:ext cx="30318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Реальный дрон</a:t>
            </a:r>
            <a:endParaRPr sz="3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925" y="3115329"/>
            <a:ext cx="3911749" cy="140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/>
        </p:nvSpPr>
        <p:spPr>
          <a:xfrm>
            <a:off x="313925" y="4515125"/>
            <a:ext cx="39117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Получаемое изображение при использовании ИИ</a:t>
            </a:r>
            <a:endParaRPr sz="3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6500" y="842487"/>
            <a:ext cx="1518275" cy="1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525" y="838750"/>
            <a:ext cx="1518275" cy="1522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96500" y="3054025"/>
            <a:ext cx="1518275" cy="152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85525" y="3059625"/>
            <a:ext cx="1518275" cy="151453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/>
        </p:nvSpPr>
        <p:spPr>
          <a:xfrm>
            <a:off x="4796499" y="2274300"/>
            <a:ext cx="151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900 МГц</a:t>
            </a:r>
            <a:endParaRPr sz="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7389099" y="2274300"/>
            <a:ext cx="151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1.7 ГГц</a:t>
            </a:r>
            <a:endParaRPr sz="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796499" y="4497950"/>
            <a:ext cx="151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1.8 ГГц</a:t>
            </a:r>
            <a:endParaRPr sz="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7385512" y="4497950"/>
            <a:ext cx="151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ГГц</a:t>
            </a:r>
            <a:endParaRPr sz="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 rotWithShape="1">
          <a:blip r:embed="rId13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0" y="0"/>
            <a:ext cx="45396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Демонстрация работы комплекса</a:t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26" name="Google Shape;126;p17" title="Untitled video - Made with Clipchamp (2)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97925" y="946450"/>
            <a:ext cx="5148150" cy="38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9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0" y="0"/>
            <a:ext cx="45396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Демонстрация работы комплекса</a:t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39" name="Google Shape;139;p18" title="Работа КОМ-ВБПЛА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8613" y="1034225"/>
            <a:ext cx="5466775" cy="3075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 rotWithShape="1">
          <a:blip r:embed="rId9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Google Shape;150;p19"/>
          <p:cNvGraphicFramePr/>
          <p:nvPr/>
        </p:nvGraphicFramePr>
        <p:xfrm>
          <a:off x="708924" y="896918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12" scaled="0"/>
                </a:gradFill>
                <a:tableStyleId>{D9B3938E-6DBD-4474-89F5-733C0ABDAD26}</a:tableStyleId>
              </a:tblPr>
              <a:tblGrid>
                <a:gridCol w="1708075"/>
                <a:gridCol w="1550275"/>
                <a:gridCol w="1518025"/>
                <a:gridCol w="1386725"/>
                <a:gridCol w="1563050"/>
              </a:tblGrid>
              <a:tr h="747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460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Размер сектора обзора по азимуту</a:t>
                      </a:r>
                      <a:endParaRPr b="1"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360°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360°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360°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360°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460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Размер сектора обзора по углу места</a:t>
                      </a:r>
                      <a:endParaRPr b="1"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не менее 70°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70</a:t>
                      </a:r>
                      <a:r>
                        <a:rPr lang="ru" sz="900">
                          <a:solidFill>
                            <a:schemeClr val="dk1"/>
                          </a:solidFill>
                        </a:rPr>
                        <a:t>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не менее 60°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75°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460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Максимальное количество одновременно сопровождаемых целей</a:t>
                      </a:r>
                      <a:endParaRPr b="1"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не менее 30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не менее 30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30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39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27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Рабочие частоты </a:t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2,4 — 5,8 ГГц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2,4 — 5,8 ГГц</a:t>
                      </a:r>
                      <a:endParaRPr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60 МГц — 6 ГГц</a:t>
                      </a:r>
                      <a:endParaRPr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300 МГц — 6 ГГц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460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Ширина полосы принимаемых каналов радиолокации</a:t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8 Гц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8 Гц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не более 6 МГц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12 МГц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5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 принимаемых каналов</a:t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не менее 14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14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16 шт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не менее 24 шт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5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Дальность обнаружения</a:t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11,3 км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10 км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5 км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25</a:t>
                      </a:r>
                      <a:r>
                        <a:rPr lang="ru" sz="900"/>
                        <a:t> км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5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</a:t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7 500 000 руб.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7 500 000 руб.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8 000 000 руб.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750 000 руб.</a:t>
                      </a:r>
                      <a:endParaRPr sz="900"/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sp>
        <p:nvSpPr>
          <p:cNvPr id="151" name="Google Shape;151;p19"/>
          <p:cNvSpPr txBox="1"/>
          <p:nvPr/>
        </p:nvSpPr>
        <p:spPr>
          <a:xfrm>
            <a:off x="0" y="0"/>
            <a:ext cx="3717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Конкуренты/аналоги</a:t>
            </a:r>
            <a:endParaRPr sz="7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2" name="Google Shape;152;p19"/>
          <p:cNvPicPr preferRelativeResize="0"/>
          <p:nvPr/>
        </p:nvPicPr>
        <p:blipFill rotWithShape="1">
          <a:blip r:embed="rId4">
            <a:alphaModFix/>
          </a:blip>
          <a:srcRect b="0" l="0" r="77782" t="0"/>
          <a:stretch/>
        </p:blipFill>
        <p:spPr>
          <a:xfrm>
            <a:off x="4051300" y="992525"/>
            <a:ext cx="444700" cy="5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 rotWithShape="1">
          <a:blip r:embed="rId4">
            <a:alphaModFix/>
          </a:blip>
          <a:srcRect b="0" l="39287" r="0" t="0"/>
          <a:stretch/>
        </p:blipFill>
        <p:spPr>
          <a:xfrm>
            <a:off x="4496000" y="1032373"/>
            <a:ext cx="920851" cy="4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421" y="982356"/>
            <a:ext cx="761600" cy="59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0825" y="1033515"/>
            <a:ext cx="1377326" cy="494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 rotWithShape="1">
          <a:blip r:embed="rId7">
            <a:alphaModFix/>
          </a:blip>
          <a:srcRect b="18896" l="30765" r="28876" t="18902"/>
          <a:stretch/>
        </p:blipFill>
        <p:spPr>
          <a:xfrm>
            <a:off x="7395925" y="889847"/>
            <a:ext cx="624676" cy="72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 rotWithShape="1">
          <a:blip r:embed="rId7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/>
        </p:nvSpPr>
        <p:spPr>
          <a:xfrm>
            <a:off x="0" y="0"/>
            <a:ext cx="4572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Объем рынка, его динамика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6053222" y="1216650"/>
            <a:ext cx="2012139" cy="1439323"/>
          </a:xfrm>
          <a:custGeom>
            <a:rect b="b" l="l" r="r" t="t"/>
            <a:pathLst>
              <a:path extrusionOk="0" h="3189" w="7332">
                <a:moveTo>
                  <a:pt x="1124" y="2906"/>
                </a:moveTo>
                <a:lnTo>
                  <a:pt x="1642" y="3188"/>
                </a:lnTo>
                <a:lnTo>
                  <a:pt x="6199" y="2548"/>
                </a:lnTo>
                <a:lnTo>
                  <a:pt x="7331" y="282"/>
                </a:lnTo>
                <a:lnTo>
                  <a:pt x="6813" y="0"/>
                </a:lnTo>
                <a:lnTo>
                  <a:pt x="0" y="957"/>
                </a:lnTo>
                <a:lnTo>
                  <a:pt x="1124" y="2906"/>
                </a:lnTo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69" name="Google Shape;169;p20"/>
          <p:cNvCxnSpPr/>
          <p:nvPr/>
        </p:nvCxnSpPr>
        <p:spPr>
          <a:xfrm>
            <a:off x="4110501" y="2072675"/>
            <a:ext cx="16545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lg" w="lg" type="stealth"/>
            <a:tailEnd len="med" w="med" type="none"/>
          </a:ln>
        </p:spPr>
      </p:cxnSp>
      <p:sp>
        <p:nvSpPr>
          <p:cNvPr id="170" name="Google Shape;170;p20"/>
          <p:cNvSpPr/>
          <p:nvPr/>
        </p:nvSpPr>
        <p:spPr>
          <a:xfrm>
            <a:off x="317138" y="1670407"/>
            <a:ext cx="301024" cy="445577"/>
          </a:xfrm>
          <a:custGeom>
            <a:rect b="b" l="l" r="r" t="t"/>
            <a:pathLst>
              <a:path extrusionOk="0" h="1229179" w="1368289">
                <a:moveTo>
                  <a:pt x="833078" y="1142530"/>
                </a:moveTo>
                <a:cubicBezTo>
                  <a:pt x="841318" y="1142530"/>
                  <a:pt x="848380" y="1149957"/>
                  <a:pt x="848380" y="1159860"/>
                </a:cubicBezTo>
                <a:lnTo>
                  <a:pt x="848380" y="1213087"/>
                </a:lnTo>
                <a:cubicBezTo>
                  <a:pt x="848380" y="1221752"/>
                  <a:pt x="841318" y="1229179"/>
                  <a:pt x="833078" y="1229179"/>
                </a:cubicBezTo>
                <a:cubicBezTo>
                  <a:pt x="823662" y="1229179"/>
                  <a:pt x="816599" y="1221752"/>
                  <a:pt x="816599" y="1213087"/>
                </a:cubicBezTo>
                <a:lnTo>
                  <a:pt x="816599" y="1159860"/>
                </a:lnTo>
                <a:cubicBezTo>
                  <a:pt x="816599" y="1149957"/>
                  <a:pt x="823662" y="1142530"/>
                  <a:pt x="833078" y="1142530"/>
                </a:cubicBezTo>
                <a:close/>
                <a:moveTo>
                  <a:pt x="535282" y="1142530"/>
                </a:moveTo>
                <a:cubicBezTo>
                  <a:pt x="544699" y="1142530"/>
                  <a:pt x="551761" y="1149957"/>
                  <a:pt x="551761" y="1159860"/>
                </a:cubicBezTo>
                <a:lnTo>
                  <a:pt x="551761" y="1213087"/>
                </a:lnTo>
                <a:cubicBezTo>
                  <a:pt x="551761" y="1221752"/>
                  <a:pt x="544699" y="1229179"/>
                  <a:pt x="535282" y="1229179"/>
                </a:cubicBezTo>
                <a:cubicBezTo>
                  <a:pt x="527043" y="1229179"/>
                  <a:pt x="519980" y="1221752"/>
                  <a:pt x="519980" y="1213087"/>
                </a:cubicBezTo>
                <a:lnTo>
                  <a:pt x="519980" y="1159860"/>
                </a:lnTo>
                <a:cubicBezTo>
                  <a:pt x="519980" y="1149957"/>
                  <a:pt x="527043" y="1142530"/>
                  <a:pt x="535282" y="1142530"/>
                </a:cubicBezTo>
                <a:close/>
                <a:moveTo>
                  <a:pt x="116425" y="867884"/>
                </a:moveTo>
                <a:lnTo>
                  <a:pt x="410245" y="867884"/>
                </a:lnTo>
                <a:cubicBezTo>
                  <a:pt x="481210" y="867884"/>
                  <a:pt x="499885" y="896440"/>
                  <a:pt x="527275" y="992040"/>
                </a:cubicBezTo>
                <a:lnTo>
                  <a:pt x="527275" y="993281"/>
                </a:lnTo>
                <a:cubicBezTo>
                  <a:pt x="529765" y="993281"/>
                  <a:pt x="532255" y="993281"/>
                  <a:pt x="535990" y="993281"/>
                </a:cubicBezTo>
                <a:lnTo>
                  <a:pt x="829810" y="993281"/>
                </a:lnTo>
                <a:cubicBezTo>
                  <a:pt x="833545" y="993281"/>
                  <a:pt x="837280" y="993281"/>
                  <a:pt x="841015" y="993281"/>
                </a:cubicBezTo>
                <a:lnTo>
                  <a:pt x="841015" y="992040"/>
                </a:lnTo>
                <a:cubicBezTo>
                  <a:pt x="868405" y="896440"/>
                  <a:pt x="887080" y="867884"/>
                  <a:pt x="958044" y="867884"/>
                </a:cubicBezTo>
                <a:lnTo>
                  <a:pt x="1251864" y="867884"/>
                </a:lnTo>
                <a:cubicBezTo>
                  <a:pt x="1322829" y="867884"/>
                  <a:pt x="1340259" y="896440"/>
                  <a:pt x="1367649" y="992040"/>
                </a:cubicBezTo>
                <a:cubicBezTo>
                  <a:pt x="1370139" y="1000731"/>
                  <a:pt x="1365159" y="1009421"/>
                  <a:pt x="1356444" y="1013146"/>
                </a:cubicBezTo>
                <a:cubicBezTo>
                  <a:pt x="1346484" y="1015629"/>
                  <a:pt x="1337769" y="1009421"/>
                  <a:pt x="1335279" y="1000731"/>
                </a:cubicBezTo>
                <a:cubicBezTo>
                  <a:pt x="1307889" y="901406"/>
                  <a:pt x="1294194" y="901406"/>
                  <a:pt x="1251864" y="901406"/>
                </a:cubicBezTo>
                <a:lnTo>
                  <a:pt x="958044" y="901406"/>
                </a:lnTo>
                <a:cubicBezTo>
                  <a:pt x="915714" y="901406"/>
                  <a:pt x="902019" y="901406"/>
                  <a:pt x="874630" y="999489"/>
                </a:cubicBezTo>
                <a:cubicBezTo>
                  <a:pt x="910734" y="1011905"/>
                  <a:pt x="925674" y="1046668"/>
                  <a:pt x="945594" y="1117437"/>
                </a:cubicBezTo>
                <a:lnTo>
                  <a:pt x="965514" y="1206829"/>
                </a:lnTo>
                <a:cubicBezTo>
                  <a:pt x="968004" y="1216761"/>
                  <a:pt x="961779" y="1225452"/>
                  <a:pt x="953064" y="1226694"/>
                </a:cubicBezTo>
                <a:cubicBezTo>
                  <a:pt x="943104" y="1229177"/>
                  <a:pt x="934389" y="1222969"/>
                  <a:pt x="931899" y="1214278"/>
                </a:cubicBezTo>
                <a:lnTo>
                  <a:pt x="913224" y="1126128"/>
                </a:lnTo>
                <a:cubicBezTo>
                  <a:pt x="885835" y="1028045"/>
                  <a:pt x="872140" y="1028045"/>
                  <a:pt x="829810" y="1028045"/>
                </a:cubicBezTo>
                <a:lnTo>
                  <a:pt x="535990" y="1028045"/>
                </a:lnTo>
                <a:cubicBezTo>
                  <a:pt x="493660" y="1028045"/>
                  <a:pt x="479965" y="1028045"/>
                  <a:pt x="452575" y="1127369"/>
                </a:cubicBezTo>
                <a:lnTo>
                  <a:pt x="428920" y="1214278"/>
                </a:lnTo>
                <a:cubicBezTo>
                  <a:pt x="427675" y="1222969"/>
                  <a:pt x="421450" y="1227935"/>
                  <a:pt x="413980" y="1227935"/>
                </a:cubicBezTo>
                <a:cubicBezTo>
                  <a:pt x="411490" y="1227935"/>
                  <a:pt x="410245" y="1227935"/>
                  <a:pt x="409000" y="1226694"/>
                </a:cubicBezTo>
                <a:cubicBezTo>
                  <a:pt x="400285" y="1225452"/>
                  <a:pt x="394060" y="1215520"/>
                  <a:pt x="396550" y="1206829"/>
                </a:cubicBezTo>
                <a:lnTo>
                  <a:pt x="418960" y="1117437"/>
                </a:lnTo>
                <a:cubicBezTo>
                  <a:pt x="440125" y="1044185"/>
                  <a:pt x="456310" y="1011905"/>
                  <a:pt x="493660" y="999489"/>
                </a:cubicBezTo>
                <a:cubicBezTo>
                  <a:pt x="466270" y="901406"/>
                  <a:pt x="452575" y="901406"/>
                  <a:pt x="410245" y="901406"/>
                </a:cubicBezTo>
                <a:lnTo>
                  <a:pt x="116425" y="901406"/>
                </a:lnTo>
                <a:cubicBezTo>
                  <a:pt x="74095" y="901406"/>
                  <a:pt x="60400" y="901406"/>
                  <a:pt x="33010" y="1000731"/>
                </a:cubicBezTo>
                <a:cubicBezTo>
                  <a:pt x="30520" y="1009421"/>
                  <a:pt x="21805" y="1015629"/>
                  <a:pt x="11845" y="1013146"/>
                </a:cubicBezTo>
                <a:cubicBezTo>
                  <a:pt x="3130" y="1009421"/>
                  <a:pt x="-1850" y="1000731"/>
                  <a:pt x="640" y="992040"/>
                </a:cubicBezTo>
                <a:cubicBezTo>
                  <a:pt x="26785" y="896440"/>
                  <a:pt x="46705" y="867884"/>
                  <a:pt x="116425" y="867884"/>
                </a:cubicBezTo>
                <a:close/>
                <a:moveTo>
                  <a:pt x="682641" y="737826"/>
                </a:moveTo>
                <a:cubicBezTo>
                  <a:pt x="626826" y="737826"/>
                  <a:pt x="582173" y="781237"/>
                  <a:pt x="582173" y="837052"/>
                </a:cubicBezTo>
                <a:cubicBezTo>
                  <a:pt x="582173" y="891627"/>
                  <a:pt x="626826" y="937519"/>
                  <a:pt x="682641" y="937519"/>
                </a:cubicBezTo>
                <a:cubicBezTo>
                  <a:pt x="737217" y="937519"/>
                  <a:pt x="781869" y="891627"/>
                  <a:pt x="781869" y="837052"/>
                </a:cubicBezTo>
                <a:cubicBezTo>
                  <a:pt x="781869" y="781237"/>
                  <a:pt x="737217" y="737826"/>
                  <a:pt x="682641" y="737826"/>
                </a:cubicBezTo>
                <a:close/>
                <a:moveTo>
                  <a:pt x="682641" y="703096"/>
                </a:moveTo>
                <a:cubicBezTo>
                  <a:pt x="755822" y="703096"/>
                  <a:pt x="815359" y="762632"/>
                  <a:pt x="815359" y="837052"/>
                </a:cubicBezTo>
                <a:cubicBezTo>
                  <a:pt x="815359" y="910232"/>
                  <a:pt x="755822" y="971008"/>
                  <a:pt x="682641" y="971008"/>
                </a:cubicBezTo>
                <a:cubicBezTo>
                  <a:pt x="608220" y="971008"/>
                  <a:pt x="547443" y="910232"/>
                  <a:pt x="547443" y="837052"/>
                </a:cubicBezTo>
                <a:cubicBezTo>
                  <a:pt x="547443" y="762632"/>
                  <a:pt x="608220" y="703096"/>
                  <a:pt x="682641" y="703096"/>
                </a:cubicBezTo>
                <a:close/>
                <a:moveTo>
                  <a:pt x="1104357" y="611486"/>
                </a:moveTo>
                <a:cubicBezTo>
                  <a:pt x="1049782" y="611486"/>
                  <a:pt x="1005130" y="656139"/>
                  <a:pt x="1005130" y="711954"/>
                </a:cubicBezTo>
                <a:cubicBezTo>
                  <a:pt x="1005130" y="766530"/>
                  <a:pt x="1049782" y="811182"/>
                  <a:pt x="1104357" y="811182"/>
                </a:cubicBezTo>
                <a:cubicBezTo>
                  <a:pt x="1160172" y="811182"/>
                  <a:pt x="1204824" y="766530"/>
                  <a:pt x="1204824" y="711954"/>
                </a:cubicBezTo>
                <a:cubicBezTo>
                  <a:pt x="1204824" y="656139"/>
                  <a:pt x="1160172" y="611486"/>
                  <a:pt x="1104357" y="611486"/>
                </a:cubicBezTo>
                <a:close/>
                <a:moveTo>
                  <a:pt x="263938" y="611486"/>
                </a:moveTo>
                <a:cubicBezTo>
                  <a:pt x="208122" y="611486"/>
                  <a:pt x="163469" y="656139"/>
                  <a:pt x="163469" y="711954"/>
                </a:cubicBezTo>
                <a:cubicBezTo>
                  <a:pt x="163469" y="766530"/>
                  <a:pt x="208122" y="811182"/>
                  <a:pt x="263938" y="811182"/>
                </a:cubicBezTo>
                <a:cubicBezTo>
                  <a:pt x="318513" y="811182"/>
                  <a:pt x="363166" y="766530"/>
                  <a:pt x="363166" y="711954"/>
                </a:cubicBezTo>
                <a:cubicBezTo>
                  <a:pt x="363166" y="656139"/>
                  <a:pt x="318513" y="611486"/>
                  <a:pt x="263938" y="611486"/>
                </a:cubicBezTo>
                <a:close/>
                <a:moveTo>
                  <a:pt x="1104357" y="576756"/>
                </a:moveTo>
                <a:cubicBezTo>
                  <a:pt x="1178777" y="576756"/>
                  <a:pt x="1238313" y="637533"/>
                  <a:pt x="1238313" y="711954"/>
                </a:cubicBezTo>
                <a:cubicBezTo>
                  <a:pt x="1238313" y="785135"/>
                  <a:pt x="1178777" y="844672"/>
                  <a:pt x="1104357" y="844672"/>
                </a:cubicBezTo>
                <a:cubicBezTo>
                  <a:pt x="1031177" y="844672"/>
                  <a:pt x="970401" y="785135"/>
                  <a:pt x="970401" y="711954"/>
                </a:cubicBezTo>
                <a:cubicBezTo>
                  <a:pt x="970401" y="637533"/>
                  <a:pt x="1031177" y="576756"/>
                  <a:pt x="1104357" y="576756"/>
                </a:cubicBezTo>
                <a:close/>
                <a:moveTo>
                  <a:pt x="263938" y="576756"/>
                </a:moveTo>
                <a:cubicBezTo>
                  <a:pt x="337119" y="576756"/>
                  <a:pt x="397896" y="637533"/>
                  <a:pt x="397896" y="711954"/>
                </a:cubicBezTo>
                <a:cubicBezTo>
                  <a:pt x="397896" y="785135"/>
                  <a:pt x="337119" y="844672"/>
                  <a:pt x="263938" y="844672"/>
                </a:cubicBezTo>
                <a:cubicBezTo>
                  <a:pt x="189517" y="844672"/>
                  <a:pt x="129980" y="785135"/>
                  <a:pt x="129980" y="711954"/>
                </a:cubicBezTo>
                <a:cubicBezTo>
                  <a:pt x="129980" y="637533"/>
                  <a:pt x="189517" y="576756"/>
                  <a:pt x="263938" y="576756"/>
                </a:cubicBezTo>
                <a:close/>
                <a:moveTo>
                  <a:pt x="740112" y="33749"/>
                </a:moveTo>
                <a:cubicBezTo>
                  <a:pt x="718969" y="33749"/>
                  <a:pt x="701558" y="51248"/>
                  <a:pt x="701558" y="72498"/>
                </a:cubicBezTo>
                <a:lnTo>
                  <a:pt x="701558" y="178744"/>
                </a:lnTo>
                <a:lnTo>
                  <a:pt x="684146" y="178744"/>
                </a:lnTo>
                <a:cubicBezTo>
                  <a:pt x="643105" y="178744"/>
                  <a:pt x="610769" y="212492"/>
                  <a:pt x="610769" y="252491"/>
                </a:cubicBezTo>
                <a:cubicBezTo>
                  <a:pt x="610769" y="293739"/>
                  <a:pt x="643105" y="327488"/>
                  <a:pt x="684146" y="327488"/>
                </a:cubicBezTo>
                <a:lnTo>
                  <a:pt x="701558" y="327488"/>
                </a:lnTo>
                <a:lnTo>
                  <a:pt x="701558" y="433734"/>
                </a:lnTo>
                <a:cubicBezTo>
                  <a:pt x="701558" y="454984"/>
                  <a:pt x="718969" y="472483"/>
                  <a:pt x="740112" y="472483"/>
                </a:cubicBezTo>
                <a:lnTo>
                  <a:pt x="813489" y="472483"/>
                </a:lnTo>
                <a:cubicBezTo>
                  <a:pt x="820951" y="419985"/>
                  <a:pt x="865724" y="382486"/>
                  <a:pt x="919202" y="382486"/>
                </a:cubicBezTo>
                <a:cubicBezTo>
                  <a:pt x="972681" y="382486"/>
                  <a:pt x="1017453" y="419985"/>
                  <a:pt x="1026159" y="472483"/>
                </a:cubicBezTo>
                <a:lnTo>
                  <a:pt x="1105755" y="472483"/>
                </a:lnTo>
                <a:cubicBezTo>
                  <a:pt x="1126897" y="472483"/>
                  <a:pt x="1144309" y="454984"/>
                  <a:pt x="1144309" y="433734"/>
                </a:cubicBezTo>
                <a:lnTo>
                  <a:pt x="1144309" y="132495"/>
                </a:lnTo>
                <a:cubicBezTo>
                  <a:pt x="1144309" y="78747"/>
                  <a:pt x="1099536" y="33749"/>
                  <a:pt x="1044814" y="33749"/>
                </a:cubicBezTo>
                <a:close/>
                <a:moveTo>
                  <a:pt x="323478" y="33749"/>
                </a:moveTo>
                <a:cubicBezTo>
                  <a:pt x="267512" y="33749"/>
                  <a:pt x="223984" y="78747"/>
                  <a:pt x="223984" y="132495"/>
                </a:cubicBezTo>
                <a:lnTo>
                  <a:pt x="223984" y="433734"/>
                </a:lnTo>
                <a:cubicBezTo>
                  <a:pt x="223984" y="454984"/>
                  <a:pt x="241395" y="472483"/>
                  <a:pt x="262538" y="472483"/>
                </a:cubicBezTo>
                <a:lnTo>
                  <a:pt x="344621" y="472483"/>
                </a:lnTo>
                <a:cubicBezTo>
                  <a:pt x="358301" y="472483"/>
                  <a:pt x="370738" y="483732"/>
                  <a:pt x="371982" y="497482"/>
                </a:cubicBezTo>
                <a:cubicBezTo>
                  <a:pt x="375713" y="534981"/>
                  <a:pt x="408049" y="563730"/>
                  <a:pt x="445359" y="563730"/>
                </a:cubicBezTo>
                <a:cubicBezTo>
                  <a:pt x="483913" y="563730"/>
                  <a:pt x="515005" y="534981"/>
                  <a:pt x="518736" y="497482"/>
                </a:cubicBezTo>
                <a:cubicBezTo>
                  <a:pt x="519980" y="483732"/>
                  <a:pt x="532417" y="472483"/>
                  <a:pt x="546097" y="472483"/>
                </a:cubicBezTo>
                <a:lnTo>
                  <a:pt x="629424" y="472483"/>
                </a:lnTo>
                <a:cubicBezTo>
                  <a:pt x="650567" y="472483"/>
                  <a:pt x="666735" y="454984"/>
                  <a:pt x="666735" y="433734"/>
                </a:cubicBezTo>
                <a:lnTo>
                  <a:pt x="666735" y="359987"/>
                </a:lnTo>
                <a:cubicBezTo>
                  <a:pt x="615744" y="351237"/>
                  <a:pt x="575946" y="307489"/>
                  <a:pt x="575946" y="252491"/>
                </a:cubicBezTo>
                <a:cubicBezTo>
                  <a:pt x="575946" y="198743"/>
                  <a:pt x="615744" y="154995"/>
                  <a:pt x="666735" y="146245"/>
                </a:cubicBezTo>
                <a:lnTo>
                  <a:pt x="666735" y="72498"/>
                </a:lnTo>
                <a:cubicBezTo>
                  <a:pt x="666735" y="51248"/>
                  <a:pt x="650567" y="33749"/>
                  <a:pt x="629424" y="33749"/>
                </a:cubicBezTo>
                <a:close/>
                <a:moveTo>
                  <a:pt x="323478" y="0"/>
                </a:moveTo>
                <a:lnTo>
                  <a:pt x="629424" y="0"/>
                </a:lnTo>
                <a:cubicBezTo>
                  <a:pt x="650567" y="0"/>
                  <a:pt x="670466" y="10000"/>
                  <a:pt x="684146" y="26249"/>
                </a:cubicBezTo>
                <a:cubicBezTo>
                  <a:pt x="696583" y="10000"/>
                  <a:pt x="716482" y="0"/>
                  <a:pt x="740112" y="0"/>
                </a:cubicBezTo>
                <a:lnTo>
                  <a:pt x="1044814" y="0"/>
                </a:lnTo>
                <a:cubicBezTo>
                  <a:pt x="1118192" y="0"/>
                  <a:pt x="1177888" y="59998"/>
                  <a:pt x="1177888" y="132495"/>
                </a:cubicBezTo>
                <a:lnTo>
                  <a:pt x="1177888" y="433734"/>
                </a:lnTo>
                <a:cubicBezTo>
                  <a:pt x="1177888" y="474983"/>
                  <a:pt x="1145553" y="506232"/>
                  <a:pt x="1105755" y="506232"/>
                </a:cubicBezTo>
                <a:lnTo>
                  <a:pt x="1021184" y="506232"/>
                </a:lnTo>
                <a:cubicBezTo>
                  <a:pt x="1006260" y="506232"/>
                  <a:pt x="993823" y="496232"/>
                  <a:pt x="992580" y="482483"/>
                </a:cubicBezTo>
                <a:cubicBezTo>
                  <a:pt x="988849" y="443734"/>
                  <a:pt x="957757" y="414985"/>
                  <a:pt x="919202" y="414985"/>
                </a:cubicBezTo>
                <a:cubicBezTo>
                  <a:pt x="880648" y="414985"/>
                  <a:pt x="850800" y="443734"/>
                  <a:pt x="845825" y="482483"/>
                </a:cubicBezTo>
                <a:cubicBezTo>
                  <a:pt x="844581" y="496232"/>
                  <a:pt x="832145" y="506232"/>
                  <a:pt x="818464" y="506232"/>
                </a:cubicBezTo>
                <a:lnTo>
                  <a:pt x="740112" y="506232"/>
                </a:lnTo>
                <a:cubicBezTo>
                  <a:pt x="716482" y="506232"/>
                  <a:pt x="696583" y="496232"/>
                  <a:pt x="684146" y="479983"/>
                </a:cubicBezTo>
                <a:cubicBezTo>
                  <a:pt x="670466" y="496232"/>
                  <a:pt x="650567" y="506232"/>
                  <a:pt x="629424" y="506232"/>
                </a:cubicBezTo>
                <a:lnTo>
                  <a:pt x="552316" y="506232"/>
                </a:lnTo>
                <a:cubicBezTo>
                  <a:pt x="543610" y="558730"/>
                  <a:pt x="498837" y="597478"/>
                  <a:pt x="445359" y="597478"/>
                </a:cubicBezTo>
                <a:cubicBezTo>
                  <a:pt x="391881" y="597478"/>
                  <a:pt x="347108" y="558730"/>
                  <a:pt x="339646" y="506232"/>
                </a:cubicBezTo>
                <a:lnTo>
                  <a:pt x="262538" y="506232"/>
                </a:lnTo>
                <a:cubicBezTo>
                  <a:pt x="222740" y="506232"/>
                  <a:pt x="190404" y="474983"/>
                  <a:pt x="190404" y="433734"/>
                </a:cubicBezTo>
                <a:lnTo>
                  <a:pt x="190404" y="132495"/>
                </a:lnTo>
                <a:cubicBezTo>
                  <a:pt x="190404" y="59998"/>
                  <a:pt x="250101" y="0"/>
                  <a:pt x="323478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127650" y="1269982"/>
            <a:ext cx="122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TAM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6401685" y="2438979"/>
            <a:ext cx="1315210" cy="1232285"/>
          </a:xfrm>
          <a:custGeom>
            <a:rect b="b" l="l" r="r" t="t"/>
            <a:pathLst>
              <a:path extrusionOk="0" h="2728" w="4794">
                <a:moveTo>
                  <a:pt x="1124" y="2586"/>
                </a:moveTo>
                <a:lnTo>
                  <a:pt x="1383" y="2727"/>
                </a:lnTo>
                <a:lnTo>
                  <a:pt x="3661" y="2407"/>
                </a:lnTo>
                <a:lnTo>
                  <a:pt x="4793" y="141"/>
                </a:lnTo>
                <a:lnTo>
                  <a:pt x="4534" y="0"/>
                </a:lnTo>
                <a:lnTo>
                  <a:pt x="0" y="637"/>
                </a:lnTo>
                <a:lnTo>
                  <a:pt x="1124" y="2586"/>
                </a:lnTo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73" name="Google Shape;173;p20"/>
          <p:cNvCxnSpPr/>
          <p:nvPr/>
        </p:nvCxnSpPr>
        <p:spPr>
          <a:xfrm>
            <a:off x="4108975" y="3056119"/>
            <a:ext cx="2086800" cy="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00"/>
            <a:headEnd len="lg" w="lg" type="stealth"/>
            <a:tailEnd len="med" w="med" type="none"/>
          </a:ln>
        </p:spPr>
      </p:cxnSp>
      <p:sp>
        <p:nvSpPr>
          <p:cNvPr id="174" name="Google Shape;174;p20"/>
          <p:cNvSpPr/>
          <p:nvPr/>
        </p:nvSpPr>
        <p:spPr>
          <a:xfrm>
            <a:off x="324759" y="2803702"/>
            <a:ext cx="286982" cy="302209"/>
          </a:xfrm>
          <a:custGeom>
            <a:rect b="b" l="l" r="r" t="t"/>
            <a:pathLst>
              <a:path extrusionOk="0" h="833680" w="1304465">
                <a:moveTo>
                  <a:pt x="469023" y="425051"/>
                </a:moveTo>
                <a:cubicBezTo>
                  <a:pt x="410426" y="425051"/>
                  <a:pt x="394219" y="430035"/>
                  <a:pt x="359310" y="554617"/>
                </a:cubicBezTo>
                <a:lnTo>
                  <a:pt x="338116" y="643070"/>
                </a:lnTo>
                <a:cubicBezTo>
                  <a:pt x="334376" y="661757"/>
                  <a:pt x="340609" y="679199"/>
                  <a:pt x="355570" y="691657"/>
                </a:cubicBezTo>
                <a:cubicBezTo>
                  <a:pt x="384245" y="716573"/>
                  <a:pt x="416660" y="736506"/>
                  <a:pt x="451569" y="752702"/>
                </a:cubicBezTo>
                <a:lnTo>
                  <a:pt x="451569" y="594483"/>
                </a:lnTo>
                <a:cubicBezTo>
                  <a:pt x="451569" y="585762"/>
                  <a:pt x="459049" y="577041"/>
                  <a:pt x="467776" y="577041"/>
                </a:cubicBezTo>
                <a:cubicBezTo>
                  <a:pt x="477750" y="577041"/>
                  <a:pt x="485231" y="585762"/>
                  <a:pt x="485231" y="594483"/>
                </a:cubicBezTo>
                <a:lnTo>
                  <a:pt x="485231" y="766406"/>
                </a:lnTo>
                <a:cubicBezTo>
                  <a:pt x="538840" y="788831"/>
                  <a:pt x="597437" y="798797"/>
                  <a:pt x="656033" y="798797"/>
                </a:cubicBezTo>
                <a:cubicBezTo>
                  <a:pt x="714630" y="798797"/>
                  <a:pt x="770733" y="788831"/>
                  <a:pt x="825590" y="766406"/>
                </a:cubicBezTo>
                <a:lnTo>
                  <a:pt x="825590" y="594483"/>
                </a:lnTo>
                <a:cubicBezTo>
                  <a:pt x="825590" y="585762"/>
                  <a:pt x="833070" y="577041"/>
                  <a:pt x="841797" y="577041"/>
                </a:cubicBezTo>
                <a:cubicBezTo>
                  <a:pt x="851771" y="577041"/>
                  <a:pt x="860498" y="585762"/>
                  <a:pt x="860498" y="594483"/>
                </a:cubicBezTo>
                <a:lnTo>
                  <a:pt x="860498" y="752702"/>
                </a:lnTo>
                <a:cubicBezTo>
                  <a:pt x="892913" y="736506"/>
                  <a:pt x="926575" y="716573"/>
                  <a:pt x="955250" y="691657"/>
                </a:cubicBezTo>
                <a:cubicBezTo>
                  <a:pt x="970211" y="679199"/>
                  <a:pt x="976445" y="661757"/>
                  <a:pt x="971458" y="643070"/>
                </a:cubicBezTo>
                <a:lnTo>
                  <a:pt x="951510" y="553371"/>
                </a:lnTo>
                <a:cubicBezTo>
                  <a:pt x="916601" y="430035"/>
                  <a:pt x="900394" y="425051"/>
                  <a:pt x="841797" y="425051"/>
                </a:cubicBezTo>
                <a:close/>
                <a:moveTo>
                  <a:pt x="889173" y="385185"/>
                </a:moveTo>
                <a:cubicBezTo>
                  <a:pt x="870472" y="385185"/>
                  <a:pt x="859251" y="386431"/>
                  <a:pt x="849278" y="391414"/>
                </a:cubicBezTo>
                <a:cubicBezTo>
                  <a:pt x="926575" y="392660"/>
                  <a:pt x="950263" y="422560"/>
                  <a:pt x="985172" y="545896"/>
                </a:cubicBezTo>
                <a:lnTo>
                  <a:pt x="1005120" y="635595"/>
                </a:lnTo>
                <a:cubicBezTo>
                  <a:pt x="1006366" y="644316"/>
                  <a:pt x="1007613" y="653036"/>
                  <a:pt x="1006366" y="661757"/>
                </a:cubicBezTo>
                <a:cubicBezTo>
                  <a:pt x="1015093" y="663003"/>
                  <a:pt x="1022574" y="664249"/>
                  <a:pt x="1031301" y="664249"/>
                </a:cubicBezTo>
                <a:cubicBezTo>
                  <a:pt x="1074937" y="664249"/>
                  <a:pt x="1117326" y="655528"/>
                  <a:pt x="1157221" y="639332"/>
                </a:cubicBezTo>
                <a:lnTo>
                  <a:pt x="1157221" y="509767"/>
                </a:lnTo>
                <a:cubicBezTo>
                  <a:pt x="1157221" y="501046"/>
                  <a:pt x="1164702" y="493571"/>
                  <a:pt x="1174676" y="493571"/>
                </a:cubicBezTo>
                <a:cubicBezTo>
                  <a:pt x="1183403" y="493571"/>
                  <a:pt x="1192130" y="501046"/>
                  <a:pt x="1192130" y="509767"/>
                </a:cubicBezTo>
                <a:lnTo>
                  <a:pt x="1192130" y="624382"/>
                </a:lnTo>
                <a:cubicBezTo>
                  <a:pt x="1214571" y="613170"/>
                  <a:pt x="1237012" y="599466"/>
                  <a:pt x="1258207" y="580779"/>
                </a:cubicBezTo>
                <a:cubicBezTo>
                  <a:pt x="1268181" y="573304"/>
                  <a:pt x="1271921" y="560846"/>
                  <a:pt x="1270674" y="548388"/>
                </a:cubicBezTo>
                <a:lnTo>
                  <a:pt x="1254467" y="479867"/>
                </a:lnTo>
                <a:cubicBezTo>
                  <a:pt x="1227039" y="385185"/>
                  <a:pt x="1214571" y="385185"/>
                  <a:pt x="1173429" y="385185"/>
                </a:cubicBezTo>
                <a:close/>
                <a:moveTo>
                  <a:pt x="131158" y="385185"/>
                </a:moveTo>
                <a:cubicBezTo>
                  <a:pt x="90015" y="385185"/>
                  <a:pt x="76301" y="385185"/>
                  <a:pt x="50120" y="481113"/>
                </a:cubicBezTo>
                <a:lnTo>
                  <a:pt x="35159" y="548388"/>
                </a:lnTo>
                <a:cubicBezTo>
                  <a:pt x="31419" y="560846"/>
                  <a:pt x="36406" y="573304"/>
                  <a:pt x="46380" y="580779"/>
                </a:cubicBezTo>
                <a:cubicBezTo>
                  <a:pt x="67574" y="599466"/>
                  <a:pt x="88769" y="613170"/>
                  <a:pt x="112457" y="624382"/>
                </a:cubicBezTo>
                <a:lnTo>
                  <a:pt x="112457" y="509767"/>
                </a:lnTo>
                <a:cubicBezTo>
                  <a:pt x="112457" y="501046"/>
                  <a:pt x="119937" y="493571"/>
                  <a:pt x="129911" y="493571"/>
                </a:cubicBezTo>
                <a:cubicBezTo>
                  <a:pt x="139885" y="493571"/>
                  <a:pt x="147365" y="501046"/>
                  <a:pt x="147365" y="509767"/>
                </a:cubicBezTo>
                <a:lnTo>
                  <a:pt x="147365" y="639332"/>
                </a:lnTo>
                <a:cubicBezTo>
                  <a:pt x="187261" y="655528"/>
                  <a:pt x="229650" y="664249"/>
                  <a:pt x="273285" y="664249"/>
                </a:cubicBezTo>
                <a:cubicBezTo>
                  <a:pt x="283259" y="664249"/>
                  <a:pt x="293233" y="663003"/>
                  <a:pt x="304454" y="661757"/>
                </a:cubicBezTo>
                <a:cubicBezTo>
                  <a:pt x="303207" y="653036"/>
                  <a:pt x="303207" y="644316"/>
                  <a:pt x="305701" y="635595"/>
                </a:cubicBezTo>
                <a:lnTo>
                  <a:pt x="325648" y="545896"/>
                </a:lnTo>
                <a:cubicBezTo>
                  <a:pt x="359310" y="425051"/>
                  <a:pt x="382998" y="393906"/>
                  <a:pt x="454062" y="391414"/>
                </a:cubicBezTo>
                <a:cubicBezTo>
                  <a:pt x="445335" y="386431"/>
                  <a:pt x="434114" y="385185"/>
                  <a:pt x="415413" y="385185"/>
                </a:cubicBezTo>
                <a:close/>
                <a:moveTo>
                  <a:pt x="131158" y="351548"/>
                </a:moveTo>
                <a:lnTo>
                  <a:pt x="415413" y="351548"/>
                </a:lnTo>
                <a:cubicBezTo>
                  <a:pt x="454062" y="351548"/>
                  <a:pt x="478997" y="357777"/>
                  <a:pt x="498945" y="391414"/>
                </a:cubicBezTo>
                <a:lnTo>
                  <a:pt x="805642" y="391414"/>
                </a:lnTo>
                <a:cubicBezTo>
                  <a:pt x="824343" y="357777"/>
                  <a:pt x="850524" y="351548"/>
                  <a:pt x="889173" y="351548"/>
                </a:cubicBezTo>
                <a:lnTo>
                  <a:pt x="1173429" y="351548"/>
                </a:lnTo>
                <a:cubicBezTo>
                  <a:pt x="1241999" y="351548"/>
                  <a:pt x="1260700" y="377710"/>
                  <a:pt x="1286882" y="471147"/>
                </a:cubicBezTo>
                <a:lnTo>
                  <a:pt x="1303090" y="540913"/>
                </a:lnTo>
                <a:cubicBezTo>
                  <a:pt x="1308076" y="565829"/>
                  <a:pt x="1299349" y="590745"/>
                  <a:pt x="1279402" y="608187"/>
                </a:cubicBezTo>
                <a:cubicBezTo>
                  <a:pt x="1209584" y="665495"/>
                  <a:pt x="1122313" y="696640"/>
                  <a:pt x="1031301" y="696640"/>
                </a:cubicBezTo>
                <a:cubicBezTo>
                  <a:pt x="1018834" y="696640"/>
                  <a:pt x="1007613" y="696640"/>
                  <a:pt x="995146" y="695394"/>
                </a:cubicBezTo>
                <a:cubicBezTo>
                  <a:pt x="991405" y="704115"/>
                  <a:pt x="985172" y="711590"/>
                  <a:pt x="977691" y="717819"/>
                </a:cubicBezTo>
                <a:cubicBezTo>
                  <a:pt x="886680" y="792568"/>
                  <a:pt x="773227" y="833680"/>
                  <a:pt x="656033" y="833680"/>
                </a:cubicBezTo>
                <a:cubicBezTo>
                  <a:pt x="537594" y="833680"/>
                  <a:pt x="424141" y="792568"/>
                  <a:pt x="333129" y="717819"/>
                </a:cubicBezTo>
                <a:cubicBezTo>
                  <a:pt x="325648" y="710344"/>
                  <a:pt x="319415" y="702869"/>
                  <a:pt x="314428" y="694148"/>
                </a:cubicBezTo>
                <a:cubicBezTo>
                  <a:pt x="300714" y="696640"/>
                  <a:pt x="287000" y="696640"/>
                  <a:pt x="273285" y="696640"/>
                </a:cubicBezTo>
                <a:cubicBezTo>
                  <a:pt x="182274" y="696640"/>
                  <a:pt x="95002" y="665495"/>
                  <a:pt x="23938" y="608187"/>
                </a:cubicBezTo>
                <a:cubicBezTo>
                  <a:pt x="3990" y="590745"/>
                  <a:pt x="-3490" y="565829"/>
                  <a:pt x="1497" y="540913"/>
                </a:cubicBezTo>
                <a:lnTo>
                  <a:pt x="17705" y="472392"/>
                </a:lnTo>
                <a:cubicBezTo>
                  <a:pt x="42639" y="377710"/>
                  <a:pt x="61340" y="351548"/>
                  <a:pt x="131158" y="351548"/>
                </a:cubicBezTo>
                <a:close/>
                <a:moveTo>
                  <a:pt x="1028558" y="83017"/>
                </a:moveTo>
                <a:cubicBezTo>
                  <a:pt x="974826" y="83017"/>
                  <a:pt x="932340" y="127790"/>
                  <a:pt x="932340" y="180025"/>
                </a:cubicBezTo>
                <a:cubicBezTo>
                  <a:pt x="932340" y="233503"/>
                  <a:pt x="974826" y="277032"/>
                  <a:pt x="1028558" y="277032"/>
                </a:cubicBezTo>
                <a:cubicBezTo>
                  <a:pt x="1082290" y="277032"/>
                  <a:pt x="1126025" y="233503"/>
                  <a:pt x="1126025" y="180025"/>
                </a:cubicBezTo>
                <a:cubicBezTo>
                  <a:pt x="1126025" y="127790"/>
                  <a:pt x="1082290" y="83017"/>
                  <a:pt x="1028558" y="83017"/>
                </a:cubicBezTo>
                <a:close/>
                <a:moveTo>
                  <a:pt x="269283" y="83017"/>
                </a:moveTo>
                <a:cubicBezTo>
                  <a:pt x="216801" y="83017"/>
                  <a:pt x="173066" y="127790"/>
                  <a:pt x="173066" y="180025"/>
                </a:cubicBezTo>
                <a:cubicBezTo>
                  <a:pt x="173066" y="233503"/>
                  <a:pt x="216801" y="277032"/>
                  <a:pt x="269283" y="277032"/>
                </a:cubicBezTo>
                <a:cubicBezTo>
                  <a:pt x="323015" y="277032"/>
                  <a:pt x="368000" y="233503"/>
                  <a:pt x="368000" y="180025"/>
                </a:cubicBezTo>
                <a:cubicBezTo>
                  <a:pt x="368000" y="127790"/>
                  <a:pt x="323015" y="83017"/>
                  <a:pt x="269283" y="83017"/>
                </a:cubicBezTo>
                <a:close/>
                <a:moveTo>
                  <a:pt x="1028558" y="49438"/>
                </a:moveTo>
                <a:cubicBezTo>
                  <a:pt x="1101033" y="49438"/>
                  <a:pt x="1159764" y="107891"/>
                  <a:pt x="1159764" y="180025"/>
                </a:cubicBezTo>
                <a:cubicBezTo>
                  <a:pt x="1159764" y="252158"/>
                  <a:pt x="1101033" y="311855"/>
                  <a:pt x="1028558" y="311855"/>
                </a:cubicBezTo>
                <a:cubicBezTo>
                  <a:pt x="956082" y="311855"/>
                  <a:pt x="897352" y="252158"/>
                  <a:pt x="897352" y="180025"/>
                </a:cubicBezTo>
                <a:cubicBezTo>
                  <a:pt x="897352" y="107891"/>
                  <a:pt x="956082" y="49438"/>
                  <a:pt x="1028558" y="49438"/>
                </a:cubicBezTo>
                <a:close/>
                <a:moveTo>
                  <a:pt x="269283" y="49438"/>
                </a:moveTo>
                <a:cubicBezTo>
                  <a:pt x="341759" y="49438"/>
                  <a:pt x="401738" y="107891"/>
                  <a:pt x="401738" y="180025"/>
                </a:cubicBezTo>
                <a:cubicBezTo>
                  <a:pt x="401738" y="252158"/>
                  <a:pt x="341759" y="311855"/>
                  <a:pt x="269283" y="311855"/>
                </a:cubicBezTo>
                <a:cubicBezTo>
                  <a:pt x="198057" y="311855"/>
                  <a:pt x="139327" y="252158"/>
                  <a:pt x="139327" y="180025"/>
                </a:cubicBezTo>
                <a:cubicBezTo>
                  <a:pt x="139327" y="107891"/>
                  <a:pt x="198057" y="49438"/>
                  <a:pt x="269283" y="49438"/>
                </a:cubicBezTo>
                <a:close/>
                <a:moveTo>
                  <a:pt x="652917" y="32214"/>
                </a:moveTo>
                <a:cubicBezTo>
                  <a:pt x="580402" y="32214"/>
                  <a:pt x="520390" y="91686"/>
                  <a:pt x="520390" y="164788"/>
                </a:cubicBezTo>
                <a:cubicBezTo>
                  <a:pt x="520390" y="236650"/>
                  <a:pt x="580402" y="296123"/>
                  <a:pt x="652917" y="296123"/>
                </a:cubicBezTo>
                <a:cubicBezTo>
                  <a:pt x="725431" y="296123"/>
                  <a:pt x="784193" y="236650"/>
                  <a:pt x="784193" y="164788"/>
                </a:cubicBezTo>
                <a:cubicBezTo>
                  <a:pt x="784193" y="91686"/>
                  <a:pt x="725431" y="32214"/>
                  <a:pt x="652917" y="32214"/>
                </a:cubicBezTo>
                <a:close/>
                <a:moveTo>
                  <a:pt x="652917" y="0"/>
                </a:moveTo>
                <a:cubicBezTo>
                  <a:pt x="744185" y="0"/>
                  <a:pt x="819200" y="73101"/>
                  <a:pt x="819200" y="164788"/>
                </a:cubicBezTo>
                <a:cubicBezTo>
                  <a:pt x="819200" y="255235"/>
                  <a:pt x="744185" y="328337"/>
                  <a:pt x="652917" y="328337"/>
                </a:cubicBezTo>
                <a:cubicBezTo>
                  <a:pt x="560398" y="328337"/>
                  <a:pt x="485383" y="255235"/>
                  <a:pt x="485383" y="164788"/>
                </a:cubicBezTo>
                <a:cubicBezTo>
                  <a:pt x="485383" y="73101"/>
                  <a:pt x="560398" y="0"/>
                  <a:pt x="652917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6731998" y="3601585"/>
            <a:ext cx="654575" cy="1055100"/>
          </a:xfrm>
          <a:custGeom>
            <a:rect b="b" l="l" r="r" t="t"/>
            <a:pathLst>
              <a:path extrusionOk="0" h="2339" w="2386">
                <a:moveTo>
                  <a:pt x="1124" y="2267"/>
                </a:moveTo>
                <a:lnTo>
                  <a:pt x="1253" y="2338"/>
                </a:lnTo>
                <a:lnTo>
                  <a:pt x="2385" y="71"/>
                </a:lnTo>
                <a:lnTo>
                  <a:pt x="2256" y="0"/>
                </a:lnTo>
                <a:lnTo>
                  <a:pt x="0" y="317"/>
                </a:lnTo>
                <a:lnTo>
                  <a:pt x="1124" y="2267"/>
                </a:lnTo>
              </a:path>
            </a:pathLst>
          </a:custGeom>
          <a:solidFill>
            <a:srgbClr val="00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76" name="Google Shape;176;p20"/>
          <p:cNvCxnSpPr/>
          <p:nvPr/>
        </p:nvCxnSpPr>
        <p:spPr>
          <a:xfrm>
            <a:off x="4108975" y="4037575"/>
            <a:ext cx="2659800" cy="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miter lim="800000"/>
            <a:headEnd len="lg" w="lg" type="stealth"/>
            <a:tailEnd len="sm" w="sm" type="none"/>
          </a:ln>
        </p:spPr>
      </p:cxnSp>
      <p:sp>
        <p:nvSpPr>
          <p:cNvPr id="177" name="Google Shape;177;p20"/>
          <p:cNvSpPr/>
          <p:nvPr/>
        </p:nvSpPr>
        <p:spPr>
          <a:xfrm>
            <a:off x="354554" y="3873844"/>
            <a:ext cx="227661" cy="421682"/>
          </a:xfrm>
          <a:custGeom>
            <a:rect b="b" l="l" r="r" t="t"/>
            <a:pathLst>
              <a:path extrusionOk="0" h="1163261" w="1034822">
                <a:moveTo>
                  <a:pt x="239788" y="556566"/>
                </a:moveTo>
                <a:cubicBezTo>
                  <a:pt x="142598" y="556566"/>
                  <a:pt x="117678" y="573936"/>
                  <a:pt x="66591" y="753835"/>
                </a:cubicBezTo>
                <a:lnTo>
                  <a:pt x="35440" y="886589"/>
                </a:lnTo>
                <a:cubicBezTo>
                  <a:pt x="29210" y="916365"/>
                  <a:pt x="40424" y="947382"/>
                  <a:pt x="62852" y="965992"/>
                </a:cubicBezTo>
                <a:cubicBezTo>
                  <a:pt x="111447" y="1005694"/>
                  <a:pt x="163780" y="1039193"/>
                  <a:pt x="221098" y="1065247"/>
                </a:cubicBezTo>
                <a:lnTo>
                  <a:pt x="221098" y="817110"/>
                </a:lnTo>
                <a:cubicBezTo>
                  <a:pt x="221098" y="807185"/>
                  <a:pt x="228574" y="799741"/>
                  <a:pt x="238542" y="799741"/>
                </a:cubicBezTo>
                <a:cubicBezTo>
                  <a:pt x="247264" y="799741"/>
                  <a:pt x="254740" y="807185"/>
                  <a:pt x="254740" y="817110"/>
                </a:cubicBezTo>
                <a:lnTo>
                  <a:pt x="254740" y="1080135"/>
                </a:lnTo>
                <a:cubicBezTo>
                  <a:pt x="338224" y="1112393"/>
                  <a:pt x="426692" y="1129763"/>
                  <a:pt x="517652" y="1129763"/>
                </a:cubicBezTo>
                <a:cubicBezTo>
                  <a:pt x="607365" y="1129763"/>
                  <a:pt x="697079" y="1112393"/>
                  <a:pt x="779317" y="1080135"/>
                </a:cubicBezTo>
                <a:lnTo>
                  <a:pt x="779317" y="817110"/>
                </a:lnTo>
                <a:cubicBezTo>
                  <a:pt x="779317" y="807185"/>
                  <a:pt x="788039" y="799741"/>
                  <a:pt x="798007" y="799741"/>
                </a:cubicBezTo>
                <a:cubicBezTo>
                  <a:pt x="806729" y="799741"/>
                  <a:pt x="814206" y="807185"/>
                  <a:pt x="814206" y="817110"/>
                </a:cubicBezTo>
                <a:lnTo>
                  <a:pt x="814206" y="1065247"/>
                </a:lnTo>
                <a:cubicBezTo>
                  <a:pt x="870277" y="1039193"/>
                  <a:pt x="923856" y="1005694"/>
                  <a:pt x="972451" y="965992"/>
                </a:cubicBezTo>
                <a:cubicBezTo>
                  <a:pt x="996125" y="947382"/>
                  <a:pt x="1006093" y="916365"/>
                  <a:pt x="998617" y="886589"/>
                </a:cubicBezTo>
                <a:lnTo>
                  <a:pt x="968713" y="753835"/>
                </a:lnTo>
                <a:cubicBezTo>
                  <a:pt x="917626" y="573936"/>
                  <a:pt x="891459" y="556566"/>
                  <a:pt x="795515" y="556566"/>
                </a:cubicBezTo>
                <a:lnTo>
                  <a:pt x="619826" y="556566"/>
                </a:lnTo>
                <a:cubicBezTo>
                  <a:pt x="614842" y="556566"/>
                  <a:pt x="612350" y="559048"/>
                  <a:pt x="609858" y="561529"/>
                </a:cubicBezTo>
                <a:lnTo>
                  <a:pt x="542572" y="678153"/>
                </a:lnTo>
                <a:cubicBezTo>
                  <a:pt x="536342" y="686838"/>
                  <a:pt x="527620" y="691801"/>
                  <a:pt x="517652" y="691801"/>
                </a:cubicBezTo>
                <a:cubicBezTo>
                  <a:pt x="507683" y="691801"/>
                  <a:pt x="497715" y="686838"/>
                  <a:pt x="492731" y="678153"/>
                </a:cubicBezTo>
                <a:lnTo>
                  <a:pt x="425446" y="561529"/>
                </a:lnTo>
                <a:cubicBezTo>
                  <a:pt x="422954" y="559048"/>
                  <a:pt x="419216" y="556566"/>
                  <a:pt x="416724" y="556566"/>
                </a:cubicBezTo>
                <a:close/>
                <a:moveTo>
                  <a:pt x="239788" y="521827"/>
                </a:moveTo>
                <a:lnTo>
                  <a:pt x="416724" y="521827"/>
                </a:lnTo>
                <a:cubicBezTo>
                  <a:pt x="431676" y="521827"/>
                  <a:pt x="446628" y="530512"/>
                  <a:pt x="455350" y="544159"/>
                </a:cubicBezTo>
                <a:lnTo>
                  <a:pt x="517652" y="652099"/>
                </a:lnTo>
                <a:lnTo>
                  <a:pt x="579953" y="544159"/>
                </a:lnTo>
                <a:cubicBezTo>
                  <a:pt x="588675" y="530512"/>
                  <a:pt x="603627" y="521827"/>
                  <a:pt x="619826" y="521827"/>
                </a:cubicBezTo>
                <a:lnTo>
                  <a:pt x="795515" y="521827"/>
                </a:lnTo>
                <a:cubicBezTo>
                  <a:pt x="915134" y="521827"/>
                  <a:pt x="948776" y="557807"/>
                  <a:pt x="1001109" y="745150"/>
                </a:cubicBezTo>
                <a:lnTo>
                  <a:pt x="1032260" y="879144"/>
                </a:lnTo>
                <a:cubicBezTo>
                  <a:pt x="1040982" y="921328"/>
                  <a:pt x="1027276" y="964752"/>
                  <a:pt x="993633" y="992047"/>
                </a:cubicBezTo>
                <a:cubicBezTo>
                  <a:pt x="860309" y="1102468"/>
                  <a:pt x="692095" y="1163261"/>
                  <a:pt x="517652" y="1163261"/>
                </a:cubicBezTo>
                <a:cubicBezTo>
                  <a:pt x="344454" y="1163261"/>
                  <a:pt x="174995" y="1102468"/>
                  <a:pt x="41670" y="992047"/>
                </a:cubicBezTo>
                <a:cubicBezTo>
                  <a:pt x="8027" y="964752"/>
                  <a:pt x="-6925" y="921328"/>
                  <a:pt x="3043" y="879144"/>
                </a:cubicBezTo>
                <a:lnTo>
                  <a:pt x="32948" y="746391"/>
                </a:lnTo>
                <a:cubicBezTo>
                  <a:pt x="86527" y="557807"/>
                  <a:pt x="118924" y="521827"/>
                  <a:pt x="239788" y="521827"/>
                </a:cubicBezTo>
                <a:close/>
                <a:moveTo>
                  <a:pt x="590042" y="154030"/>
                </a:moveTo>
                <a:cubicBezTo>
                  <a:pt x="509896" y="211634"/>
                  <a:pt x="419732" y="222905"/>
                  <a:pt x="359623" y="222905"/>
                </a:cubicBezTo>
                <a:cubicBezTo>
                  <a:pt x="338334" y="222905"/>
                  <a:pt x="320802" y="221653"/>
                  <a:pt x="308280" y="219148"/>
                </a:cubicBezTo>
                <a:cubicBezTo>
                  <a:pt x="308280" y="226662"/>
                  <a:pt x="308280" y="234175"/>
                  <a:pt x="308280" y="241689"/>
                </a:cubicBezTo>
                <a:cubicBezTo>
                  <a:pt x="308280" y="355646"/>
                  <a:pt x="399696" y="447062"/>
                  <a:pt x="513653" y="447062"/>
                </a:cubicBezTo>
                <a:cubicBezTo>
                  <a:pt x="622601" y="447062"/>
                  <a:pt x="711512" y="363160"/>
                  <a:pt x="720278" y="257969"/>
                </a:cubicBezTo>
                <a:cubicBezTo>
                  <a:pt x="650151" y="249203"/>
                  <a:pt x="607573" y="195355"/>
                  <a:pt x="590042" y="154030"/>
                </a:cubicBezTo>
                <a:close/>
                <a:moveTo>
                  <a:pt x="656412" y="92668"/>
                </a:moveTo>
                <a:cubicBezTo>
                  <a:pt x="643889" y="106443"/>
                  <a:pt x="631367" y="120218"/>
                  <a:pt x="617592" y="132741"/>
                </a:cubicBezTo>
                <a:cubicBezTo>
                  <a:pt x="626358" y="156534"/>
                  <a:pt x="655160" y="214139"/>
                  <a:pt x="720278" y="222905"/>
                </a:cubicBezTo>
                <a:cubicBezTo>
                  <a:pt x="715269" y="171562"/>
                  <a:pt x="691476" y="126480"/>
                  <a:pt x="656412" y="92668"/>
                </a:cubicBezTo>
                <a:close/>
                <a:moveTo>
                  <a:pt x="513653" y="35064"/>
                </a:moveTo>
                <a:cubicBezTo>
                  <a:pt x="419732" y="35064"/>
                  <a:pt x="339587" y="98930"/>
                  <a:pt x="315793" y="185337"/>
                </a:cubicBezTo>
                <a:cubicBezTo>
                  <a:pt x="368389" y="191598"/>
                  <a:pt x="527428" y="195355"/>
                  <a:pt x="630114" y="71380"/>
                </a:cubicBezTo>
                <a:cubicBezTo>
                  <a:pt x="596303" y="47586"/>
                  <a:pt x="556230" y="35064"/>
                  <a:pt x="513653" y="35064"/>
                </a:cubicBezTo>
                <a:close/>
                <a:moveTo>
                  <a:pt x="513653" y="0"/>
                </a:moveTo>
                <a:cubicBezTo>
                  <a:pt x="647646" y="0"/>
                  <a:pt x="755342" y="108948"/>
                  <a:pt x="755342" y="241689"/>
                </a:cubicBezTo>
                <a:cubicBezTo>
                  <a:pt x="755342" y="374430"/>
                  <a:pt x="647646" y="482126"/>
                  <a:pt x="513653" y="482126"/>
                </a:cubicBezTo>
                <a:cubicBezTo>
                  <a:pt x="380912" y="482126"/>
                  <a:pt x="273216" y="374430"/>
                  <a:pt x="273216" y="241689"/>
                </a:cubicBezTo>
                <a:cubicBezTo>
                  <a:pt x="273216" y="108948"/>
                  <a:pt x="380912" y="0"/>
                  <a:pt x="513653" y="0"/>
                </a:cubicBezTo>
                <a:close/>
              </a:path>
            </a:pathLst>
          </a:custGeom>
          <a:solidFill>
            <a:srgbClr val="00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20"/>
          <p:cNvSpPr txBox="1"/>
          <p:nvPr/>
        </p:nvSpPr>
        <p:spPr>
          <a:xfrm>
            <a:off x="1131101" y="2438825"/>
            <a:ext cx="1229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SAM</a:t>
            </a:r>
            <a:endParaRPr sz="700">
              <a:solidFill>
                <a:srgbClr val="FFFF00"/>
              </a:solidFill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1138376" y="3509074"/>
            <a:ext cx="1229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SOM</a:t>
            </a:r>
            <a:endParaRPr sz="700">
              <a:solidFill>
                <a:srgbClr val="00FF00"/>
              </a:solidFill>
            </a:endParaRPr>
          </a:p>
        </p:txBody>
      </p:sp>
      <p:sp>
        <p:nvSpPr>
          <p:cNvPr id="180" name="Google Shape;180;p20"/>
          <p:cNvSpPr txBox="1"/>
          <p:nvPr/>
        </p:nvSpPr>
        <p:spPr>
          <a:xfrm>
            <a:off x="1131100" y="1678525"/>
            <a:ext cx="297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В России около 7035 предприятий, при стоимости оборудования 750 000 руб., тогда общий рынок составит 5,27 млрд. руб.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20"/>
          <p:cNvSpPr txBox="1"/>
          <p:nvPr/>
        </p:nvSpPr>
        <p:spPr>
          <a:xfrm>
            <a:off x="1131101" y="2798338"/>
            <a:ext cx="3062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Из 7035 предприятий около 30% стабильно интересуются данным видом продукта, тогда доступный рынок составит 3,69 млрд. руб.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1131101" y="3884576"/>
            <a:ext cx="3062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6% могут стать реальным покупателем для нас, что составит 222 млн. руб.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3" name="Google Shape;18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/>
          <p:cNvPicPr preferRelativeResize="0"/>
          <p:nvPr/>
        </p:nvPicPr>
        <p:blipFill rotWithShape="1">
          <a:blip r:embed="rId7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/>
        </p:nvSpPr>
        <p:spPr>
          <a:xfrm>
            <a:off x="0" y="0"/>
            <a:ext cx="43197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Бизнес-модель</a:t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94" name="Google Shape;19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 rotWithShape="1">
          <a:blip r:embed="rId7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1"/>
          <p:cNvSpPr/>
          <p:nvPr/>
        </p:nvSpPr>
        <p:spPr>
          <a:xfrm>
            <a:off x="651082" y="1656167"/>
            <a:ext cx="3662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Формат использования продукта: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b="0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Программно-аппаратный комплекс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688744" y="2868452"/>
            <a:ext cx="36249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Монетизация: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b="0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Прямые продажи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7780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Verdana"/>
              <a:buChar char="•"/>
            </a:pPr>
            <a:r>
              <a:rPr b="0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Обслуживание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7780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Verdana"/>
              <a:buChar char="•"/>
            </a:pPr>
            <a:r>
              <a:rPr b="0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Услуги по кастомизации решения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5258476" y="1675913"/>
            <a:ext cx="3429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Каналы продаж: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b="0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Маркетинговые активности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7780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Verdana"/>
              <a:buChar char="•"/>
            </a:pPr>
            <a:r>
              <a:rPr b="0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Профильные нишевые конференции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5139881" y="2874740"/>
            <a:ext cx="35310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  Текущие клиенты: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Verdana"/>
              <a:buChar char="●"/>
            </a:pPr>
            <a:r>
              <a:rPr lang="ru" sz="1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ОПК, Росатом, Ростех, МЧС, МВД, Министерство обороны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 txBox="1"/>
          <p:nvPr/>
        </p:nvSpPr>
        <p:spPr>
          <a:xfrm>
            <a:off x="0" y="0"/>
            <a:ext cx="43197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Дорожная карта 2023-2024 </a:t>
            </a:r>
            <a:endParaRPr b="1" sz="24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09" name="Google Shape;20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8522" y="1183867"/>
            <a:ext cx="5400174" cy="317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5588" y="888954"/>
            <a:ext cx="2870600" cy="760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2493131" y="1395427"/>
            <a:ext cx="12465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Февраль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Запуск проекта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776866" y="2033492"/>
            <a:ext cx="33975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Март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Участие в акселераторе “Техносфера”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3564664" y="2326504"/>
            <a:ext cx="1836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Апрель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Участие в “Краш-тест”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6698964" y="1758560"/>
            <a:ext cx="2277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Апрель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Участие в “Хакатон”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3869643" y="3152568"/>
            <a:ext cx="26622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Май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Разработка конструкторской документации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6119999" y="3152568"/>
            <a:ext cx="15579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Май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Участие в “Труба экспертов”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261777" y="3025150"/>
            <a:ext cx="1919700" cy="9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Май-Июнь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Создание и тестирование прототипа, участие в акселераторе “Техносфера”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320143" y="4132314"/>
            <a:ext cx="1919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Июль-Август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Участие в “Архипелаг”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2"/>
          <p:cNvSpPr txBox="1"/>
          <p:nvPr/>
        </p:nvSpPr>
        <p:spPr>
          <a:xfrm>
            <a:off x="2239849" y="3228768"/>
            <a:ext cx="150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Июнь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Разработка 3D модели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0" name="Google Shape;22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9128" y="1101454"/>
            <a:ext cx="398160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8157" y="1918010"/>
            <a:ext cx="398160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40651" y="2777813"/>
            <a:ext cx="398160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83713" y="1758559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19999" y="2810538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40441" y="3550423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53313" y="1895291"/>
            <a:ext cx="398157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53867" y="2777639"/>
            <a:ext cx="419761" cy="37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52759" y="3781194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 rotWithShape="1">
          <a:blip r:embed="rId12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 txBox="1"/>
          <p:nvPr/>
        </p:nvSpPr>
        <p:spPr>
          <a:xfrm>
            <a:off x="2399993" y="4219964"/>
            <a:ext cx="1919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Сентябрь</a:t>
            </a: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2023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Акселератор “ЦифРаПром”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/>
          <p:nvPr/>
        </p:nvSpPr>
        <p:spPr>
          <a:xfrm>
            <a:off x="14338" y="2013875"/>
            <a:ext cx="23208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Тришаков А.А.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CEO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1 курсе магистратуры по направлению "Инфокоммуникационные технологии и системы связи" (Искусственный интеллект и анализ больших данных в обработке изображений)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600">
              <a:solidFill>
                <a:srgbClr val="FF99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3"/>
          <p:cNvSpPr/>
          <p:nvPr/>
        </p:nvSpPr>
        <p:spPr>
          <a:xfrm>
            <a:off x="3820000" y="1907812"/>
            <a:ext cx="2320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Степанов И.С.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Инженер по дизайну и эргономике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4 курсе бакалавриата по направлению “Инфокоммуникационные технологии и системы связи”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23"/>
          <p:cNvSpPr/>
          <p:nvPr/>
        </p:nvSpPr>
        <p:spPr>
          <a:xfrm>
            <a:off x="2361187" y="2806475"/>
            <a:ext cx="22710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Смирнов А.О.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Инженер</a:t>
            </a:r>
            <a:r>
              <a:rPr b="1" lang="ru" sz="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программист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1 курсе магистратуры по направлению "Инфокоммуникационные технологии и системы связи" (Искусственный интеллект и анализ больших данных в обработке изображений)”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23"/>
          <p:cNvSpPr/>
          <p:nvPr/>
        </p:nvSpPr>
        <p:spPr>
          <a:xfrm>
            <a:off x="0" y="3854399"/>
            <a:ext cx="23208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Семичастнов В.П.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CFO</a:t>
            </a:r>
            <a:endParaRPr b="1"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Обучается на 1 курсе магистратуры по направлению "Инфокоммуникационные технологии и системы связи" (Искусственный интеллект и анализ больших данных в обработке изображений)”</a:t>
            </a:r>
            <a:endParaRPr b="1"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6979000" y="1472825"/>
            <a:ext cx="2115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Нистратов В.О.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CMO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4 курсе бакалавриата по направлению “Инфокоммуникационные технологии и системы связи”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8813" y="3301862"/>
            <a:ext cx="491826" cy="51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5">
            <a:alphaModFix/>
          </a:blip>
          <a:srcRect b="43272" l="32855" r="28776" t="0"/>
          <a:stretch/>
        </p:blipFill>
        <p:spPr>
          <a:xfrm>
            <a:off x="884375" y="1441175"/>
            <a:ext cx="580756" cy="57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 rotWithShape="1">
          <a:blip r:embed="rId6">
            <a:alphaModFix/>
          </a:blip>
          <a:srcRect b="14871" l="21203" r="19084" t="5090"/>
          <a:stretch/>
        </p:blipFill>
        <p:spPr>
          <a:xfrm>
            <a:off x="3206312" y="2173099"/>
            <a:ext cx="580726" cy="58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 rotWithShape="1">
          <a:blip r:embed="rId7">
            <a:alphaModFix/>
          </a:blip>
          <a:srcRect b="13649" l="24258" r="22368" t="17308"/>
          <a:stretch/>
        </p:blipFill>
        <p:spPr>
          <a:xfrm>
            <a:off x="4725238" y="1308050"/>
            <a:ext cx="580750" cy="56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40249" y="910514"/>
            <a:ext cx="491824" cy="49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3"/>
          <p:cNvSpPr/>
          <p:nvPr/>
        </p:nvSpPr>
        <p:spPr>
          <a:xfrm>
            <a:off x="2871524" y="652959"/>
            <a:ext cx="29934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к.т.н., доцент Белоусов О.А.</a:t>
            </a:r>
            <a:endParaRPr b="1"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Проектный наставник: директор центра коллективного пользования «Радиоэлектроника и связь» ФГБОУ ВО «ТГТУ»</a:t>
            </a:r>
            <a:endParaRPr b="1" sz="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3"/>
          <p:cNvPicPr preferRelativeResize="0"/>
          <p:nvPr/>
        </p:nvPicPr>
        <p:blipFill rotWithShape="1">
          <a:blip r:embed="rId9">
            <a:alphaModFix/>
          </a:blip>
          <a:srcRect b="0" l="1484" r="1494" t="0"/>
          <a:stretch/>
        </p:blipFill>
        <p:spPr>
          <a:xfrm>
            <a:off x="3998975" y="45300"/>
            <a:ext cx="580749" cy="59854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3"/>
          <p:cNvSpPr txBox="1"/>
          <p:nvPr/>
        </p:nvSpPr>
        <p:spPr>
          <a:xfrm>
            <a:off x="0" y="0"/>
            <a:ext cx="2747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Команда проекта</a:t>
            </a:r>
            <a:endParaRPr sz="24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23"/>
          <p:cNvSpPr/>
          <p:nvPr/>
        </p:nvSpPr>
        <p:spPr>
          <a:xfrm>
            <a:off x="4767325" y="3200000"/>
            <a:ext cx="23208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Чернов П.В.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И</a:t>
            </a: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нженер по разработке конструкций РЭС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2 курсе бакалавриата по направлению “Конструирование и технология электронных средств”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7148762" y="2869225"/>
            <a:ext cx="21156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Хлебодаров А.В. 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Инженер по схемотехническому проектированию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3 курсе бакалавриата по направлению “Конструирование и технология электронных средств”</a:t>
            </a:r>
            <a:endParaRPr b="1" sz="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5" name="Google Shape;255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72987" y="2333900"/>
            <a:ext cx="467126" cy="47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/>
          <p:cNvPicPr preferRelativeResize="0"/>
          <p:nvPr/>
        </p:nvPicPr>
        <p:blipFill rotWithShape="1">
          <a:blip r:embed="rId11">
            <a:alphaModFix/>
          </a:blip>
          <a:srcRect b="1210" l="0" r="0" t="1200"/>
          <a:stretch/>
        </p:blipFill>
        <p:spPr>
          <a:xfrm>
            <a:off x="5609312" y="2530949"/>
            <a:ext cx="636861" cy="6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3"/>
          <p:cNvPicPr preferRelativeResize="0"/>
          <p:nvPr/>
        </p:nvPicPr>
        <p:blipFill rotWithShape="1">
          <a:blip r:embed="rId12">
            <a:alphaModFix/>
          </a:blip>
          <a:srcRect b="-19374" l="-8260" r="-17273" t="-10918"/>
          <a:stretch/>
        </p:blipFill>
        <p:spPr>
          <a:xfrm>
            <a:off x="3196175" y="3743327"/>
            <a:ext cx="695798" cy="69539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3"/>
          <p:cNvSpPr/>
          <p:nvPr/>
        </p:nvSpPr>
        <p:spPr>
          <a:xfrm>
            <a:off x="2313475" y="4354574"/>
            <a:ext cx="23664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Деревнин В.В.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Инженер по проектированию БПЛА</a:t>
            </a:r>
            <a:endParaRPr b="1"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обучается на 3 курсе бакалавриата по направлению “Конструирование и технология электронных средств”</a:t>
            </a:r>
            <a:endParaRPr b="1"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5416388" y="4408949"/>
            <a:ext cx="23208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Медведев И.П.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Инженер по топологическому проектированию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обучается на 2 курсе бакалавриата по направлению “Конструирование и технология электронных средств”</a:t>
            </a:r>
            <a:endParaRPr b="1" sz="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 rotWithShape="1">
          <a:blip r:embed="rId16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 rotWithShape="1">
          <a:blip r:embed="rId19">
            <a:alphaModFix/>
          </a:blip>
          <a:srcRect b="826" l="0" r="0" t="816"/>
          <a:stretch/>
        </p:blipFill>
        <p:spPr>
          <a:xfrm>
            <a:off x="6258375" y="3794074"/>
            <a:ext cx="636861" cy="61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 txBox="1"/>
          <p:nvPr/>
        </p:nvSpPr>
        <p:spPr>
          <a:xfrm>
            <a:off x="-2" y="0"/>
            <a:ext cx="39465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Контакты</a:t>
            </a:r>
            <a:endParaRPr sz="7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73" name="Google Shape;273;p24"/>
          <p:cNvSpPr txBox="1"/>
          <p:nvPr/>
        </p:nvSpPr>
        <p:spPr>
          <a:xfrm>
            <a:off x="441900" y="2701050"/>
            <a:ext cx="30627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Тришаков Алексей Александрович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+7 (953) 705-93-63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trishakov2016@yandex.ru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http://com-vbpla.tilda.ws/crems-tstu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4" name="Google Shape;27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5550" y="1394663"/>
            <a:ext cx="2967600" cy="296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70724" y="52593"/>
            <a:ext cx="563201" cy="67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4339" y="145334"/>
            <a:ext cx="440448" cy="47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95718" y="148116"/>
            <a:ext cx="440448" cy="4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 rotWithShape="1">
          <a:blip r:embed="rId10">
            <a:alphaModFix/>
          </a:blip>
          <a:srcRect b="18896" l="30765" r="28876" t="18902"/>
          <a:stretch/>
        </p:blipFill>
        <p:spPr>
          <a:xfrm>
            <a:off x="5248500" y="13998"/>
            <a:ext cx="594908" cy="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782378" y="160025"/>
            <a:ext cx="879561" cy="454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58692" y="179366"/>
            <a:ext cx="905665" cy="41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5"/>
          <p:cNvSpPr txBox="1"/>
          <p:nvPr/>
        </p:nvSpPr>
        <p:spPr>
          <a:xfrm>
            <a:off x="0" y="228540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2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6" name="Google Shape;28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6304" y="68140"/>
            <a:ext cx="765345" cy="943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1754" y="198233"/>
            <a:ext cx="598536" cy="66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1345" y="202135"/>
            <a:ext cx="598536" cy="66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 rotWithShape="1">
          <a:blip r:embed="rId7">
            <a:alphaModFix/>
          </a:blip>
          <a:srcRect b="18896" l="30765" r="28876" t="18902"/>
          <a:stretch/>
        </p:blipFill>
        <p:spPr>
          <a:xfrm>
            <a:off x="1941650" y="14000"/>
            <a:ext cx="808436" cy="10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67150" y="218841"/>
            <a:ext cx="1195257" cy="63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857996" y="245973"/>
            <a:ext cx="1230731" cy="581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