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8" r:id="rId3"/>
    <p:sldId id="289" r:id="rId4"/>
    <p:sldId id="259" r:id="rId5"/>
    <p:sldId id="260" r:id="rId6"/>
    <p:sldId id="261" r:id="rId7"/>
    <p:sldId id="263" r:id="rId8"/>
    <p:sldId id="264" r:id="rId9"/>
    <p:sldId id="269" r:id="rId10"/>
    <p:sldId id="270" r:id="rId11"/>
    <p:sldId id="271" r:id="rId12"/>
    <p:sldId id="272" r:id="rId13"/>
    <p:sldId id="274" r:id="rId14"/>
    <p:sldId id="279" r:id="rId15"/>
    <p:sldId id="280" r:id="rId16"/>
    <p:sldId id="281" r:id="rId17"/>
    <p:sldId id="290" r:id="rId18"/>
    <p:sldId id="291" r:id="rId19"/>
    <p:sldId id="282" r:id="rId20"/>
    <p:sldId id="284" r:id="rId21"/>
    <p:sldId id="285" r:id="rId22"/>
    <p:sldId id="286" r:id="rId23"/>
    <p:sldId id="288" r:id="rId24"/>
  </p:sldIdLst>
  <p:sldSz cx="9144000" cy="5143500" type="screen16x9"/>
  <p:notesSz cx="9144000" cy="5143500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10">
          <p15:clr>
            <a:srgbClr val="A4A3A4"/>
          </p15:clr>
        </p15:guide>
        <p15:guide id="2" pos="5546">
          <p15:clr>
            <a:srgbClr val="A4A3A4"/>
          </p15:clr>
        </p15:guide>
        <p15:guide id="3" orient="horz" pos="971">
          <p15:clr>
            <a:srgbClr val="A4A3A4"/>
          </p15:clr>
        </p15:guide>
        <p15:guide id="4" pos="18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66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378556A-CE07-4ED9-BB5B-771A1B0837FC}">
  <a:tblStyle styleId="{B378556A-CE07-4ED9-BB5B-771A1B0837FC}" styleName="Table_0">
    <a:wholeTbl>
      <a:tcTxStyle>
        <a:srgbClr val="000000"/>
      </a:tcTxStyle>
      <a:tcStyle>
        <a:tcBdr>
          <a:left>
            <a:ln w="9525">
              <a:solidFill>
                <a:srgbClr val="9E9E9E"/>
              </a:solidFill>
            </a:ln>
          </a:left>
          <a:right>
            <a:ln w="9525">
              <a:solidFill>
                <a:srgbClr val="9E9E9E"/>
              </a:solidFill>
            </a:ln>
          </a:right>
          <a:top>
            <a:ln w="9525">
              <a:solidFill>
                <a:srgbClr val="9E9E9E"/>
              </a:solidFill>
            </a:ln>
          </a:top>
          <a:bottom>
            <a:ln w="9525">
              <a:solidFill>
                <a:srgbClr val="9E9E9E"/>
              </a:solidFill>
            </a:ln>
          </a:bottom>
          <a:insideH>
            <a:ln w="9525">
              <a:solidFill>
                <a:srgbClr val="9E9E9E"/>
              </a:solidFill>
            </a:ln>
          </a:insideH>
          <a:insideV>
            <a:ln w="9525">
              <a:solidFill>
                <a:srgbClr val="9E9E9E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20"/>
      </p:cViewPr>
      <p:guideLst>
        <p:guide orient="horz" pos="510"/>
        <p:guide pos="5546"/>
        <p:guide orient="horz" pos="971"/>
        <p:guide pos="18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slide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 bwMode="auto"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 bwMode="auto"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header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 bwMode="auto"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two columns" type="twoColTx" userDrawn="1">
  <p:cSld name="TITLE_AND_TWO_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 bwMode="auto">
          <a:xfrm>
            <a:off x="4832399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only" type="titleOnly" userDrawn="1">
  <p:cSld name="TITLE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One column text" userDrawn="1">
  <p:cSld name="ONE_COLUM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 bwMode="auto"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pPr>
              <a:defRPr/>
            </a:pPr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 bwMode="auto"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userDrawn="1">
  <p:cSld name="MAIN_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 bwMode="auto"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pPr>
              <a:defRPr/>
            </a:pPr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title and description" userDrawn="1">
  <p:cSld name="SECTION_TITLE_AND_DESCRI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 bwMode="auto"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 bwMode="auto">
          <a:xfrm>
            <a:off x="265500" y="1233175"/>
            <a:ext cx="4045199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pPr>
              <a:defRPr/>
            </a:pPr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 bwMode="auto">
          <a:xfrm>
            <a:off x="265500" y="2803075"/>
            <a:ext cx="4045199" cy="1235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pPr>
              <a:defRPr/>
            </a:pPr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 bwMode="auto"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aption" userDrawn="1">
  <p:cSld name="CAPTION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 bwMode="auto"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ig number" userDrawn="1">
  <p:cSld name="BIG_NUMB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 bwMode="auto"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pPr>
              <a:defRPr/>
            </a:pPr>
            <a:r>
              <a:rPr/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 bwMode="auto"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lank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 bwMode="auto">
          <a:xfrm>
            <a:off x="2086580" y="1737762"/>
            <a:ext cx="6182776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6000" b="1" dirty="0" smtClean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ЕГЭ-Мастер</a:t>
            </a:r>
            <a:endParaRPr sz="6000" b="1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Google Shape;55;p13"/>
          <p:cNvSpPr txBox="1"/>
          <p:nvPr/>
        </p:nvSpPr>
        <p:spPr bwMode="auto">
          <a:xfrm>
            <a:off x="241346" y="115810"/>
            <a:ext cx="3044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200" dirty="0">
                <a:solidFill>
                  <a:schemeClr val="bg1"/>
                </a:solidFill>
              </a:rPr>
              <a:t>управление проектами</a:t>
            </a:r>
            <a:endParaRPr sz="1200" dirty="0">
              <a:solidFill>
                <a:schemeClr val="bg1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 bwMode="auto">
          <a:xfrm>
            <a:off x="234720" y="342668"/>
            <a:ext cx="3903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200" dirty="0">
                <a:solidFill>
                  <a:schemeClr val="bg1"/>
                </a:solidFill>
              </a:rPr>
              <a:t>тюменский государственный университет</a:t>
            </a:r>
            <a:endParaRPr sz="1200" dirty="0">
              <a:solidFill>
                <a:schemeClr val="bg1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 bwMode="auto">
          <a:xfrm>
            <a:off x="536713" y="3389513"/>
            <a:ext cx="783866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defRPr/>
            </a:pPr>
            <a:r>
              <a:rPr lang="ru-RU" sz="1800" dirty="0" err="1" smtClean="0">
                <a:solidFill>
                  <a:schemeClr val="lt1"/>
                </a:solidFill>
              </a:rPr>
              <a:t>Геймифицированная</a:t>
            </a:r>
            <a:r>
              <a:rPr lang="ru-RU" sz="1800" dirty="0" smtClean="0">
                <a:solidFill>
                  <a:schemeClr val="lt1"/>
                </a:solidFill>
              </a:rPr>
              <a:t> </a:t>
            </a:r>
            <a:r>
              <a:rPr lang="ru-RU" sz="1800" dirty="0">
                <a:solidFill>
                  <a:schemeClr val="lt1"/>
                </a:solidFill>
              </a:rPr>
              <a:t>платформа для подготовки к ЕГЭ, где каждый правильный ответ и регулярные занятия приносят тебе очки опыта и открывают новые достижения. Соревнуйся с другими участниками, чтобы подняться в рейтинге и стать настоящим </a:t>
            </a:r>
            <a:r>
              <a:rPr lang="ru-RU" sz="1800" dirty="0" smtClean="0">
                <a:solidFill>
                  <a:schemeClr val="lt1"/>
                </a:solidFill>
              </a:rPr>
              <a:t>мастером </a:t>
            </a:r>
            <a:r>
              <a:rPr lang="ru-RU" sz="1800" dirty="0">
                <a:solidFill>
                  <a:schemeClr val="lt1"/>
                </a:solidFill>
              </a:rPr>
              <a:t>ЕГЭ!</a:t>
            </a:r>
            <a:endParaRPr sz="1800" dirty="0">
              <a:solidFill>
                <a:schemeClr val="lt1"/>
              </a:solidFill>
            </a:endParaRPr>
          </a:p>
        </p:txBody>
      </p:sp>
      <p:sp>
        <p:nvSpPr>
          <p:cNvPr id="58" name="Google Shape;58;p13"/>
          <p:cNvSpPr/>
          <p:nvPr/>
        </p:nvSpPr>
        <p:spPr bwMode="auto">
          <a:xfrm>
            <a:off x="7197683" y="238689"/>
            <a:ext cx="1632900" cy="328800"/>
          </a:xfrm>
          <a:prstGeom prst="roundRect">
            <a:avLst>
              <a:gd name="adj" fmla="val 36215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200" dirty="0">
                <a:solidFill>
                  <a:schemeClr val="lt1"/>
                </a:solidFill>
              </a:rPr>
              <a:t>№ </a:t>
            </a:r>
            <a:r>
              <a:rPr lang="ru" sz="1200" dirty="0" smtClean="0">
                <a:solidFill>
                  <a:schemeClr val="lt1"/>
                </a:solidFill>
              </a:rPr>
              <a:t>1 команды</a:t>
            </a:r>
            <a:endParaRPr sz="1200" dirty="0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/>
        </p:nvSpPr>
        <p:spPr bwMode="auto">
          <a:xfrm>
            <a:off x="2723014" y="0"/>
            <a:ext cx="3770551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5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Р</a:t>
            </a:r>
            <a:r>
              <a:rPr lang="ru" sz="2500" b="1" dirty="0" smtClean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аспределение </a:t>
            </a:r>
            <a:r>
              <a:rPr lang="ru" sz="25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ролей</a:t>
            </a:r>
            <a:endParaRPr sz="2500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71" name="Google Shape;71;p15"/>
          <p:cNvSpPr/>
          <p:nvPr/>
        </p:nvSpPr>
        <p:spPr bwMode="auto">
          <a:xfrm>
            <a:off x="95092" y="785526"/>
            <a:ext cx="2104769" cy="3852735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1000"/>
              </a:spcBef>
              <a:spcAft>
                <a:spcPts val="0"/>
              </a:spcAft>
              <a:buNone/>
              <a:defRPr/>
            </a:pPr>
            <a:endParaRPr sz="1200" dirty="0">
              <a:solidFill>
                <a:schemeClr val="lt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43" y="815008"/>
            <a:ext cx="2077223" cy="1914940"/>
          </a:xfrm>
          <a:prstGeom prst="roundRect">
            <a:avLst/>
          </a:prstGeom>
        </p:spPr>
      </p:pic>
      <p:sp>
        <p:nvSpPr>
          <p:cNvPr id="11" name="Google Shape;71;p15"/>
          <p:cNvSpPr/>
          <p:nvPr/>
        </p:nvSpPr>
        <p:spPr bwMode="auto">
          <a:xfrm>
            <a:off x="2361214" y="798779"/>
            <a:ext cx="2104769" cy="3852735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1000"/>
              </a:spcBef>
              <a:spcAft>
                <a:spcPts val="0"/>
              </a:spcAft>
              <a:buNone/>
              <a:defRPr/>
            </a:pPr>
            <a:endParaRPr sz="1200" dirty="0">
              <a:solidFill>
                <a:schemeClr val="lt1"/>
              </a:solidFill>
            </a:endParaRPr>
          </a:p>
        </p:txBody>
      </p:sp>
      <p:sp>
        <p:nvSpPr>
          <p:cNvPr id="12" name="Google Shape;71;p15"/>
          <p:cNvSpPr/>
          <p:nvPr/>
        </p:nvSpPr>
        <p:spPr bwMode="auto">
          <a:xfrm>
            <a:off x="6930887" y="792153"/>
            <a:ext cx="2087218" cy="3852735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1000"/>
              </a:spcBef>
              <a:spcAft>
                <a:spcPts val="0"/>
              </a:spcAft>
              <a:buNone/>
              <a:defRPr/>
            </a:pPr>
            <a:endParaRPr sz="1200" dirty="0">
              <a:solidFill>
                <a:schemeClr val="lt1"/>
              </a:solidFill>
            </a:endParaRPr>
          </a:p>
        </p:txBody>
      </p:sp>
      <p:sp>
        <p:nvSpPr>
          <p:cNvPr id="13" name="Google Shape;71;p15"/>
          <p:cNvSpPr/>
          <p:nvPr/>
        </p:nvSpPr>
        <p:spPr bwMode="auto">
          <a:xfrm>
            <a:off x="4620711" y="785524"/>
            <a:ext cx="2118020" cy="3852735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1000"/>
              </a:spcBef>
              <a:spcAft>
                <a:spcPts val="0"/>
              </a:spcAft>
              <a:buNone/>
              <a:defRPr/>
            </a:pPr>
            <a:endParaRPr sz="1200" dirty="0">
              <a:solidFill>
                <a:schemeClr val="lt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t="3765"/>
          <a:stretch/>
        </p:blipFill>
        <p:spPr>
          <a:xfrm>
            <a:off x="2387915" y="821635"/>
            <a:ext cx="2058190" cy="2001078"/>
          </a:xfrm>
          <a:prstGeom prst="round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b="11631"/>
          <a:stretch/>
        </p:blipFill>
        <p:spPr>
          <a:xfrm>
            <a:off x="4648715" y="815009"/>
            <a:ext cx="2069223" cy="2034209"/>
          </a:xfrm>
          <a:prstGeom prst="round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/>
          <a:srcRect t="15602" b="6465"/>
          <a:stretch/>
        </p:blipFill>
        <p:spPr>
          <a:xfrm>
            <a:off x="6954819" y="814798"/>
            <a:ext cx="2036781" cy="2213325"/>
          </a:xfrm>
          <a:prstGeom prst="round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6060" y="2738050"/>
            <a:ext cx="20807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1000"/>
              </a:spcBef>
              <a:defRPr/>
            </a:pPr>
            <a:r>
              <a:rPr lang="ru" sz="1200" dirty="0">
                <a:solidFill>
                  <a:srgbClr val="FFFFFF"/>
                </a:solidFill>
              </a:rPr>
              <a:t>Оноприенко Александра Олеговна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501093" y="2841931"/>
            <a:ext cx="23569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1000"/>
              </a:spcBef>
              <a:defRPr/>
            </a:pPr>
            <a:r>
              <a:rPr lang="ru" sz="1200" dirty="0">
                <a:solidFill>
                  <a:schemeClr val="lt1"/>
                </a:solidFill>
              </a:rPr>
              <a:t>Шлегель Евгения Андреевна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314218" y="2830816"/>
            <a:ext cx="21964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1000"/>
              </a:spcBef>
              <a:defRPr/>
            </a:pPr>
            <a:r>
              <a:rPr lang="ru" sz="1200" dirty="0">
                <a:solidFill>
                  <a:srgbClr val="FFFFFF"/>
                </a:solidFill>
              </a:rPr>
              <a:t>Охременко Ольга Ивановна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930737" y="3014209"/>
            <a:ext cx="20807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1000"/>
              </a:spcBef>
              <a:defRPr/>
            </a:pPr>
            <a:r>
              <a:rPr lang="ru-RU" sz="1200" dirty="0" err="1">
                <a:solidFill>
                  <a:schemeClr val="lt1"/>
                </a:solidFill>
              </a:rPr>
              <a:t>Аржиловский</a:t>
            </a:r>
            <a:r>
              <a:rPr lang="ru-RU" sz="1200" dirty="0">
                <a:solidFill>
                  <a:schemeClr val="lt1"/>
                </a:solidFill>
              </a:rPr>
              <a:t> Герман Андреевич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14701" y="3153358"/>
            <a:ext cx="17572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1000"/>
              </a:spcBef>
              <a:defRPr/>
            </a:pPr>
            <a:r>
              <a:rPr lang="ru-RU" sz="1200" dirty="0" smtClean="0">
                <a:solidFill>
                  <a:schemeClr val="lt1"/>
                </a:solidFill>
              </a:rPr>
              <a:t>Роль: Лидер; </a:t>
            </a:r>
            <a:r>
              <a:rPr lang="ru-RU" sz="1200" dirty="0" err="1" smtClean="0">
                <a:solidFill>
                  <a:schemeClr val="lt1"/>
                </a:solidFill>
              </a:rPr>
              <a:t>Хастлер</a:t>
            </a:r>
            <a:endParaRPr lang="ru-RU" sz="1200" dirty="0">
              <a:solidFill>
                <a:schemeClr val="lt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789883" y="3102485"/>
            <a:ext cx="12186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1000"/>
              </a:spcBef>
              <a:defRPr/>
            </a:pPr>
            <a:r>
              <a:rPr lang="ru-RU" sz="1200" dirty="0" smtClean="0">
                <a:solidFill>
                  <a:srgbClr val="FFFFFF"/>
                </a:solidFill>
              </a:rPr>
              <a:t>Роль: Хипстер</a:t>
            </a:r>
            <a:endParaRPr lang="ru-RU" sz="1200" dirty="0">
              <a:solidFill>
                <a:srgbClr val="FFFFFF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355255" y="3427164"/>
            <a:ext cx="12186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1000"/>
              </a:spcBef>
              <a:defRPr/>
            </a:pPr>
            <a:r>
              <a:rPr lang="ru-RU" sz="1200" dirty="0">
                <a:solidFill>
                  <a:srgbClr val="FFFFFF"/>
                </a:solidFill>
              </a:rPr>
              <a:t>Роль: </a:t>
            </a:r>
            <a:r>
              <a:rPr lang="ru-RU" sz="1200" dirty="0" smtClean="0">
                <a:solidFill>
                  <a:srgbClr val="FFFFFF"/>
                </a:solidFill>
              </a:rPr>
              <a:t>Хипстер</a:t>
            </a:r>
            <a:endParaRPr lang="ru-RU" sz="1200" dirty="0">
              <a:solidFill>
                <a:srgbClr val="FFFFFF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145185" y="3089234"/>
            <a:ext cx="10534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1000"/>
              </a:spcBef>
              <a:defRPr/>
            </a:pPr>
            <a:r>
              <a:rPr lang="ru-RU" sz="1200" dirty="0">
                <a:solidFill>
                  <a:srgbClr val="FFFFFF"/>
                </a:solidFill>
              </a:rPr>
              <a:t>Роль</a:t>
            </a:r>
            <a:r>
              <a:rPr lang="ru-RU" sz="1200" dirty="0" smtClean="0">
                <a:solidFill>
                  <a:srgbClr val="FFFFFF"/>
                </a:solidFill>
              </a:rPr>
              <a:t>: Хакер</a:t>
            </a:r>
            <a:endParaRPr lang="ru-RU" sz="1200" dirty="0">
              <a:solidFill>
                <a:srgbClr val="FFFFF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6701" y="3485731"/>
            <a:ext cx="1979786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bg1"/>
                </a:solidFill>
              </a:rPr>
              <a:t>- Ответственная, старающаяся делать и выполнять все во время</a:t>
            </a:r>
          </a:p>
          <a:p>
            <a:r>
              <a:rPr lang="ru-RU" sz="1100" dirty="0" smtClean="0">
                <a:solidFill>
                  <a:schemeClr val="bg1"/>
                </a:solidFill>
              </a:rPr>
              <a:t>- Креативная</a:t>
            </a:r>
          </a:p>
          <a:p>
            <a:r>
              <a:rPr lang="ru-RU" sz="1100" dirty="0" smtClean="0">
                <a:solidFill>
                  <a:schemeClr val="bg1"/>
                </a:solidFill>
              </a:rPr>
              <a:t>- Местами веселенькая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53065" y="3479104"/>
            <a:ext cx="17279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bg1"/>
                </a:solidFill>
              </a:rPr>
              <a:t>- Очень умная</a:t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- Отлично отсеивает информацию</a:t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- Тоже веселенькая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725814" y="3392964"/>
            <a:ext cx="178100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" sz="1100" dirty="0" smtClean="0">
                <a:solidFill>
                  <a:srgbClr val="FFFFFF"/>
                </a:solidFill>
              </a:rPr>
              <a:t>- Хорошо разбирается в проектах</a:t>
            </a:r>
            <a:br>
              <a:rPr lang="ru" sz="1100" dirty="0" smtClean="0">
                <a:solidFill>
                  <a:srgbClr val="FFFFFF"/>
                </a:solidFill>
              </a:rPr>
            </a:br>
            <a:r>
              <a:rPr lang="ru" sz="1100" dirty="0" smtClean="0">
                <a:solidFill>
                  <a:srgbClr val="FFFFFF"/>
                </a:solidFill>
              </a:rPr>
              <a:t>- Исследование рынка – ее среда, найдет все, что нужно</a:t>
            </a:r>
            <a:br>
              <a:rPr lang="ru" sz="1100" dirty="0" smtClean="0">
                <a:solidFill>
                  <a:srgbClr val="FFFFFF"/>
                </a:solidFill>
              </a:rPr>
            </a:br>
            <a:r>
              <a:rPr lang="ru" sz="1100" dirty="0" smtClean="0">
                <a:solidFill>
                  <a:srgbClr val="FFFFFF"/>
                </a:solidFill>
              </a:rPr>
              <a:t>- Веселенькая</a:t>
            </a:r>
            <a:endParaRPr lang="ru-RU" sz="11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7009309" y="3531524"/>
            <a:ext cx="1965357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bg1"/>
                </a:solidFill>
              </a:rPr>
              <a:t/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- Ходячий генератор идей</a:t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- Отлично поднимает командный дух</a:t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- Очень веселенький</a:t>
            </a:r>
            <a:endParaRPr lang="ru" sz="11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" name="Google Shape;153;p21"/>
          <p:cNvSpPr txBox="1"/>
          <p:nvPr/>
        </p:nvSpPr>
        <p:spPr bwMode="auto">
          <a:xfrm>
            <a:off x="1722473" y="854765"/>
            <a:ext cx="1670083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000" b="1" dirty="0" smtClean="0">
                <a:solidFill>
                  <a:srgbClr val="EC664C"/>
                </a:solidFill>
              </a:rPr>
              <a:t>Проблема:</a:t>
            </a:r>
            <a:endParaRPr sz="2000" b="1" dirty="0">
              <a:solidFill>
                <a:srgbClr val="EC664C"/>
              </a:solidFill>
            </a:endParaRPr>
          </a:p>
        </p:txBody>
      </p:sp>
      <p:sp>
        <p:nvSpPr>
          <p:cNvPr id="157" name="Google Shape;157;p21"/>
          <p:cNvSpPr txBox="1"/>
          <p:nvPr/>
        </p:nvSpPr>
        <p:spPr bwMode="auto">
          <a:xfrm>
            <a:off x="5351307" y="1649831"/>
            <a:ext cx="2805405" cy="1508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000" b="1" dirty="0" smtClean="0">
                <a:solidFill>
                  <a:srgbClr val="EC664C"/>
                </a:solidFill>
              </a:rPr>
              <a:t>Аудитория:</a:t>
            </a: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2000" b="1" dirty="0" smtClean="0">
              <a:solidFill>
                <a:srgbClr val="EC664C"/>
              </a:solidFill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" sz="2000" b="1" dirty="0" smtClean="0">
              <a:solidFill>
                <a:srgbClr val="EC664C"/>
              </a:solidFill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300" dirty="0" smtClean="0">
                <a:solidFill>
                  <a:schemeClr val="lt1"/>
                </a:solidFill>
              </a:rPr>
              <a:t>Ученики 10-11 классов и их родители</a:t>
            </a:r>
            <a:endParaRPr lang="ru" sz="1300" dirty="0">
              <a:solidFill>
                <a:schemeClr val="lt1"/>
              </a:solidFill>
            </a:endParaRPr>
          </a:p>
        </p:txBody>
      </p:sp>
      <p:sp>
        <p:nvSpPr>
          <p:cNvPr id="10" name="Google Shape;139;p20"/>
          <p:cNvSpPr/>
          <p:nvPr/>
        </p:nvSpPr>
        <p:spPr bwMode="auto">
          <a:xfrm>
            <a:off x="600604" y="836507"/>
            <a:ext cx="3865378" cy="2960241"/>
          </a:xfrm>
          <a:prstGeom prst="roundRect">
            <a:avLst>
              <a:gd name="adj" fmla="val 9294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1" name="Google Shape;139;p20"/>
          <p:cNvSpPr/>
          <p:nvPr/>
        </p:nvSpPr>
        <p:spPr bwMode="auto">
          <a:xfrm>
            <a:off x="5194852" y="1630017"/>
            <a:ext cx="3074505" cy="2597751"/>
          </a:xfrm>
          <a:prstGeom prst="roundRect">
            <a:avLst>
              <a:gd name="adj" fmla="val 9294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" name="Прямоугольник 2"/>
          <p:cNvSpPr/>
          <p:nvPr/>
        </p:nvSpPr>
        <p:spPr>
          <a:xfrm>
            <a:off x="735496" y="1274574"/>
            <a:ext cx="360459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solidFill>
                  <a:schemeClr val="bg1"/>
                </a:solidFill>
              </a:rPr>
              <a:t>Около 60</a:t>
            </a:r>
            <a:r>
              <a:rPr lang="ru-RU" sz="1100" dirty="0">
                <a:solidFill>
                  <a:schemeClr val="bg1"/>
                </a:solidFill>
              </a:rPr>
              <a:t>% времени, затрачиваемого учениками на подготовку к ЕГЭ, уходит на повторение уже известных тем. При этом у 70% учеников остаются значительные пробелы в знаниях, которые не ликвидируются в процессе подготовки. Это приводит к снижению мотивации </a:t>
            </a:r>
            <a:r>
              <a:rPr lang="ru-RU" sz="1100" dirty="0" smtClean="0">
                <a:solidFill>
                  <a:schemeClr val="bg1"/>
                </a:solidFill>
              </a:rPr>
              <a:t>у </a:t>
            </a:r>
            <a:r>
              <a:rPr lang="ru-RU" sz="1100" dirty="0">
                <a:solidFill>
                  <a:schemeClr val="bg1"/>
                </a:solidFill>
              </a:rPr>
              <a:t>учащихся, так как они не видят прогресса в преодолении сложностей.</a:t>
            </a:r>
          </a:p>
          <a:p>
            <a:pPr algn="ctr"/>
            <a:endParaRPr lang="ru-RU" sz="1100" dirty="0">
              <a:solidFill>
                <a:schemeClr val="bg1"/>
              </a:solidFill>
            </a:endParaRPr>
          </a:p>
          <a:p>
            <a:pPr algn="ctr"/>
            <a:r>
              <a:rPr lang="ru-RU" sz="1100" dirty="0">
                <a:solidFill>
                  <a:schemeClr val="bg1"/>
                </a:solidFill>
              </a:rPr>
              <a:t>Необходимо пересмотреть подходы к подготовке к ЕГЭ, чтобы обеспечить индивидуальную программу для каждого ученика, учитывающую его сильные и слабые стороны, а также способствующую закрытию пробелов в знаниях.</a:t>
            </a:r>
            <a:endParaRPr lang="ru-RU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57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/>
        </p:nvSpPr>
        <p:spPr bwMode="auto">
          <a:xfrm>
            <a:off x="2994683" y="83069"/>
            <a:ext cx="3114568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500" b="1" dirty="0">
                <a:solidFill>
                  <a:schemeClr val="bg1"/>
                </a:solidFill>
              </a:rPr>
              <a:t>В</a:t>
            </a:r>
            <a:r>
              <a:rPr lang="ru" sz="2500" b="1" dirty="0" smtClean="0">
                <a:solidFill>
                  <a:schemeClr val="bg1"/>
                </a:solidFill>
              </a:rPr>
              <a:t>ыбор тематики</a:t>
            </a:r>
            <a:endParaRPr sz="2500" b="1" dirty="0">
              <a:solidFill>
                <a:srgbClr val="3F98FF"/>
              </a:solidFill>
            </a:endParaRPr>
          </a:p>
        </p:txBody>
      </p:sp>
      <p:sp>
        <p:nvSpPr>
          <p:cNvPr id="82" name="Google Shape;82;p16"/>
          <p:cNvSpPr/>
          <p:nvPr/>
        </p:nvSpPr>
        <p:spPr bwMode="auto">
          <a:xfrm>
            <a:off x="300500" y="1540900"/>
            <a:ext cx="2032500" cy="13098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200" dirty="0">
                <a:solidFill>
                  <a:schemeClr val="lt1"/>
                </a:solidFill>
              </a:rPr>
              <a:t>Онлайн-платформы и цифровые среды для учёбы</a:t>
            </a:r>
            <a:endParaRPr sz="1200" dirty="0">
              <a:solidFill>
                <a:schemeClr val="lt1"/>
              </a:solidFill>
            </a:endParaRPr>
          </a:p>
        </p:txBody>
      </p:sp>
      <p:sp>
        <p:nvSpPr>
          <p:cNvPr id="83" name="Google Shape;83;p16"/>
          <p:cNvSpPr/>
          <p:nvPr/>
        </p:nvSpPr>
        <p:spPr bwMode="auto">
          <a:xfrm>
            <a:off x="2463434" y="1540900"/>
            <a:ext cx="2032500" cy="13098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200">
                <a:solidFill>
                  <a:schemeClr val="lt1"/>
                </a:solidFill>
              </a:rPr>
              <a:t>Персональные помощники и ИИ-наставники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84" name="Google Shape;84;p16"/>
          <p:cNvSpPr/>
          <p:nvPr/>
        </p:nvSpPr>
        <p:spPr bwMode="auto">
          <a:xfrm>
            <a:off x="4626369" y="1540900"/>
            <a:ext cx="2032500" cy="13098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200">
                <a:solidFill>
                  <a:schemeClr val="lt1"/>
                </a:solidFill>
              </a:rPr>
              <a:t>Игровые и иммерсивные форматы обучения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85" name="Google Shape;85;p16"/>
          <p:cNvSpPr/>
          <p:nvPr/>
        </p:nvSpPr>
        <p:spPr bwMode="auto">
          <a:xfrm>
            <a:off x="6789303" y="1540900"/>
            <a:ext cx="2032500" cy="13098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200">
                <a:solidFill>
                  <a:schemeClr val="lt1"/>
                </a:solidFill>
              </a:rPr>
              <a:t>Сервисы для проектной и исследовательской деятельности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86" name="Google Shape;86;p16"/>
          <p:cNvSpPr/>
          <p:nvPr/>
        </p:nvSpPr>
        <p:spPr bwMode="auto">
          <a:xfrm>
            <a:off x="300500" y="3121000"/>
            <a:ext cx="2032500" cy="13098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200">
                <a:solidFill>
                  <a:schemeClr val="lt1"/>
                </a:solidFill>
              </a:rPr>
              <a:t>Инструменты оценки, тестирования и развития компетенций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87" name="Google Shape;87;p16"/>
          <p:cNvSpPr/>
          <p:nvPr/>
        </p:nvSpPr>
        <p:spPr bwMode="auto">
          <a:xfrm>
            <a:off x="2463434" y="3121000"/>
            <a:ext cx="2032500" cy="13098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200">
                <a:solidFill>
                  <a:schemeClr val="lt1"/>
                </a:solidFill>
              </a:rPr>
              <a:t>Маркетплейсы и каталоги образовательных сервисов и курсов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88" name="Google Shape;88;p16"/>
          <p:cNvSpPr/>
          <p:nvPr/>
        </p:nvSpPr>
        <p:spPr bwMode="auto">
          <a:xfrm>
            <a:off x="4626369" y="3121000"/>
            <a:ext cx="2032500" cy="13098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200">
                <a:solidFill>
                  <a:schemeClr val="lt1"/>
                </a:solidFill>
              </a:rPr>
              <a:t>Системы анализа образовательных данных 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89" name="Google Shape;89;p16"/>
          <p:cNvSpPr/>
          <p:nvPr/>
        </p:nvSpPr>
        <p:spPr bwMode="auto">
          <a:xfrm>
            <a:off x="6789303" y="3121000"/>
            <a:ext cx="2032500" cy="13098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200">
                <a:solidFill>
                  <a:schemeClr val="lt1"/>
                </a:solidFill>
              </a:rPr>
              <a:t>Продукты для развития soft skills и эмоционального интеллекта</a:t>
            </a:r>
            <a:endParaRPr sz="1200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/>
          <p:nvPr/>
        </p:nvSpPr>
        <p:spPr bwMode="auto">
          <a:xfrm>
            <a:off x="2636875" y="0"/>
            <a:ext cx="3611525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500" b="1" dirty="0">
                <a:solidFill>
                  <a:schemeClr val="bg1"/>
                </a:solidFill>
              </a:rPr>
              <a:t>И</a:t>
            </a:r>
            <a:r>
              <a:rPr lang="ru" sz="2500" b="1" dirty="0" smtClean="0">
                <a:solidFill>
                  <a:schemeClr val="bg1"/>
                </a:solidFill>
              </a:rPr>
              <a:t>сследование </a:t>
            </a:r>
            <a:r>
              <a:rPr lang="ru" sz="2500" b="1" dirty="0">
                <a:solidFill>
                  <a:schemeClr val="bg1"/>
                </a:solidFill>
              </a:rPr>
              <a:t>рынка</a:t>
            </a:r>
            <a:endParaRPr sz="2500" b="1" dirty="0">
              <a:solidFill>
                <a:schemeClr val="bg1"/>
              </a:solidFill>
            </a:endParaRPr>
          </a:p>
        </p:txBody>
      </p:sp>
      <p:sp>
        <p:nvSpPr>
          <p:cNvPr id="97" name="Google Shape;97;p17"/>
          <p:cNvSpPr/>
          <p:nvPr/>
        </p:nvSpPr>
        <p:spPr bwMode="auto">
          <a:xfrm>
            <a:off x="325106" y="968505"/>
            <a:ext cx="2330100" cy="3393300"/>
          </a:xfrm>
          <a:prstGeom prst="roundRect">
            <a:avLst>
              <a:gd name="adj" fmla="val 9125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98" name="Google Shape;98;p17"/>
          <p:cNvSpPr/>
          <p:nvPr/>
        </p:nvSpPr>
        <p:spPr bwMode="auto">
          <a:xfrm>
            <a:off x="2967236" y="961880"/>
            <a:ext cx="2609100" cy="3393300"/>
          </a:xfrm>
          <a:prstGeom prst="roundRect">
            <a:avLst>
              <a:gd name="adj" fmla="val 9125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99" name="Google Shape;99;p17"/>
          <p:cNvSpPr/>
          <p:nvPr/>
        </p:nvSpPr>
        <p:spPr bwMode="auto">
          <a:xfrm>
            <a:off x="5884963" y="948627"/>
            <a:ext cx="2999400" cy="3393300"/>
          </a:xfrm>
          <a:prstGeom prst="roundRect">
            <a:avLst>
              <a:gd name="adj" fmla="val 9500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00" name="Google Shape;100;p17"/>
          <p:cNvSpPr txBox="1"/>
          <p:nvPr/>
        </p:nvSpPr>
        <p:spPr bwMode="auto">
          <a:xfrm>
            <a:off x="350752" y="1103220"/>
            <a:ext cx="2326188" cy="3724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000" dirty="0">
                <a:solidFill>
                  <a:srgbClr val="EC664C"/>
                </a:solidFill>
              </a:rPr>
              <a:t>Посмотрите общую динамику и тренды в тематике:</a:t>
            </a:r>
            <a:endParaRPr sz="1000" dirty="0">
              <a:solidFill>
                <a:srgbClr val="EC664C"/>
              </a:solidFill>
            </a:endParaRPr>
          </a:p>
          <a:p>
            <a:pPr marL="22899"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defRPr/>
            </a:pPr>
            <a:r>
              <a:rPr lang="ru" sz="1000" dirty="0" smtClean="0">
                <a:solidFill>
                  <a:srgbClr val="EC664C"/>
                </a:solidFill>
              </a:rPr>
              <a:t>1. Как </a:t>
            </a:r>
            <a:r>
              <a:rPr lang="ru" sz="1000" dirty="0">
                <a:solidFill>
                  <a:srgbClr val="EC664C"/>
                </a:solidFill>
              </a:rPr>
              <a:t>развивается направление</a:t>
            </a:r>
            <a:r>
              <a:rPr lang="ru" sz="1000" dirty="0" smtClean="0">
                <a:solidFill>
                  <a:srgbClr val="EC664C"/>
                </a:solidFill>
              </a:rPr>
              <a:t>?</a:t>
            </a:r>
          </a:p>
          <a:p>
            <a:pPr marL="22899" lvl="0">
              <a:spcBef>
                <a:spcPts val="1000"/>
              </a:spcBef>
              <a:buClr>
                <a:schemeClr val="lt1"/>
              </a:buClr>
              <a:buSzPts val="1000"/>
              <a:defRPr/>
            </a:pPr>
            <a:r>
              <a:rPr lang="ru-RU" sz="1000" dirty="0" smtClean="0">
                <a:solidFill>
                  <a:schemeClr val="lt1"/>
                </a:solidFill>
              </a:rPr>
              <a:t>- Общая тенденция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 smtClean="0">
                <a:solidFill>
                  <a:schemeClr val="lt1"/>
                </a:solidFill>
              </a:rPr>
              <a:t>- </a:t>
            </a:r>
            <a:r>
              <a:rPr lang="ru-RU" sz="1000" dirty="0">
                <a:solidFill>
                  <a:schemeClr val="lt1"/>
                </a:solidFill>
              </a:rPr>
              <a:t>Персонализация</a:t>
            </a:r>
            <a:br>
              <a:rPr lang="ru-RU" sz="1000" dirty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</a:t>
            </a:r>
            <a:r>
              <a:rPr lang="ru-RU" sz="1000" dirty="0" smtClean="0">
                <a:solidFill>
                  <a:schemeClr val="lt1"/>
                </a:solidFill>
              </a:rPr>
              <a:t>Мобильность</a:t>
            </a:r>
            <a:endParaRPr sz="1000" dirty="0">
              <a:solidFill>
                <a:schemeClr val="lt1"/>
              </a:solidFill>
            </a:endParaRPr>
          </a:p>
          <a:p>
            <a:pPr marL="22899" marR="0" lv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defRPr/>
            </a:pPr>
            <a:r>
              <a:rPr lang="ru" sz="1000" dirty="0" smtClean="0">
                <a:solidFill>
                  <a:srgbClr val="EC664C"/>
                </a:solidFill>
              </a:rPr>
              <a:t>2. Что </a:t>
            </a:r>
            <a:r>
              <a:rPr lang="ru" sz="1000" dirty="0">
                <a:solidFill>
                  <a:srgbClr val="EC664C"/>
                </a:solidFill>
              </a:rPr>
              <a:t>появляется нового за последние 1–2 года</a:t>
            </a:r>
            <a:r>
              <a:rPr lang="ru" sz="1000" dirty="0" smtClean="0">
                <a:solidFill>
                  <a:srgbClr val="EC664C"/>
                </a:solidFill>
              </a:rPr>
              <a:t>?</a:t>
            </a:r>
          </a:p>
          <a:p>
            <a:pPr marL="22899" lvl="0">
              <a:spcBef>
                <a:spcPts val="400"/>
              </a:spcBef>
              <a:buClr>
                <a:schemeClr val="lt1"/>
              </a:buClr>
              <a:buSzPts val="1000"/>
              <a:defRPr/>
            </a:pPr>
            <a:r>
              <a:rPr lang="ru" sz="1000" dirty="0" smtClean="0">
                <a:solidFill>
                  <a:schemeClr val="lt1"/>
                </a:solidFill>
              </a:rPr>
              <a:t>- </a:t>
            </a:r>
            <a:r>
              <a:rPr lang="ru-RU" sz="1000" dirty="0">
                <a:solidFill>
                  <a:schemeClr val="lt1"/>
                </a:solidFill>
              </a:rPr>
              <a:t>Использование ИИ</a:t>
            </a:r>
            <a:br>
              <a:rPr lang="ru-RU" sz="1000" dirty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</a:t>
            </a:r>
            <a:r>
              <a:rPr lang="ru-RU" sz="1000" dirty="0" err="1">
                <a:solidFill>
                  <a:schemeClr val="lt1"/>
                </a:solidFill>
              </a:rPr>
              <a:t>Микрообучение</a:t>
            </a:r>
            <a:endParaRPr sz="1000" dirty="0">
              <a:solidFill>
                <a:schemeClr val="lt1"/>
              </a:solidFill>
            </a:endParaRPr>
          </a:p>
          <a:p>
            <a:pPr marL="22899" lv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defRPr/>
            </a:pPr>
            <a:r>
              <a:rPr lang="ru" sz="1000" dirty="0" smtClean="0">
                <a:solidFill>
                  <a:srgbClr val="EC664C"/>
                </a:solidFill>
              </a:rPr>
              <a:t>3. Какая </a:t>
            </a:r>
            <a:r>
              <a:rPr lang="ru" sz="1000" dirty="0">
                <a:solidFill>
                  <a:srgbClr val="EC664C"/>
                </a:solidFill>
              </a:rPr>
              <a:t>динамика (можно найти данные статистики</a:t>
            </a:r>
            <a:r>
              <a:rPr lang="ru" sz="1000" dirty="0" smtClean="0">
                <a:solidFill>
                  <a:srgbClr val="EC664C"/>
                </a:solidFill>
              </a:rPr>
              <a:t>)</a:t>
            </a:r>
          </a:p>
          <a:p>
            <a:pPr marL="22899" lvl="0">
              <a:spcBef>
                <a:spcPts val="400"/>
              </a:spcBef>
              <a:buClr>
                <a:schemeClr val="lt1"/>
              </a:buClr>
              <a:buSzPts val="1000"/>
              <a:defRPr/>
            </a:pPr>
            <a:r>
              <a:rPr lang="ru-RU" sz="1000" dirty="0" smtClean="0">
                <a:solidFill>
                  <a:schemeClr val="lt1"/>
                </a:solidFill>
              </a:rPr>
              <a:t>- Рост </a:t>
            </a:r>
            <a:r>
              <a:rPr lang="ru-RU" sz="1000" dirty="0">
                <a:solidFill>
                  <a:schemeClr val="lt1"/>
                </a:solidFill>
              </a:rPr>
              <a:t>рынка онлайн-образования (По </a:t>
            </a:r>
            <a:r>
              <a:rPr lang="ru-RU" sz="1000" dirty="0" smtClean="0">
                <a:solidFill>
                  <a:schemeClr val="lt1"/>
                </a:solidFill>
              </a:rPr>
              <a:t>данным </a:t>
            </a:r>
            <a:r>
              <a:rPr lang="ru-RU" sz="1000" dirty="0">
                <a:solidFill>
                  <a:schemeClr val="lt1"/>
                </a:solidFill>
              </a:rPr>
              <a:t>исследований </a:t>
            </a:r>
            <a:r>
              <a:rPr lang="ru-RU" sz="1000" dirty="0" smtClean="0">
                <a:solidFill>
                  <a:schemeClr val="lt1"/>
                </a:solidFill>
              </a:rPr>
              <a:t>от </a:t>
            </a:r>
            <a:r>
              <a:rPr lang="ru-RU" sz="1000" dirty="0" err="1">
                <a:solidFill>
                  <a:schemeClr val="lt1"/>
                </a:solidFill>
              </a:rPr>
              <a:t>Statista</a:t>
            </a:r>
            <a:r>
              <a:rPr lang="ru-RU" sz="1000" dirty="0">
                <a:solidFill>
                  <a:schemeClr val="lt1"/>
                </a:solidFill>
              </a:rPr>
              <a:t>, </a:t>
            </a:r>
            <a:r>
              <a:rPr lang="ru-RU" sz="1000" dirty="0" err="1">
                <a:solidFill>
                  <a:schemeClr val="lt1"/>
                </a:solidFill>
              </a:rPr>
              <a:t>HolonIQ</a:t>
            </a:r>
            <a:r>
              <a:rPr lang="ru-RU" sz="1000" dirty="0">
                <a:solidFill>
                  <a:schemeClr val="lt1"/>
                </a:solidFill>
              </a:rPr>
              <a:t>)</a:t>
            </a:r>
            <a:br>
              <a:rPr lang="ru-RU" sz="1000" dirty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Повышение среднего балла ЕГЭ у пользователей онлайн-платформ</a:t>
            </a:r>
            <a:endParaRPr lang="ru-RU" sz="1000" dirty="0" smtClean="0">
              <a:solidFill>
                <a:schemeClr val="lt1"/>
              </a:solidFill>
            </a:endParaRPr>
          </a:p>
          <a:p>
            <a:pPr marL="194349" lvl="0" indent="-171450">
              <a:spcBef>
                <a:spcPts val="400"/>
              </a:spcBef>
              <a:buClr>
                <a:schemeClr val="lt1"/>
              </a:buClr>
              <a:buSzPts val="1000"/>
              <a:buFontTx/>
              <a:buChar char="-"/>
              <a:defRPr/>
            </a:pPr>
            <a:endParaRPr sz="1000" dirty="0">
              <a:solidFill>
                <a:schemeClr val="lt1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/>
            </a:pPr>
            <a:endParaRPr sz="1000" dirty="0">
              <a:solidFill>
                <a:schemeClr val="lt1"/>
              </a:solidFill>
            </a:endParaRPr>
          </a:p>
        </p:txBody>
      </p:sp>
      <p:sp>
        <p:nvSpPr>
          <p:cNvPr id="101" name="Google Shape;101;p17"/>
          <p:cNvSpPr txBox="1"/>
          <p:nvPr/>
        </p:nvSpPr>
        <p:spPr bwMode="auto">
          <a:xfrm>
            <a:off x="5968132" y="1222489"/>
            <a:ext cx="2766900" cy="1210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  <a:defRPr/>
            </a:pPr>
            <a:r>
              <a:rPr lang="ru" sz="1000" dirty="0">
                <a:solidFill>
                  <a:srgbClr val="EC664C"/>
                </a:solidFill>
              </a:rPr>
              <a:t>В каких сферах применяются решения по вашей теме</a:t>
            </a:r>
            <a:r>
              <a:rPr lang="ru" sz="1000" dirty="0" smtClean="0">
                <a:solidFill>
                  <a:srgbClr val="EC664C"/>
                </a:solidFill>
              </a:rPr>
              <a:t>?</a:t>
            </a:r>
          </a:p>
          <a:p>
            <a:pPr lvl="0">
              <a:spcAft>
                <a:spcPts val="400"/>
              </a:spcAft>
              <a:defRPr/>
            </a:pPr>
            <a:r>
              <a:rPr lang="ru" sz="1000" dirty="0" smtClean="0">
                <a:solidFill>
                  <a:schemeClr val="lt1"/>
                </a:solidFill>
              </a:rPr>
              <a:t>- </a:t>
            </a:r>
            <a:r>
              <a:rPr lang="ru-RU" sz="1000" dirty="0">
                <a:solidFill>
                  <a:schemeClr val="lt1"/>
                </a:solidFill>
              </a:rPr>
              <a:t>Подготовка к другим </a:t>
            </a:r>
            <a:r>
              <a:rPr lang="ru-RU" sz="1000" dirty="0" smtClean="0">
                <a:solidFill>
                  <a:schemeClr val="lt1"/>
                </a:solidFill>
              </a:rPr>
              <a:t>экзаменам.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Изучение иностранных </a:t>
            </a:r>
            <a:r>
              <a:rPr lang="ru-RU" sz="1000" dirty="0" smtClean="0">
                <a:solidFill>
                  <a:schemeClr val="lt1"/>
                </a:solidFill>
              </a:rPr>
              <a:t>языков.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</a:t>
            </a:r>
            <a:r>
              <a:rPr lang="ru-RU" sz="1000" dirty="0" smtClean="0">
                <a:solidFill>
                  <a:schemeClr val="lt1"/>
                </a:solidFill>
              </a:rPr>
              <a:t>Корпоративное обучение.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Развитие </a:t>
            </a:r>
            <a:r>
              <a:rPr lang="en-US" sz="1000" dirty="0">
                <a:solidFill>
                  <a:schemeClr val="lt1"/>
                </a:solidFill>
              </a:rPr>
              <a:t>soft </a:t>
            </a:r>
            <a:r>
              <a:rPr lang="en-US" sz="1000" dirty="0" smtClean="0">
                <a:solidFill>
                  <a:schemeClr val="lt1"/>
                </a:solidFill>
              </a:rPr>
              <a:t>skills</a:t>
            </a:r>
            <a:r>
              <a:rPr lang="ru-RU" sz="1000" dirty="0" smtClean="0">
                <a:solidFill>
                  <a:schemeClr val="lt1"/>
                </a:solidFill>
              </a:rPr>
              <a:t>.</a:t>
            </a:r>
            <a:endParaRPr sz="1000" dirty="0">
              <a:solidFill>
                <a:schemeClr val="lt1"/>
              </a:solidFill>
            </a:endParaRPr>
          </a:p>
        </p:txBody>
      </p:sp>
      <p:sp>
        <p:nvSpPr>
          <p:cNvPr id="102" name="Google Shape;102;p17"/>
          <p:cNvSpPr txBox="1"/>
          <p:nvPr/>
        </p:nvSpPr>
        <p:spPr bwMode="auto">
          <a:xfrm>
            <a:off x="5974758" y="2365307"/>
            <a:ext cx="2766900" cy="1723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000" dirty="0">
                <a:solidFill>
                  <a:srgbClr val="EC664C"/>
                </a:solidFill>
              </a:rPr>
              <a:t>Найти 3 компании, которые создают продукты в этой области</a:t>
            </a:r>
            <a:r>
              <a:rPr lang="ru" sz="1000" dirty="0" smtClean="0">
                <a:solidFill>
                  <a:srgbClr val="EC664C"/>
                </a:solidFill>
              </a:rPr>
              <a:t>:</a:t>
            </a: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" sz="1000" dirty="0" smtClean="0">
              <a:solidFill>
                <a:srgbClr val="EC664C"/>
              </a:solidFill>
            </a:endParaRPr>
          </a:p>
          <a:p>
            <a:pPr lvl="0">
              <a:defRPr/>
            </a:pPr>
            <a:r>
              <a:rPr lang="ru-RU" sz="1000" dirty="0" smtClean="0">
                <a:solidFill>
                  <a:schemeClr val="bg1"/>
                </a:solidFill>
              </a:rPr>
              <a:t>1. MAXIMUM </a:t>
            </a:r>
            <a:r>
              <a:rPr lang="ru-RU" sz="1000" dirty="0" err="1" smtClean="0">
                <a:solidFill>
                  <a:schemeClr val="bg1"/>
                </a:solidFill>
              </a:rPr>
              <a:t>Education</a:t>
            </a:r>
            <a:endParaRPr lang="ru-RU" sz="1000" dirty="0" smtClean="0">
              <a:solidFill>
                <a:schemeClr val="bg1"/>
              </a:solidFill>
            </a:endParaRPr>
          </a:p>
          <a:p>
            <a:pPr lvl="0">
              <a:defRPr/>
            </a:pPr>
            <a:r>
              <a:rPr lang="ru-RU" sz="1000" dirty="0" smtClean="0">
                <a:solidFill>
                  <a:schemeClr val="bg1"/>
                </a:solidFill>
              </a:rPr>
              <a:t>2</a:t>
            </a:r>
            <a:r>
              <a:rPr lang="ru-RU" sz="1000" dirty="0">
                <a:solidFill>
                  <a:schemeClr val="bg1"/>
                </a:solidFill>
              </a:rPr>
              <a:t>. </a:t>
            </a:r>
            <a:r>
              <a:rPr lang="ru-RU" sz="1000" dirty="0" err="1" smtClean="0">
                <a:solidFill>
                  <a:schemeClr val="bg1"/>
                </a:solidFill>
              </a:rPr>
              <a:t>Фоксфорд</a:t>
            </a:r>
            <a:r>
              <a:rPr lang="ru-RU" sz="1000" dirty="0" smtClean="0">
                <a:solidFill>
                  <a:schemeClr val="bg1"/>
                </a:solidFill>
              </a:rPr>
              <a:t/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smtClean="0">
                <a:solidFill>
                  <a:schemeClr val="bg1"/>
                </a:solidFill>
              </a:rPr>
              <a:t>3. </a:t>
            </a:r>
            <a:r>
              <a:rPr lang="en-US" sz="1000" dirty="0" err="1" smtClean="0">
                <a:solidFill>
                  <a:schemeClr val="bg1"/>
                </a:solidFill>
              </a:rPr>
              <a:t>Duolingo</a:t>
            </a:r>
            <a:endParaRPr lang="ru-RU" sz="1000" dirty="0">
              <a:solidFill>
                <a:schemeClr val="bg1"/>
              </a:solidFill>
            </a:endParaRPr>
          </a:p>
          <a:p>
            <a:pPr lvl="0">
              <a:defRPr/>
            </a:pPr>
            <a:r>
              <a:rPr lang="ru-RU" sz="1000" dirty="0" smtClean="0">
                <a:solidFill>
                  <a:schemeClr val="bg1"/>
                </a:solidFill>
              </a:rPr>
              <a:t>4. </a:t>
            </a:r>
            <a:r>
              <a:rPr lang="ru-RU" sz="1000" dirty="0" err="1" smtClean="0">
                <a:solidFill>
                  <a:schemeClr val="bg1"/>
                </a:solidFill>
              </a:rPr>
              <a:t>Фоксфорд</a:t>
            </a:r>
            <a:endParaRPr lang="ru-RU" sz="1000" dirty="0">
              <a:solidFill>
                <a:schemeClr val="bg1"/>
              </a:solidFill>
            </a:endParaRPr>
          </a:p>
          <a:p>
            <a:pPr lvl="0">
              <a:defRPr/>
            </a:pPr>
            <a:r>
              <a:rPr lang="ru-RU" sz="1000" dirty="0" smtClean="0">
                <a:solidFill>
                  <a:schemeClr val="bg1"/>
                </a:solidFill>
              </a:rPr>
              <a:t>5. </a:t>
            </a:r>
            <a:r>
              <a:rPr lang="ru-RU" sz="1000" dirty="0" err="1" smtClean="0">
                <a:solidFill>
                  <a:schemeClr val="bg1"/>
                </a:solidFill>
              </a:rPr>
              <a:t>Умскул</a:t>
            </a:r>
            <a:endParaRPr lang="ru-RU" sz="1000" dirty="0" smtClean="0">
              <a:solidFill>
                <a:schemeClr val="bg1"/>
              </a:solidFill>
            </a:endParaRPr>
          </a:p>
          <a:p>
            <a:pPr lvl="0">
              <a:defRPr/>
            </a:pPr>
            <a:r>
              <a:rPr lang="ru-RU" sz="1000" dirty="0" smtClean="0">
                <a:solidFill>
                  <a:schemeClr val="bg1"/>
                </a:solidFill>
              </a:rPr>
              <a:t>6. </a:t>
            </a:r>
            <a:r>
              <a:rPr lang="ru-RU" sz="1000" dirty="0" err="1" smtClean="0">
                <a:solidFill>
                  <a:schemeClr val="bg1"/>
                </a:solidFill>
              </a:rPr>
              <a:t>Профи.ру</a:t>
            </a:r>
            <a:endParaRPr lang="ru-RU" sz="1000" dirty="0" smtClean="0">
              <a:solidFill>
                <a:schemeClr val="bg1"/>
              </a:solidFill>
            </a:endParaRPr>
          </a:p>
          <a:p>
            <a:pPr lvl="0">
              <a:defRPr/>
            </a:pPr>
            <a:r>
              <a:rPr lang="ru-RU" sz="1000" dirty="0" smtClean="0">
                <a:solidFill>
                  <a:schemeClr val="bg1"/>
                </a:solidFill>
              </a:rPr>
              <a:t>7. </a:t>
            </a:r>
            <a:r>
              <a:rPr lang="ru-RU" sz="1000" dirty="0" err="1" smtClean="0">
                <a:solidFill>
                  <a:schemeClr val="bg1"/>
                </a:solidFill>
              </a:rPr>
              <a:t>РешуЕГЭ</a:t>
            </a:r>
            <a:endParaRPr lang="ru-RU" sz="1000" dirty="0" smtClean="0">
              <a:solidFill>
                <a:schemeClr val="bg1"/>
              </a:solidFill>
            </a:endParaRPr>
          </a:p>
        </p:txBody>
      </p:sp>
      <p:sp>
        <p:nvSpPr>
          <p:cNvPr id="103" name="Google Shape;103;p17"/>
          <p:cNvSpPr txBox="1"/>
          <p:nvPr/>
        </p:nvSpPr>
        <p:spPr bwMode="auto">
          <a:xfrm>
            <a:off x="3026062" y="1215863"/>
            <a:ext cx="2500200" cy="1543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000" dirty="0">
                <a:solidFill>
                  <a:srgbClr val="EC664C"/>
                </a:solidFill>
              </a:rPr>
              <a:t>Перечислите продукты, которые уже существуют на рынке по данной теме</a:t>
            </a:r>
            <a:r>
              <a:rPr lang="ru" sz="1000" dirty="0" smtClean="0">
                <a:solidFill>
                  <a:srgbClr val="EC664C"/>
                </a:solidFill>
              </a:rPr>
              <a:t>:</a:t>
            </a: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solidFill>
                <a:srgbClr val="EC664C"/>
              </a:solidFill>
            </a:endParaRPr>
          </a:p>
          <a:p>
            <a:pPr lvl="0">
              <a:defRPr/>
            </a:pPr>
            <a:r>
              <a:rPr lang="ru-RU" sz="1000" dirty="0">
                <a:solidFill>
                  <a:schemeClr val="lt1"/>
                </a:solidFill>
              </a:rPr>
              <a:t>- Онлайн-школы: </a:t>
            </a:r>
            <a:r>
              <a:rPr lang="ru-RU" sz="1000" dirty="0" err="1">
                <a:solidFill>
                  <a:schemeClr val="lt1"/>
                </a:solidFill>
              </a:rPr>
              <a:t>Фоксфорд</a:t>
            </a:r>
            <a:r>
              <a:rPr lang="ru-RU" sz="1000" dirty="0">
                <a:solidFill>
                  <a:schemeClr val="lt1"/>
                </a:solidFill>
              </a:rPr>
              <a:t>, </a:t>
            </a:r>
            <a:r>
              <a:rPr lang="en-US" sz="1000" dirty="0">
                <a:solidFill>
                  <a:schemeClr val="lt1"/>
                </a:solidFill>
              </a:rPr>
              <a:t>InternetUrok.ru</a:t>
            </a:r>
            <a:r>
              <a:rPr lang="en-US" sz="1000" dirty="0" smtClean="0">
                <a:solidFill>
                  <a:schemeClr val="lt1"/>
                </a:solidFill>
              </a:rPr>
              <a:t>.</a:t>
            </a:r>
            <a:r>
              <a:rPr lang="ru-RU" sz="1000" dirty="0" smtClean="0">
                <a:solidFill>
                  <a:schemeClr val="lt1"/>
                </a:solidFill>
              </a:rPr>
              <a:t>, </a:t>
            </a:r>
            <a:r>
              <a:rPr lang="ru-RU" sz="1000" dirty="0" err="1" smtClean="0">
                <a:solidFill>
                  <a:schemeClr val="lt1"/>
                </a:solidFill>
              </a:rPr>
              <a:t>Умскул</a:t>
            </a:r>
            <a:r>
              <a:rPr lang="ru-RU" sz="1000" dirty="0" smtClean="0">
                <a:solidFill>
                  <a:schemeClr val="lt1"/>
                </a:solidFill>
              </a:rPr>
              <a:t>, </a:t>
            </a:r>
            <a:r>
              <a:rPr lang="ru-RU" sz="1000" dirty="0" err="1" smtClean="0">
                <a:solidFill>
                  <a:schemeClr val="lt1"/>
                </a:solidFill>
              </a:rPr>
              <a:t>Учи.ру</a:t>
            </a:r>
            <a:r>
              <a:rPr lang="ru-RU" sz="1000" dirty="0">
                <a:solidFill>
                  <a:schemeClr val="lt1"/>
                </a:solidFill>
              </a:rPr>
              <a:t/>
            </a:r>
            <a:br>
              <a:rPr lang="ru-RU" sz="1000" dirty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Репетиторы онлайн: </a:t>
            </a:r>
            <a:r>
              <a:rPr lang="en-US" sz="1000" dirty="0" smtClean="0">
                <a:solidFill>
                  <a:schemeClr val="lt1"/>
                </a:solidFill>
              </a:rPr>
              <a:t>Profi.ru</a:t>
            </a:r>
            <a:r>
              <a:rPr lang="ru-RU" sz="1000" dirty="0">
                <a:solidFill>
                  <a:schemeClr val="lt1"/>
                </a:solidFill>
              </a:rPr>
              <a:t/>
            </a:r>
            <a:br>
              <a:rPr lang="ru-RU" sz="1000" dirty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Бесплатные ресурсы: Решу ЕГЭ</a:t>
            </a:r>
            <a:endParaRPr sz="1000" dirty="0">
              <a:solidFill>
                <a:schemeClr val="lt1"/>
              </a:solidFill>
            </a:endParaRPr>
          </a:p>
          <a:p>
            <a:pPr marL="457200" lvl="0" indent="-2921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/>
            </a:pPr>
            <a:endParaRPr sz="1000" b="1" dirty="0">
              <a:solidFill>
                <a:schemeClr val="lt1"/>
              </a:solidFill>
            </a:endParaRPr>
          </a:p>
        </p:txBody>
      </p:sp>
      <p:sp>
        <p:nvSpPr>
          <p:cNvPr id="105" name="Google Shape;105;p17"/>
          <p:cNvSpPr txBox="1"/>
          <p:nvPr/>
        </p:nvSpPr>
        <p:spPr bwMode="auto">
          <a:xfrm>
            <a:off x="3039316" y="2544210"/>
            <a:ext cx="2500200" cy="1620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000" dirty="0">
                <a:solidFill>
                  <a:srgbClr val="EC664C"/>
                </a:solidFill>
              </a:rPr>
              <a:t>Какие ключевые форматы/технологии набирают популярность</a:t>
            </a:r>
            <a:r>
              <a:rPr lang="ru" sz="1000" dirty="0" smtClean="0">
                <a:solidFill>
                  <a:srgbClr val="EC664C"/>
                </a:solidFill>
              </a:rPr>
              <a:t>?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" sz="1000" dirty="0">
              <a:solidFill>
                <a:schemeClr val="lt1"/>
              </a:solidFill>
            </a:endParaRPr>
          </a:p>
          <a:p>
            <a:pPr lvl="0">
              <a:defRPr/>
            </a:pPr>
            <a:r>
              <a:rPr lang="ru" sz="1000" dirty="0" smtClean="0">
                <a:solidFill>
                  <a:schemeClr val="lt1"/>
                </a:solidFill>
              </a:rPr>
              <a:t>- </a:t>
            </a:r>
            <a:r>
              <a:rPr lang="ru-RU" sz="1000" dirty="0">
                <a:solidFill>
                  <a:schemeClr val="lt1"/>
                </a:solidFill>
              </a:rPr>
              <a:t>Интерактивные тесты и </a:t>
            </a:r>
            <a:r>
              <a:rPr lang="ru-RU" sz="1000" dirty="0" smtClean="0">
                <a:solidFill>
                  <a:schemeClr val="lt1"/>
                </a:solidFill>
              </a:rPr>
              <a:t>задания.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Персонализированные планы </a:t>
            </a:r>
            <a:r>
              <a:rPr lang="ru-RU" sz="1000" dirty="0" smtClean="0">
                <a:solidFill>
                  <a:schemeClr val="lt1"/>
                </a:solidFill>
              </a:rPr>
              <a:t>подготовки.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Мобильные </a:t>
            </a:r>
            <a:r>
              <a:rPr lang="ru-RU" sz="1000" dirty="0" smtClean="0">
                <a:solidFill>
                  <a:schemeClr val="lt1"/>
                </a:solidFill>
              </a:rPr>
              <a:t>приложения.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</a:t>
            </a:r>
            <a:r>
              <a:rPr lang="ru-RU" sz="1000" dirty="0" err="1" smtClean="0">
                <a:solidFill>
                  <a:schemeClr val="lt1"/>
                </a:solidFill>
              </a:rPr>
              <a:t>Геймификация</a:t>
            </a:r>
            <a:r>
              <a:rPr lang="ru-RU" sz="1000" dirty="0" smtClean="0">
                <a:solidFill>
                  <a:schemeClr val="lt1"/>
                </a:solidFill>
              </a:rPr>
              <a:t>.</a:t>
            </a:r>
            <a:endParaRPr sz="1000" dirty="0">
              <a:solidFill>
                <a:schemeClr val="lt1"/>
              </a:solidFill>
            </a:endParaRPr>
          </a:p>
          <a:p>
            <a:pPr marL="457200" lvl="0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/>
            </a:pPr>
            <a:endParaRPr sz="1000" b="1" dirty="0">
              <a:solidFill>
                <a:schemeClr val="lt1"/>
              </a:solidFill>
            </a:endParaRPr>
          </a:p>
        </p:txBody>
      </p:sp>
      <p:sp>
        <p:nvSpPr>
          <p:cNvPr id="106" name="Google Shape;106;p17"/>
          <p:cNvSpPr txBox="1"/>
          <p:nvPr/>
        </p:nvSpPr>
        <p:spPr bwMode="auto">
          <a:xfrm>
            <a:off x="917697" y="914338"/>
            <a:ext cx="22779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300" b="1" dirty="0">
                <a:solidFill>
                  <a:srgbClr val="3F98FF"/>
                </a:solidFill>
              </a:rPr>
              <a:t>Хастлеры</a:t>
            </a:r>
            <a:endParaRPr sz="1300" dirty="0">
              <a:solidFill>
                <a:srgbClr val="3F98FF"/>
              </a:solidFill>
            </a:endParaRPr>
          </a:p>
        </p:txBody>
      </p:sp>
      <p:sp>
        <p:nvSpPr>
          <p:cNvPr id="107" name="Google Shape;107;p17"/>
          <p:cNvSpPr txBox="1"/>
          <p:nvPr/>
        </p:nvSpPr>
        <p:spPr bwMode="auto">
          <a:xfrm>
            <a:off x="3801721" y="914337"/>
            <a:ext cx="22779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300" b="1" dirty="0">
                <a:solidFill>
                  <a:srgbClr val="3F98FF"/>
                </a:solidFill>
              </a:rPr>
              <a:t>Хакеры</a:t>
            </a:r>
            <a:endParaRPr sz="1300" dirty="0">
              <a:solidFill>
                <a:srgbClr val="3F98FF"/>
              </a:solidFill>
            </a:endParaRPr>
          </a:p>
        </p:txBody>
      </p:sp>
      <p:sp>
        <p:nvSpPr>
          <p:cNvPr id="108" name="Google Shape;108;p17"/>
          <p:cNvSpPr txBox="1"/>
          <p:nvPr/>
        </p:nvSpPr>
        <p:spPr bwMode="auto">
          <a:xfrm>
            <a:off x="6866099" y="901084"/>
            <a:ext cx="102557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300" b="1" dirty="0">
                <a:solidFill>
                  <a:srgbClr val="3F98FF"/>
                </a:solidFill>
              </a:rPr>
              <a:t>Хипстеры</a:t>
            </a:r>
            <a:endParaRPr sz="1300" dirty="0">
              <a:solidFill>
                <a:srgbClr val="3F98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/>
          <p:nvPr/>
        </p:nvSpPr>
        <p:spPr bwMode="auto">
          <a:xfrm>
            <a:off x="2557362" y="0"/>
            <a:ext cx="3704291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500" b="1" dirty="0">
                <a:solidFill>
                  <a:schemeClr val="bg1"/>
                </a:solidFill>
              </a:rPr>
              <a:t>С</a:t>
            </a:r>
            <a:r>
              <a:rPr lang="ru" sz="2500" b="1" dirty="0" smtClean="0">
                <a:solidFill>
                  <a:schemeClr val="bg1"/>
                </a:solidFill>
              </a:rPr>
              <a:t>егменты </a:t>
            </a:r>
            <a:r>
              <a:rPr lang="ru" sz="2500" b="1" dirty="0">
                <a:solidFill>
                  <a:schemeClr val="bg1"/>
                </a:solidFill>
              </a:rPr>
              <a:t>аудитории</a:t>
            </a:r>
            <a:endParaRPr sz="2500" b="1" dirty="0">
              <a:solidFill>
                <a:schemeClr val="bg1"/>
              </a:solidFill>
            </a:endParaRPr>
          </a:p>
        </p:txBody>
      </p:sp>
      <p:sp>
        <p:nvSpPr>
          <p:cNvPr id="115" name="Google Shape;115;p18"/>
          <p:cNvSpPr/>
          <p:nvPr/>
        </p:nvSpPr>
        <p:spPr bwMode="auto">
          <a:xfrm>
            <a:off x="325106" y="961880"/>
            <a:ext cx="2516100" cy="3393300"/>
          </a:xfrm>
          <a:prstGeom prst="roundRect">
            <a:avLst>
              <a:gd name="adj" fmla="val 9125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16" name="Google Shape;116;p18"/>
          <p:cNvSpPr txBox="1"/>
          <p:nvPr/>
        </p:nvSpPr>
        <p:spPr bwMode="auto">
          <a:xfrm>
            <a:off x="390508" y="1048447"/>
            <a:ext cx="2406900" cy="3000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000" b="1" dirty="0">
                <a:solidFill>
                  <a:srgbClr val="3F98FF"/>
                </a:solidFill>
              </a:rPr>
              <a:t>Сегмент C — Customer </a:t>
            </a:r>
            <a:r>
              <a:rPr lang="ru" sz="1000" b="1" dirty="0">
                <a:solidFill>
                  <a:schemeClr val="lt1"/>
                </a:solidFill>
              </a:rPr>
              <a:t/>
            </a:r>
            <a:br>
              <a:rPr lang="ru" sz="1000" b="1" dirty="0">
                <a:solidFill>
                  <a:schemeClr val="lt1"/>
                </a:solidFill>
              </a:rPr>
            </a:br>
            <a:r>
              <a:rPr lang="ru" sz="800" b="1" dirty="0">
                <a:solidFill>
                  <a:srgbClr val="3F98FF"/>
                </a:solidFill>
              </a:rPr>
              <a:t>(конечные пользователи)</a:t>
            </a:r>
            <a:endParaRPr sz="800" b="1" dirty="0">
              <a:solidFill>
                <a:srgbClr val="3F98FF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ru" sz="900" dirty="0">
                <a:solidFill>
                  <a:schemeClr val="lt1"/>
                </a:solidFill>
              </a:rPr>
              <a:t>люди, которые лично пользуются продуктами вашей области (можете описать самих себя</a:t>
            </a:r>
            <a:r>
              <a:rPr lang="ru" sz="900" dirty="0" smtClean="0">
                <a:solidFill>
                  <a:schemeClr val="lt1"/>
                </a:solidFill>
              </a:rPr>
              <a:t>)</a:t>
            </a:r>
            <a:endParaRPr lang="ru" sz="900" dirty="0">
              <a:solidFill>
                <a:schemeClr val="lt1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ru" sz="900" dirty="0" smtClean="0">
                <a:solidFill>
                  <a:schemeClr val="lt1"/>
                </a:solidFill>
              </a:rPr>
              <a:t>Школьники 10-11 классов и их родители, которые хотели бы на отлично сдать экзамены и поступить в вуз на бюджетное место.</a:t>
            </a:r>
            <a:endParaRPr sz="900" dirty="0">
              <a:solidFill>
                <a:schemeClr val="lt1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/>
            </a:pPr>
            <a:endParaRPr lang="ru" sz="900" b="1" dirty="0" smtClean="0">
              <a:solidFill>
                <a:schemeClr val="lt1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/>
            </a:pPr>
            <a:endParaRPr lang="ru" sz="900" b="1" dirty="0">
              <a:solidFill>
                <a:schemeClr val="lt1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/>
            </a:pPr>
            <a:r>
              <a:rPr lang="ru" sz="900" b="1" dirty="0" smtClean="0">
                <a:solidFill>
                  <a:schemeClr val="lt1"/>
                </a:solidFill>
              </a:rPr>
              <a:t>2-3 </a:t>
            </a:r>
            <a:r>
              <a:rPr lang="ru" sz="900" b="1" dirty="0">
                <a:solidFill>
                  <a:schemeClr val="lt1"/>
                </a:solidFill>
              </a:rPr>
              <a:t>типовые </a:t>
            </a:r>
            <a:r>
              <a:rPr lang="ru" sz="900" b="1" dirty="0" smtClean="0">
                <a:solidFill>
                  <a:schemeClr val="lt1"/>
                </a:solidFill>
              </a:rPr>
              <a:t>проблемы:</a:t>
            </a:r>
            <a:endParaRPr sz="900" b="1" dirty="0">
              <a:solidFill>
                <a:schemeClr val="lt1"/>
              </a:solidFill>
            </a:endParaRPr>
          </a:p>
          <a:p>
            <a:pPr marL="29249" lvl="0">
              <a:buClr>
                <a:schemeClr val="lt1"/>
              </a:buClr>
              <a:buSzPts val="900"/>
              <a:defRPr/>
            </a:pPr>
            <a:r>
              <a:rPr lang="ru-RU" sz="900" dirty="0" smtClean="0">
                <a:solidFill>
                  <a:schemeClr val="lt1"/>
                </a:solidFill>
              </a:rPr>
              <a:t>1</a:t>
            </a:r>
            <a:r>
              <a:rPr lang="ru-RU" sz="900" dirty="0">
                <a:solidFill>
                  <a:schemeClr val="lt1"/>
                </a:solidFill>
              </a:rPr>
              <a:t>. Недостаток мотивации и </a:t>
            </a:r>
            <a:r>
              <a:rPr lang="ru-RU" sz="900" dirty="0" err="1" smtClean="0">
                <a:solidFill>
                  <a:schemeClr val="lt1"/>
                </a:solidFill>
              </a:rPr>
              <a:t>прокрастинации</a:t>
            </a:r>
            <a:r>
              <a:rPr lang="ru-RU" sz="900" dirty="0" smtClean="0">
                <a:solidFill>
                  <a:schemeClr val="lt1"/>
                </a:solidFill>
              </a:rPr>
              <a:t> </a:t>
            </a:r>
          </a:p>
          <a:p>
            <a:pPr marL="29249" lvl="0">
              <a:buClr>
                <a:schemeClr val="lt1"/>
              </a:buClr>
              <a:buSzPts val="900"/>
              <a:defRPr/>
            </a:pPr>
            <a:r>
              <a:rPr lang="ru-RU" sz="900" dirty="0" smtClean="0">
                <a:solidFill>
                  <a:schemeClr val="lt1"/>
                </a:solidFill>
              </a:rPr>
              <a:t>2</a:t>
            </a:r>
            <a:r>
              <a:rPr lang="ru-RU" sz="900" dirty="0">
                <a:solidFill>
                  <a:schemeClr val="lt1"/>
                </a:solidFill>
              </a:rPr>
              <a:t>. Сложность в систематизации </a:t>
            </a:r>
            <a:r>
              <a:rPr lang="ru-RU" sz="900" dirty="0" smtClean="0">
                <a:solidFill>
                  <a:schemeClr val="lt1"/>
                </a:solidFill>
              </a:rPr>
              <a:t>знаний</a:t>
            </a:r>
            <a:endParaRPr lang="ru-RU" sz="900" dirty="0">
              <a:solidFill>
                <a:schemeClr val="lt1"/>
              </a:solidFill>
            </a:endParaRPr>
          </a:p>
          <a:p>
            <a:pPr marL="29249" lvl="0">
              <a:buClr>
                <a:schemeClr val="lt1"/>
              </a:buClr>
              <a:buSzPts val="900"/>
              <a:defRPr/>
            </a:pPr>
            <a:r>
              <a:rPr lang="ru-RU" sz="900" dirty="0" smtClean="0">
                <a:solidFill>
                  <a:schemeClr val="lt1"/>
                </a:solidFill>
              </a:rPr>
              <a:t>3</a:t>
            </a:r>
            <a:r>
              <a:rPr lang="ru-RU" sz="900" dirty="0">
                <a:solidFill>
                  <a:schemeClr val="lt1"/>
                </a:solidFill>
              </a:rPr>
              <a:t>. Высокий уровень стресса и </a:t>
            </a:r>
            <a:r>
              <a:rPr lang="ru-RU" sz="900" dirty="0" smtClean="0">
                <a:solidFill>
                  <a:schemeClr val="lt1"/>
                </a:solidFill>
              </a:rPr>
              <a:t>тревоги</a:t>
            </a:r>
            <a:endParaRPr sz="900" dirty="0">
              <a:solidFill>
                <a:schemeClr val="lt1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/>
            </a:pPr>
            <a:endParaRPr sz="900" dirty="0">
              <a:solidFill>
                <a:schemeClr val="lt1"/>
              </a:solidFill>
            </a:endParaRPr>
          </a:p>
        </p:txBody>
      </p:sp>
      <p:sp>
        <p:nvSpPr>
          <p:cNvPr id="117" name="Google Shape;117;p18"/>
          <p:cNvSpPr/>
          <p:nvPr/>
        </p:nvSpPr>
        <p:spPr bwMode="auto">
          <a:xfrm>
            <a:off x="3227810" y="975132"/>
            <a:ext cx="2516100" cy="3393300"/>
          </a:xfrm>
          <a:prstGeom prst="roundRect">
            <a:avLst>
              <a:gd name="adj" fmla="val 9125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18" name="Google Shape;118;p18"/>
          <p:cNvSpPr/>
          <p:nvPr/>
        </p:nvSpPr>
        <p:spPr bwMode="auto">
          <a:xfrm>
            <a:off x="6161680" y="1008262"/>
            <a:ext cx="2516100" cy="3393300"/>
          </a:xfrm>
          <a:prstGeom prst="roundRect">
            <a:avLst>
              <a:gd name="adj" fmla="val 9125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19" name="Google Shape;119;p18"/>
          <p:cNvSpPr txBox="1"/>
          <p:nvPr/>
        </p:nvSpPr>
        <p:spPr bwMode="auto">
          <a:xfrm>
            <a:off x="3335419" y="1028569"/>
            <a:ext cx="2406900" cy="3339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000" b="1" dirty="0">
                <a:solidFill>
                  <a:srgbClr val="3F98FF"/>
                </a:solidFill>
              </a:rPr>
              <a:t>Сегмент B — Business</a:t>
            </a:r>
            <a:r>
              <a:rPr lang="ru" sz="1000" b="1" dirty="0">
                <a:solidFill>
                  <a:schemeClr val="lt1"/>
                </a:solidFill>
              </a:rPr>
              <a:t/>
            </a:r>
            <a:br>
              <a:rPr lang="ru" sz="1000" b="1" dirty="0">
                <a:solidFill>
                  <a:schemeClr val="lt1"/>
                </a:solidFill>
              </a:rPr>
            </a:br>
            <a:r>
              <a:rPr lang="ru" sz="800" b="1" dirty="0">
                <a:solidFill>
                  <a:srgbClr val="3F98FF"/>
                </a:solidFill>
              </a:rPr>
              <a:t>(компании)</a:t>
            </a:r>
            <a:endParaRPr sz="800" b="1" dirty="0">
              <a:solidFill>
                <a:srgbClr val="3F98FF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ru" sz="900" dirty="0">
                <a:solidFill>
                  <a:schemeClr val="lt1"/>
                </a:solidFill>
              </a:rPr>
              <a:t>представители компаний / организаций, которые развиваются в этой </a:t>
            </a:r>
            <a:r>
              <a:rPr lang="ru" sz="900" dirty="0" smtClean="0">
                <a:solidFill>
                  <a:schemeClr val="lt1"/>
                </a:solidFill>
              </a:rPr>
              <a:t>области</a:t>
            </a:r>
          </a:p>
          <a:p>
            <a:pPr lvl="0">
              <a:spcBef>
                <a:spcPts val="400"/>
              </a:spcBef>
              <a:defRPr/>
            </a:pPr>
            <a:r>
              <a:rPr lang="ru" sz="900" dirty="0" smtClean="0">
                <a:solidFill>
                  <a:schemeClr val="lt1"/>
                </a:solidFill>
              </a:rPr>
              <a:t>Руководитель оналйн-школы и образовательных центров.</a:t>
            </a:r>
            <a:br>
              <a:rPr lang="ru" sz="900" dirty="0" smtClean="0">
                <a:solidFill>
                  <a:schemeClr val="lt1"/>
                </a:solidFill>
              </a:rPr>
            </a:br>
            <a:r>
              <a:rPr lang="ru-RU" sz="900" dirty="0">
                <a:solidFill>
                  <a:schemeClr val="lt1"/>
                </a:solidFill>
              </a:rPr>
              <a:t>Сфера компании: Онлайн-образование, подготовка к ЕГЭ.</a:t>
            </a:r>
            <a:br>
              <a:rPr lang="ru-RU" sz="900" dirty="0">
                <a:solidFill>
                  <a:schemeClr val="lt1"/>
                </a:solidFill>
              </a:rPr>
            </a:br>
            <a:r>
              <a:rPr lang="ru-RU" sz="900" dirty="0" smtClean="0">
                <a:solidFill>
                  <a:schemeClr val="lt1"/>
                </a:solidFill>
              </a:rPr>
              <a:t>Бизнес-процессы: </a:t>
            </a:r>
            <a:br>
              <a:rPr lang="ru-RU" sz="900" dirty="0" smtClean="0">
                <a:solidFill>
                  <a:schemeClr val="lt1"/>
                </a:solidFill>
              </a:rPr>
            </a:br>
            <a:r>
              <a:rPr lang="ru-RU" sz="900" dirty="0" smtClean="0">
                <a:solidFill>
                  <a:schemeClr val="lt1"/>
                </a:solidFill>
              </a:rPr>
              <a:t>- Разработка </a:t>
            </a:r>
            <a:r>
              <a:rPr lang="ru-RU" sz="900" dirty="0">
                <a:solidFill>
                  <a:schemeClr val="lt1"/>
                </a:solidFill>
              </a:rPr>
              <a:t>и реализация учебных программ для подготовки к </a:t>
            </a:r>
            <a:r>
              <a:rPr lang="ru-RU" sz="900" dirty="0" smtClean="0">
                <a:solidFill>
                  <a:schemeClr val="lt1"/>
                </a:solidFill>
              </a:rPr>
              <a:t>ЕГЭ.</a:t>
            </a:r>
            <a:br>
              <a:rPr lang="ru-RU" sz="900" dirty="0" smtClean="0">
                <a:solidFill>
                  <a:schemeClr val="lt1"/>
                </a:solidFill>
              </a:rPr>
            </a:br>
            <a:r>
              <a:rPr lang="ru-RU" sz="900" dirty="0" smtClean="0">
                <a:solidFill>
                  <a:schemeClr val="lt1"/>
                </a:solidFill>
              </a:rPr>
              <a:t>- Привлечение </a:t>
            </a:r>
            <a:r>
              <a:rPr lang="ru-RU" sz="900" dirty="0">
                <a:solidFill>
                  <a:schemeClr val="lt1"/>
                </a:solidFill>
              </a:rPr>
              <a:t>и удержание учеников</a:t>
            </a:r>
            <a:r>
              <a:rPr lang="ru-RU" sz="900" dirty="0" smtClean="0">
                <a:solidFill>
                  <a:schemeClr val="lt1"/>
                </a:solidFill>
              </a:rPr>
              <a:t>.</a:t>
            </a:r>
            <a:endParaRPr lang="ru" sz="900" dirty="0">
              <a:solidFill>
                <a:schemeClr val="lt1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/>
            </a:pPr>
            <a:r>
              <a:rPr lang="ru" sz="900" b="1" dirty="0" smtClean="0">
                <a:solidFill>
                  <a:schemeClr val="lt1"/>
                </a:solidFill>
              </a:rPr>
              <a:t>2-3 типовые проблемы:</a:t>
            </a:r>
            <a:endParaRPr lang="ru" sz="900" dirty="0">
              <a:solidFill>
                <a:schemeClr val="lt1"/>
              </a:solidFill>
            </a:endParaRPr>
          </a:p>
          <a:p>
            <a:pPr lvl="0">
              <a:spcBef>
                <a:spcPts val="400"/>
              </a:spcBef>
              <a:defRPr/>
            </a:pPr>
            <a:r>
              <a:rPr lang="ru-RU" sz="900" dirty="0" smtClean="0">
                <a:solidFill>
                  <a:schemeClr val="lt1"/>
                </a:solidFill>
              </a:rPr>
              <a:t>1. Высокая конкуренция</a:t>
            </a:r>
          </a:p>
          <a:p>
            <a:pPr lvl="0">
              <a:spcBef>
                <a:spcPts val="400"/>
              </a:spcBef>
              <a:defRPr/>
            </a:pPr>
            <a:r>
              <a:rPr lang="ru-RU" sz="900" dirty="0" smtClean="0">
                <a:solidFill>
                  <a:schemeClr val="lt1"/>
                </a:solidFill>
              </a:rPr>
              <a:t>2</a:t>
            </a:r>
            <a:r>
              <a:rPr lang="ru-RU" sz="900" dirty="0">
                <a:solidFill>
                  <a:schemeClr val="lt1"/>
                </a:solidFill>
              </a:rPr>
              <a:t>. Сложность в привлечении и удержании учеников: Нужно предлагать что-то действительно интересное и эффективное.</a:t>
            </a:r>
          </a:p>
          <a:p>
            <a:pPr lvl="0">
              <a:spcBef>
                <a:spcPts val="400"/>
              </a:spcBef>
              <a:defRPr/>
            </a:pPr>
            <a:r>
              <a:rPr lang="ru-RU" sz="900" dirty="0" smtClean="0">
                <a:solidFill>
                  <a:schemeClr val="lt1"/>
                </a:solidFill>
              </a:rPr>
              <a:t>3</a:t>
            </a:r>
            <a:r>
              <a:rPr lang="ru-RU" sz="900" dirty="0">
                <a:solidFill>
                  <a:schemeClr val="lt1"/>
                </a:solidFill>
              </a:rPr>
              <a:t>. Потребность в инновационных </a:t>
            </a:r>
            <a:r>
              <a:rPr lang="ru-RU" sz="900" dirty="0" smtClean="0">
                <a:solidFill>
                  <a:schemeClr val="lt1"/>
                </a:solidFill>
              </a:rPr>
              <a:t>методиках</a:t>
            </a:r>
            <a:endParaRPr sz="900" dirty="0">
              <a:solidFill>
                <a:schemeClr val="lt1"/>
              </a:solidFill>
            </a:endParaRPr>
          </a:p>
        </p:txBody>
      </p:sp>
      <p:sp>
        <p:nvSpPr>
          <p:cNvPr id="120" name="Google Shape;120;p18"/>
          <p:cNvSpPr txBox="1"/>
          <p:nvPr/>
        </p:nvSpPr>
        <p:spPr bwMode="auto">
          <a:xfrm>
            <a:off x="6256412" y="1101457"/>
            <a:ext cx="2406900" cy="341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000" b="1" dirty="0">
                <a:solidFill>
                  <a:srgbClr val="3F98FF"/>
                </a:solidFill>
              </a:rPr>
              <a:t>Сегмент G — Government</a:t>
            </a:r>
            <a:r>
              <a:rPr lang="ru" sz="1000" b="1" dirty="0">
                <a:solidFill>
                  <a:schemeClr val="lt1"/>
                </a:solidFill>
              </a:rPr>
              <a:t/>
            </a:r>
            <a:br>
              <a:rPr lang="ru" sz="1000" b="1" dirty="0">
                <a:solidFill>
                  <a:schemeClr val="lt1"/>
                </a:solidFill>
              </a:rPr>
            </a:br>
            <a:r>
              <a:rPr lang="ru" sz="800" b="1" dirty="0">
                <a:solidFill>
                  <a:srgbClr val="3F98FF"/>
                </a:solidFill>
              </a:rPr>
              <a:t>(государство)</a:t>
            </a:r>
            <a:endParaRPr sz="800" b="1" dirty="0">
              <a:solidFill>
                <a:srgbClr val="3F98FF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ru" sz="900" dirty="0">
                <a:solidFill>
                  <a:schemeClr val="lt1"/>
                </a:solidFill>
              </a:rPr>
              <a:t>представители бюджетных организаций и органов </a:t>
            </a:r>
            <a:r>
              <a:rPr lang="ru" sz="900" dirty="0" smtClean="0">
                <a:solidFill>
                  <a:schemeClr val="lt1"/>
                </a:solidFill>
              </a:rPr>
              <a:t>власти</a:t>
            </a:r>
            <a:endParaRPr sz="900" dirty="0" smtClean="0">
              <a:solidFill>
                <a:schemeClr val="lt1"/>
              </a:solidFill>
            </a:endParaRPr>
          </a:p>
          <a:p>
            <a:pPr marL="29249" lvl="0">
              <a:spcBef>
                <a:spcPts val="1000"/>
              </a:spcBef>
              <a:buClr>
                <a:schemeClr val="lt1"/>
              </a:buClr>
              <a:buSzPts val="900"/>
              <a:defRPr/>
            </a:pPr>
            <a:r>
              <a:rPr lang="ru-RU" sz="900" dirty="0">
                <a:solidFill>
                  <a:schemeClr val="lt1"/>
                </a:solidFill>
              </a:rPr>
              <a:t>Директора школ, отвечающие за организацию подготовки к </a:t>
            </a:r>
            <a:r>
              <a:rPr lang="ru-RU" sz="900" dirty="0" smtClean="0">
                <a:solidFill>
                  <a:schemeClr val="lt1"/>
                </a:solidFill>
              </a:rPr>
              <a:t>ЕГЭ.</a:t>
            </a:r>
            <a:br>
              <a:rPr lang="ru-RU" sz="900" dirty="0" smtClean="0">
                <a:solidFill>
                  <a:schemeClr val="lt1"/>
                </a:solidFill>
              </a:rPr>
            </a:br>
            <a:r>
              <a:rPr lang="ru-RU" sz="900" dirty="0" smtClean="0">
                <a:solidFill>
                  <a:schemeClr val="lt1"/>
                </a:solidFill>
              </a:rPr>
              <a:t>Сфера: Школы и лицеи</a:t>
            </a:r>
            <a:r>
              <a:rPr lang="ru-RU" sz="900" dirty="0">
                <a:solidFill>
                  <a:schemeClr val="lt1"/>
                </a:solidFill>
              </a:rPr>
              <a:t/>
            </a:r>
            <a:br>
              <a:rPr lang="ru-RU" sz="900" dirty="0">
                <a:solidFill>
                  <a:schemeClr val="lt1"/>
                </a:solidFill>
              </a:rPr>
            </a:br>
            <a:r>
              <a:rPr lang="ru-RU" sz="900" dirty="0">
                <a:solidFill>
                  <a:schemeClr val="lt1"/>
                </a:solidFill>
              </a:rPr>
              <a:t>Процессы:</a:t>
            </a:r>
            <a:br>
              <a:rPr lang="ru-RU" sz="900" dirty="0">
                <a:solidFill>
                  <a:schemeClr val="lt1"/>
                </a:solidFill>
              </a:rPr>
            </a:br>
            <a:r>
              <a:rPr lang="ru-RU" sz="900" dirty="0">
                <a:solidFill>
                  <a:schemeClr val="lt1"/>
                </a:solidFill>
              </a:rPr>
              <a:t>- Обеспечение качественной подготовки выпускников к </a:t>
            </a:r>
            <a:r>
              <a:rPr lang="ru-RU" sz="900" dirty="0" smtClean="0">
                <a:solidFill>
                  <a:schemeClr val="lt1"/>
                </a:solidFill>
              </a:rPr>
              <a:t>ЕГЭ.</a:t>
            </a:r>
            <a:br>
              <a:rPr lang="ru-RU" sz="900" dirty="0" smtClean="0">
                <a:solidFill>
                  <a:schemeClr val="lt1"/>
                </a:solidFill>
              </a:rPr>
            </a:br>
            <a:r>
              <a:rPr lang="ru-RU" sz="900" dirty="0" smtClean="0">
                <a:solidFill>
                  <a:schemeClr val="lt1"/>
                </a:solidFill>
              </a:rPr>
              <a:t>- Повышение </a:t>
            </a:r>
            <a:r>
              <a:rPr lang="ru-RU" sz="900" dirty="0">
                <a:solidFill>
                  <a:schemeClr val="lt1"/>
                </a:solidFill>
              </a:rPr>
              <a:t>среднего балла ЕГЭ по региону/стране</a:t>
            </a:r>
            <a:r>
              <a:rPr lang="ru-RU" sz="900" dirty="0" smtClean="0">
                <a:solidFill>
                  <a:schemeClr val="lt1"/>
                </a:solidFill>
              </a:rPr>
              <a:t>.</a:t>
            </a:r>
            <a:endParaRPr lang="ru" sz="900" b="1" dirty="0">
              <a:solidFill>
                <a:schemeClr val="lt1"/>
              </a:solidFill>
            </a:endParaRPr>
          </a:p>
          <a:p>
            <a:pPr lvl="0">
              <a:spcBef>
                <a:spcPts val="400"/>
              </a:spcBef>
              <a:defRPr/>
            </a:pPr>
            <a:r>
              <a:rPr lang="ru" sz="900" b="1" dirty="0" smtClean="0">
                <a:solidFill>
                  <a:schemeClr val="lt1"/>
                </a:solidFill>
              </a:rPr>
              <a:t>2-3 </a:t>
            </a:r>
            <a:r>
              <a:rPr lang="ru" sz="900" b="1" dirty="0">
                <a:solidFill>
                  <a:schemeClr val="lt1"/>
                </a:solidFill>
              </a:rPr>
              <a:t>типовые </a:t>
            </a:r>
            <a:r>
              <a:rPr lang="ru" sz="900" b="1" dirty="0" smtClean="0">
                <a:solidFill>
                  <a:schemeClr val="lt1"/>
                </a:solidFill>
              </a:rPr>
              <a:t>проблемы:</a:t>
            </a:r>
            <a:br>
              <a:rPr lang="ru" sz="900" b="1" dirty="0" smtClean="0">
                <a:solidFill>
                  <a:schemeClr val="lt1"/>
                </a:solidFill>
              </a:rPr>
            </a:br>
            <a:r>
              <a:rPr lang="ru-RU" sz="900" dirty="0">
                <a:solidFill>
                  <a:schemeClr val="lt1"/>
                </a:solidFill>
              </a:rPr>
              <a:t>1. Недостаточная эффективность традиционных методов </a:t>
            </a:r>
            <a:r>
              <a:rPr lang="ru-RU" sz="900" dirty="0" smtClean="0">
                <a:solidFill>
                  <a:schemeClr val="lt1"/>
                </a:solidFill>
              </a:rPr>
              <a:t>подготовки </a:t>
            </a:r>
          </a:p>
          <a:p>
            <a:pPr lvl="0">
              <a:spcBef>
                <a:spcPts val="400"/>
              </a:spcBef>
              <a:defRPr/>
            </a:pPr>
            <a:r>
              <a:rPr lang="ru-RU" sz="900" dirty="0" smtClean="0">
                <a:solidFill>
                  <a:schemeClr val="lt1"/>
                </a:solidFill>
              </a:rPr>
              <a:t>2</a:t>
            </a:r>
            <a:r>
              <a:rPr lang="ru-RU" sz="900" dirty="0">
                <a:solidFill>
                  <a:schemeClr val="lt1"/>
                </a:solidFill>
              </a:rPr>
              <a:t>. Нехватка квалифицированных </a:t>
            </a:r>
            <a:r>
              <a:rPr lang="ru-RU" sz="900" dirty="0" smtClean="0">
                <a:solidFill>
                  <a:schemeClr val="lt1"/>
                </a:solidFill>
              </a:rPr>
              <a:t>преподавателей</a:t>
            </a:r>
          </a:p>
          <a:p>
            <a:pPr lvl="0">
              <a:spcBef>
                <a:spcPts val="400"/>
              </a:spcBef>
              <a:defRPr/>
            </a:pPr>
            <a:r>
              <a:rPr lang="ru-RU" sz="900" dirty="0" smtClean="0">
                <a:solidFill>
                  <a:schemeClr val="lt1"/>
                </a:solidFill>
              </a:rPr>
              <a:t>3</a:t>
            </a:r>
            <a:r>
              <a:rPr lang="ru-RU" sz="900" dirty="0">
                <a:solidFill>
                  <a:schemeClr val="lt1"/>
                </a:solidFill>
              </a:rPr>
              <a:t>. Неравный доступ к качественному образованию</a:t>
            </a:r>
            <a:endParaRPr sz="900" dirty="0">
              <a:solidFill>
                <a:schemeClr val="lt1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/>
            </a:pPr>
            <a:endParaRPr sz="900" dirty="0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" name="Google Shape;139;p20"/>
          <p:cNvSpPr/>
          <p:nvPr/>
        </p:nvSpPr>
        <p:spPr bwMode="auto">
          <a:xfrm>
            <a:off x="136778" y="750368"/>
            <a:ext cx="3494318" cy="4007488"/>
          </a:xfrm>
          <a:prstGeom prst="roundRect">
            <a:avLst>
              <a:gd name="adj" fmla="val 9294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40" name="Google Shape;140;p20"/>
          <p:cNvSpPr txBox="1"/>
          <p:nvPr/>
        </p:nvSpPr>
        <p:spPr bwMode="auto">
          <a:xfrm>
            <a:off x="2259496" y="0"/>
            <a:ext cx="4426225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500" b="1" dirty="0">
                <a:solidFill>
                  <a:schemeClr val="bg1"/>
                </a:solidFill>
              </a:rPr>
              <a:t>П</a:t>
            </a:r>
            <a:r>
              <a:rPr lang="ru" sz="2500" b="1" dirty="0" smtClean="0">
                <a:solidFill>
                  <a:schemeClr val="bg1"/>
                </a:solidFill>
              </a:rPr>
              <a:t>ользователь </a:t>
            </a:r>
            <a:r>
              <a:rPr lang="ru" sz="2500" b="1" dirty="0">
                <a:solidFill>
                  <a:schemeClr val="bg1"/>
                </a:solidFill>
              </a:rPr>
              <a:t>и проблема</a:t>
            </a:r>
            <a:endParaRPr sz="2500" b="1" dirty="0">
              <a:solidFill>
                <a:schemeClr val="bg1"/>
              </a:solidFill>
            </a:endParaRPr>
          </a:p>
        </p:txBody>
      </p:sp>
      <p:sp>
        <p:nvSpPr>
          <p:cNvPr id="143" name="Google Shape;143;p20"/>
          <p:cNvSpPr txBox="1"/>
          <p:nvPr/>
        </p:nvSpPr>
        <p:spPr bwMode="auto">
          <a:xfrm>
            <a:off x="220485" y="1056204"/>
            <a:ext cx="3356718" cy="36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900" dirty="0">
                <a:solidFill>
                  <a:srgbClr val="EC664C"/>
                </a:solidFill>
              </a:rPr>
              <a:t>Кто чаще всего сталкивается с проблемой </a:t>
            </a:r>
            <a:br>
              <a:rPr lang="ru" sz="900" dirty="0">
                <a:solidFill>
                  <a:srgbClr val="EC664C"/>
                </a:solidFill>
              </a:rPr>
            </a:br>
            <a:r>
              <a:rPr lang="ru" sz="900" dirty="0">
                <a:solidFill>
                  <a:srgbClr val="EC664C"/>
                </a:solidFill>
              </a:rPr>
              <a:t>(в контексте выбранной темы</a:t>
            </a:r>
            <a:r>
              <a:rPr lang="ru" sz="900" dirty="0" smtClean="0">
                <a:solidFill>
                  <a:srgbClr val="EC664C"/>
                </a:solidFill>
              </a:rPr>
              <a:t>):</a:t>
            </a:r>
            <a:r>
              <a:rPr lang="ru" sz="900" dirty="0" smtClean="0">
                <a:solidFill>
                  <a:srgbClr val="C00000"/>
                </a:solidFill>
              </a:rPr>
              <a:t/>
            </a:r>
            <a:br>
              <a:rPr lang="ru" sz="900" dirty="0" smtClean="0">
                <a:solidFill>
                  <a:srgbClr val="C00000"/>
                </a:solidFill>
              </a:rPr>
            </a:br>
            <a:endParaRPr sz="900" dirty="0">
              <a:solidFill>
                <a:srgbClr val="C00000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/>
            </a:pPr>
            <a:r>
              <a:rPr lang="ru-RU" sz="900" dirty="0" smtClean="0">
                <a:solidFill>
                  <a:schemeClr val="lt1"/>
                </a:solidFill>
              </a:rPr>
              <a:t>Это Аня. Ей 17 и она учится в 11 классе. Она очень умная, потому что любит читать книги. У нее есть цель – успешно сдать ЕГЭ и поступить в МГУ на факультет журналистики.</a:t>
            </a:r>
            <a:br>
              <a:rPr lang="ru-RU" sz="900" dirty="0" smtClean="0">
                <a:solidFill>
                  <a:schemeClr val="lt1"/>
                </a:solidFill>
              </a:rPr>
            </a:br>
            <a:r>
              <a:rPr lang="ru-RU" sz="900" dirty="0" smtClean="0">
                <a:solidFill>
                  <a:schemeClr val="lt1"/>
                </a:solidFill>
              </a:rPr>
              <a:t> </a:t>
            </a:r>
            <a:endParaRPr sz="900" dirty="0">
              <a:solidFill>
                <a:schemeClr val="lt1"/>
              </a:solidFill>
            </a:endParaRPr>
          </a:p>
          <a:p>
            <a:pPr marL="0" marR="0" lvl="0" indent="0" algn="l">
              <a:spcBef>
                <a:spcPts val="400"/>
              </a:spcBef>
              <a:spcAft>
                <a:spcPts val="0"/>
              </a:spcAft>
              <a:buNone/>
              <a:defRPr/>
            </a:pPr>
            <a:r>
              <a:rPr lang="ru" sz="900" dirty="0">
                <a:solidFill>
                  <a:srgbClr val="EC664C"/>
                </a:solidFill>
              </a:rPr>
              <a:t>Какие продукты / сервисы / инструменты он использует сейчас для решения проблемы</a:t>
            </a:r>
            <a:r>
              <a:rPr lang="ru" sz="900" dirty="0" smtClean="0">
                <a:solidFill>
                  <a:srgbClr val="EC664C"/>
                </a:solidFill>
              </a:rPr>
              <a:t>?</a:t>
            </a:r>
            <a:r>
              <a:rPr lang="ru" sz="900" dirty="0" smtClean="0">
                <a:solidFill>
                  <a:schemeClr val="lt1"/>
                </a:solidFill>
              </a:rPr>
              <a:t/>
            </a:r>
            <a:br>
              <a:rPr lang="ru" sz="900" dirty="0" smtClean="0">
                <a:solidFill>
                  <a:schemeClr val="lt1"/>
                </a:solidFill>
              </a:rPr>
            </a:br>
            <a:endParaRPr lang="ru" sz="900" dirty="0" smtClean="0">
              <a:solidFill>
                <a:schemeClr val="lt1"/>
              </a:solidFill>
            </a:endParaRPr>
          </a:p>
          <a:p>
            <a:pPr marL="0" marR="0" lvl="0" indent="0" algn="l">
              <a:spcBef>
                <a:spcPts val="400"/>
              </a:spcBef>
              <a:spcAft>
                <a:spcPts val="0"/>
              </a:spcAft>
              <a:buNone/>
              <a:defRPr/>
            </a:pPr>
            <a:r>
              <a:rPr lang="ru" sz="900" dirty="0" smtClean="0">
                <a:solidFill>
                  <a:schemeClr val="lt1"/>
                </a:solidFill>
              </a:rPr>
              <a:t>Чаще всего для подготовки Аня использует задачники, которые им сказали купить. Но также она активно занимается на оналйн платформах, но только на бесплатной основе, потому что у Ани нет лишних денег на оплату курсов или репетиторов.</a:t>
            </a:r>
            <a:r>
              <a:rPr lang="ru" sz="900" dirty="0">
                <a:solidFill>
                  <a:schemeClr val="lt1"/>
                </a:solidFill>
              </a:rPr>
              <a:t/>
            </a:r>
            <a:br>
              <a:rPr lang="ru" sz="900" dirty="0">
                <a:solidFill>
                  <a:schemeClr val="lt1"/>
                </a:solidFill>
              </a:rPr>
            </a:br>
            <a:endParaRPr sz="900" dirty="0">
              <a:solidFill>
                <a:schemeClr val="lt1"/>
              </a:solidFill>
            </a:endParaRPr>
          </a:p>
          <a:p>
            <a:pPr marL="0" marR="0" lvl="0" indent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ru" sz="900" dirty="0">
                <a:solidFill>
                  <a:srgbClr val="EC664C"/>
                </a:solidFill>
              </a:rPr>
              <a:t>Почему это неудобно / неэффективно / недостаточно</a:t>
            </a:r>
            <a:r>
              <a:rPr lang="ru" sz="900" dirty="0" smtClean="0">
                <a:solidFill>
                  <a:srgbClr val="EC664C"/>
                </a:solidFill>
              </a:rPr>
              <a:t>?</a:t>
            </a:r>
            <a:r>
              <a:rPr lang="ru" sz="900" dirty="0" smtClean="0">
                <a:solidFill>
                  <a:schemeClr val="lt1"/>
                </a:solidFill>
              </a:rPr>
              <a:t/>
            </a:r>
            <a:br>
              <a:rPr lang="ru" sz="900" dirty="0" smtClean="0">
                <a:solidFill>
                  <a:schemeClr val="lt1"/>
                </a:solidFill>
              </a:rPr>
            </a:br>
            <a:endParaRPr sz="900" dirty="0">
              <a:solidFill>
                <a:schemeClr val="lt1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/>
            </a:pPr>
            <a:r>
              <a:rPr lang="ru-RU" sz="900" dirty="0" smtClean="0">
                <a:solidFill>
                  <a:schemeClr val="lt1"/>
                </a:solidFill>
              </a:rPr>
              <a:t>И к сожалению она сказала, что задачники который им в школе сказали купить – скучные и однотипные. А платформы и бесплатные на них курсы  – не всегда эффективные, в них сложно найти и уловить нужную ей информацию.</a:t>
            </a:r>
            <a:endParaRPr sz="900" dirty="0">
              <a:solidFill>
                <a:schemeClr val="lt1"/>
              </a:solidFill>
            </a:endParaRPr>
          </a:p>
        </p:txBody>
      </p:sp>
      <p:sp>
        <p:nvSpPr>
          <p:cNvPr id="144" name="Google Shape;144;p20"/>
          <p:cNvSpPr txBox="1"/>
          <p:nvPr/>
        </p:nvSpPr>
        <p:spPr bwMode="auto">
          <a:xfrm>
            <a:off x="1134444" y="734978"/>
            <a:ext cx="1426318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300" b="1" dirty="0" smtClean="0">
                <a:solidFill>
                  <a:schemeClr val="lt1"/>
                </a:solidFill>
              </a:rPr>
              <a:t>Пользователь:</a:t>
            </a:r>
            <a:endParaRPr sz="1300" dirty="0">
              <a:solidFill>
                <a:schemeClr val="lt1"/>
              </a:solidFill>
            </a:endParaRPr>
          </a:p>
        </p:txBody>
      </p:sp>
      <p:sp>
        <p:nvSpPr>
          <p:cNvPr id="145" name="Google Shape;145;p20"/>
          <p:cNvSpPr txBox="1"/>
          <p:nvPr/>
        </p:nvSpPr>
        <p:spPr bwMode="auto">
          <a:xfrm>
            <a:off x="6252000" y="942099"/>
            <a:ext cx="2892000" cy="3441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defRPr/>
            </a:pPr>
            <a:r>
              <a:rPr lang="ru-RU" sz="1300" b="1" dirty="0" smtClean="0">
                <a:solidFill>
                  <a:schemeClr val="lt1"/>
                </a:solidFill>
              </a:rPr>
              <a:t>                </a:t>
            </a:r>
            <a:r>
              <a:rPr lang="ru-RU" sz="1300" b="1" dirty="0" smtClean="0">
                <a:solidFill>
                  <a:srgbClr val="EC664C"/>
                </a:solidFill>
              </a:rPr>
              <a:t>Проблема:</a:t>
            </a:r>
            <a:endParaRPr lang="ru-RU" sz="1300" b="1" dirty="0">
              <a:solidFill>
                <a:srgbClr val="EC664C"/>
              </a:solidFill>
            </a:endParaRPr>
          </a:p>
          <a:p>
            <a:pPr lvl="0">
              <a:defRPr/>
            </a:pPr>
            <a:r>
              <a:rPr lang="ru-RU" sz="900" dirty="0" smtClean="0">
                <a:solidFill>
                  <a:schemeClr val="lt1"/>
                </a:solidFill>
              </a:rPr>
              <a:t>Аня </a:t>
            </a:r>
            <a:r>
              <a:rPr lang="ru-RU" sz="900" dirty="0">
                <a:solidFill>
                  <a:schemeClr val="lt1"/>
                </a:solidFill>
              </a:rPr>
              <a:t>испытывает недостаток мотивации и эффективных инструментов для систематизированной и увлекательной подготовки к ЕГЭ, что создает стресс и снижает ее уверенность в успешной сдаче </a:t>
            </a:r>
            <a:r>
              <a:rPr lang="ru-RU" sz="900" dirty="0" smtClean="0">
                <a:solidFill>
                  <a:schemeClr val="lt1"/>
                </a:solidFill>
              </a:rPr>
              <a:t>экзаменов</a:t>
            </a:r>
            <a:endParaRPr sz="1000" dirty="0">
              <a:solidFill>
                <a:schemeClr val="lt1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/>
            </a:pPr>
            <a:r>
              <a:rPr lang="ru" b="1" dirty="0" smtClean="0">
                <a:solidFill>
                  <a:schemeClr val="lt1"/>
                </a:solidFill>
              </a:rPr>
              <a:t>                </a:t>
            </a:r>
            <a:r>
              <a:rPr lang="ru" sz="1300" b="1" dirty="0" smtClean="0">
                <a:solidFill>
                  <a:srgbClr val="EC664C"/>
                </a:solidFill>
              </a:rPr>
              <a:t>Причины:</a:t>
            </a:r>
            <a:endParaRPr sz="1300" b="1" dirty="0">
              <a:solidFill>
                <a:srgbClr val="EC664C"/>
              </a:solidFill>
            </a:endParaRPr>
          </a:p>
          <a:p>
            <a:pPr lvl="0">
              <a:spcBef>
                <a:spcPts val="400"/>
              </a:spcBef>
              <a:defRPr/>
            </a:pPr>
            <a:r>
              <a:rPr lang="ru-RU" sz="900" dirty="0">
                <a:solidFill>
                  <a:schemeClr val="lt1"/>
                </a:solidFill>
              </a:rPr>
              <a:t>•  Большой объем информации и сложность в систематизации знаний.</a:t>
            </a:r>
          </a:p>
          <a:p>
            <a:pPr lvl="0">
              <a:spcBef>
                <a:spcPts val="400"/>
              </a:spcBef>
              <a:defRPr/>
            </a:pPr>
            <a:r>
              <a:rPr lang="ru-RU" sz="900" dirty="0">
                <a:solidFill>
                  <a:schemeClr val="lt1"/>
                </a:solidFill>
              </a:rPr>
              <a:t>•  Недостаток интереса и мотивации к учебе.</a:t>
            </a:r>
          </a:p>
          <a:p>
            <a:pPr lvl="0">
              <a:spcBef>
                <a:spcPts val="400"/>
              </a:spcBef>
              <a:defRPr/>
            </a:pPr>
            <a:r>
              <a:rPr lang="ru-RU" sz="900" dirty="0" smtClean="0">
                <a:solidFill>
                  <a:schemeClr val="lt1"/>
                </a:solidFill>
              </a:rPr>
              <a:t>•  </a:t>
            </a:r>
            <a:r>
              <a:rPr lang="ru-RU" sz="900" dirty="0">
                <a:solidFill>
                  <a:schemeClr val="lt1"/>
                </a:solidFill>
              </a:rPr>
              <a:t>Неэффективность традиционных методов обучения</a:t>
            </a:r>
            <a:r>
              <a:rPr lang="ru-RU" sz="900" dirty="0" smtClean="0">
                <a:solidFill>
                  <a:schemeClr val="lt1"/>
                </a:solidFill>
              </a:rPr>
              <a:t>.</a:t>
            </a:r>
            <a:endParaRPr sz="900" dirty="0">
              <a:solidFill>
                <a:schemeClr val="lt1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/>
            </a:pPr>
            <a:r>
              <a:rPr lang="ru" sz="1300" b="1" dirty="0" smtClean="0">
                <a:solidFill>
                  <a:srgbClr val="EC664C"/>
                </a:solidFill>
              </a:rPr>
              <a:t>              Последствия</a:t>
            </a:r>
            <a:r>
              <a:rPr lang="ru" sz="1300" b="1" dirty="0">
                <a:solidFill>
                  <a:srgbClr val="EC664C"/>
                </a:solidFill>
              </a:rPr>
              <a:t>:</a:t>
            </a:r>
            <a:endParaRPr sz="1300" b="1" dirty="0">
              <a:solidFill>
                <a:srgbClr val="EC664C"/>
              </a:solidFill>
            </a:endParaRPr>
          </a:p>
          <a:p>
            <a:pPr lvl="0">
              <a:spcBef>
                <a:spcPts val="400"/>
              </a:spcBef>
              <a:spcAft>
                <a:spcPts val="400"/>
              </a:spcAft>
              <a:defRPr/>
            </a:pPr>
            <a:r>
              <a:rPr lang="ru-RU" sz="900" dirty="0">
                <a:solidFill>
                  <a:schemeClr val="lt1"/>
                </a:solidFill>
              </a:rPr>
              <a:t>•  Аня не получает желаемый балл на ЕГЭ.</a:t>
            </a:r>
          </a:p>
          <a:p>
            <a:pPr lvl="0">
              <a:spcBef>
                <a:spcPts val="400"/>
              </a:spcBef>
              <a:spcAft>
                <a:spcPts val="400"/>
              </a:spcAft>
              <a:defRPr/>
            </a:pPr>
            <a:r>
              <a:rPr lang="ru-RU" sz="900" dirty="0" smtClean="0">
                <a:solidFill>
                  <a:schemeClr val="lt1"/>
                </a:solidFill>
              </a:rPr>
              <a:t>•  </a:t>
            </a:r>
            <a:r>
              <a:rPr lang="ru-RU" sz="900" dirty="0">
                <a:solidFill>
                  <a:schemeClr val="lt1"/>
                </a:solidFill>
              </a:rPr>
              <a:t>Испытывает разочарование и неуверенность в себе.</a:t>
            </a:r>
          </a:p>
          <a:p>
            <a:pPr lvl="0">
              <a:spcBef>
                <a:spcPts val="400"/>
              </a:spcBef>
              <a:spcAft>
                <a:spcPts val="400"/>
              </a:spcAft>
              <a:defRPr/>
            </a:pPr>
            <a:r>
              <a:rPr lang="ru-RU" sz="900" dirty="0">
                <a:solidFill>
                  <a:schemeClr val="lt1"/>
                </a:solidFill>
              </a:rPr>
              <a:t>•  Тратит время и деньги на неэффективные методы подготовки</a:t>
            </a:r>
            <a:r>
              <a:rPr lang="ru-RU" sz="900" dirty="0" smtClean="0">
                <a:solidFill>
                  <a:schemeClr val="lt1"/>
                </a:solidFill>
              </a:rPr>
              <a:t>.</a:t>
            </a:r>
            <a:endParaRPr lang="ru-RU" sz="900" dirty="0">
              <a:solidFill>
                <a:schemeClr val="lt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2791" y="1051278"/>
            <a:ext cx="2480813" cy="33357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" name="Google Shape;153;p21"/>
          <p:cNvSpPr txBox="1"/>
          <p:nvPr/>
        </p:nvSpPr>
        <p:spPr bwMode="auto">
          <a:xfrm>
            <a:off x="3584405" y="0"/>
            <a:ext cx="1756221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500" b="1" dirty="0">
                <a:solidFill>
                  <a:schemeClr val="bg1"/>
                </a:solidFill>
              </a:rPr>
              <a:t>Р</a:t>
            </a:r>
            <a:r>
              <a:rPr lang="ru" sz="2500" b="1" dirty="0" smtClean="0">
                <a:solidFill>
                  <a:schemeClr val="bg1"/>
                </a:solidFill>
              </a:rPr>
              <a:t>ешение</a:t>
            </a:r>
            <a:endParaRPr sz="2500" b="1" dirty="0">
              <a:solidFill>
                <a:schemeClr val="bg1"/>
              </a:solidFill>
            </a:endParaRPr>
          </a:p>
        </p:txBody>
      </p:sp>
      <p:sp>
        <p:nvSpPr>
          <p:cNvPr id="157" name="Google Shape;157;p21"/>
          <p:cNvSpPr txBox="1"/>
          <p:nvPr/>
        </p:nvSpPr>
        <p:spPr bwMode="auto">
          <a:xfrm>
            <a:off x="5424195" y="2531100"/>
            <a:ext cx="2805405" cy="198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300" b="1" dirty="0">
                <a:solidFill>
                  <a:srgbClr val="EC664C"/>
                </a:solidFill>
              </a:rPr>
              <a:t>Наша идея:</a:t>
            </a:r>
            <a:endParaRPr sz="1300" b="1" dirty="0">
              <a:solidFill>
                <a:srgbClr val="EC664C"/>
              </a:solidFill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300" b="1" dirty="0">
                <a:solidFill>
                  <a:srgbClr val="EC664C"/>
                </a:solidFill>
              </a:rPr>
              <a:t>коротко и </a:t>
            </a:r>
            <a:r>
              <a:rPr lang="ru" sz="1300" b="1" dirty="0" smtClean="0">
                <a:solidFill>
                  <a:srgbClr val="EC664C"/>
                </a:solidFill>
              </a:rPr>
              <a:t>ясно</a:t>
            </a: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" sz="1300" dirty="0">
              <a:solidFill>
                <a:schemeClr val="lt1"/>
              </a:solidFill>
            </a:endParaRPr>
          </a:p>
          <a:p>
            <a:pPr lvl="0" algn="ctr">
              <a:defRPr/>
            </a:pPr>
            <a:r>
              <a:rPr lang="ru-RU" sz="1300" dirty="0">
                <a:solidFill>
                  <a:schemeClr val="lt1"/>
                </a:solidFill>
              </a:rPr>
              <a:t>Создать </a:t>
            </a:r>
            <a:r>
              <a:rPr lang="ru-RU" sz="1300" dirty="0" err="1">
                <a:solidFill>
                  <a:schemeClr val="lt1"/>
                </a:solidFill>
              </a:rPr>
              <a:t>геймифицированную</a:t>
            </a:r>
            <a:r>
              <a:rPr lang="ru-RU" sz="1300" dirty="0">
                <a:solidFill>
                  <a:schemeClr val="lt1"/>
                </a:solidFill>
              </a:rPr>
              <a:t> платформу для подготовки к ЕГЭ с адаптивным обучением, чтобы сделать процесс интересным, эффективным и доступным для каждого ученика.</a:t>
            </a:r>
            <a:endParaRPr sz="1300" dirty="0">
              <a:solidFill>
                <a:schemeClr val="lt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42121" y="1035843"/>
            <a:ext cx="3750365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 smtClean="0">
                <a:solidFill>
                  <a:srgbClr val="EC664C"/>
                </a:solidFill>
              </a:rPr>
              <a:t>Интерактивный </a:t>
            </a:r>
            <a:r>
              <a:rPr lang="ru-RU" sz="1300" b="1" dirty="0" err="1" smtClean="0">
                <a:solidFill>
                  <a:srgbClr val="EC664C"/>
                </a:solidFill>
              </a:rPr>
              <a:t>геймифицированный</a:t>
            </a:r>
            <a:r>
              <a:rPr lang="ru-RU" sz="1300" b="1" dirty="0" smtClean="0">
                <a:solidFill>
                  <a:srgbClr val="EC664C"/>
                </a:solidFill>
              </a:rPr>
              <a:t> тренажер с адаптивным обучением:</a:t>
            </a:r>
          </a:p>
          <a:p>
            <a:endParaRPr lang="ru-RU" sz="1100" dirty="0">
              <a:solidFill>
                <a:schemeClr val="bg1"/>
              </a:solidFill>
            </a:endParaRPr>
          </a:p>
          <a:p>
            <a:pPr algn="ctr"/>
            <a:r>
              <a:rPr lang="ru-RU" sz="1100" dirty="0" smtClean="0">
                <a:solidFill>
                  <a:schemeClr val="bg1"/>
                </a:solidFill>
              </a:rPr>
              <a:t>Платформа</a:t>
            </a:r>
            <a:r>
              <a:rPr lang="ru-RU" sz="1100" dirty="0">
                <a:solidFill>
                  <a:schemeClr val="bg1"/>
                </a:solidFill>
              </a:rPr>
              <a:t>, которая предлагает персонализированные задания и тесты в игровой форме, подстраиваясь под уровень знаний ученика и автоматически выявляя пробелы. За правильные ответы начисляются баллы, открываются достижения, можно соревноваться с друзьями и другими учениками. Предусмотрена система мотивации, интерактивные уроки, объяснения, а также обратная связь от преподавателей.</a:t>
            </a:r>
          </a:p>
        </p:txBody>
      </p:sp>
      <p:sp>
        <p:nvSpPr>
          <p:cNvPr id="10" name="Google Shape;139;p20"/>
          <p:cNvSpPr/>
          <p:nvPr/>
        </p:nvSpPr>
        <p:spPr bwMode="auto">
          <a:xfrm>
            <a:off x="726500" y="677481"/>
            <a:ext cx="3865378" cy="2960241"/>
          </a:xfrm>
          <a:prstGeom prst="roundRect">
            <a:avLst>
              <a:gd name="adj" fmla="val 9294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1" name="Google Shape;139;p20"/>
          <p:cNvSpPr/>
          <p:nvPr/>
        </p:nvSpPr>
        <p:spPr bwMode="auto">
          <a:xfrm>
            <a:off x="5280991" y="2259496"/>
            <a:ext cx="3074505" cy="2597751"/>
          </a:xfrm>
          <a:prstGeom prst="roundRect">
            <a:avLst>
              <a:gd name="adj" fmla="val 9294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0" name="Google Shape;200;p26"/>
          <p:cNvSpPr txBox="1"/>
          <p:nvPr/>
        </p:nvSpPr>
        <p:spPr bwMode="auto">
          <a:xfrm>
            <a:off x="2729640" y="152400"/>
            <a:ext cx="3459125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500" b="1" dirty="0" smtClean="0">
                <a:solidFill>
                  <a:schemeClr val="bg1"/>
                </a:solidFill>
              </a:rPr>
              <a:t>Описание </a:t>
            </a:r>
            <a:r>
              <a:rPr lang="ru" sz="2500" b="1" dirty="0">
                <a:solidFill>
                  <a:schemeClr val="bg1"/>
                </a:solidFill>
              </a:rPr>
              <a:t>продукта</a:t>
            </a:r>
            <a:endParaRPr sz="2500" b="1" dirty="0">
              <a:solidFill>
                <a:schemeClr val="bg1"/>
              </a:solidFill>
            </a:endParaRPr>
          </a:p>
        </p:txBody>
      </p:sp>
      <p:sp>
        <p:nvSpPr>
          <p:cNvPr id="204" name="Google Shape;204;p26"/>
          <p:cNvSpPr/>
          <p:nvPr/>
        </p:nvSpPr>
        <p:spPr bwMode="auto">
          <a:xfrm>
            <a:off x="139149" y="901148"/>
            <a:ext cx="4353338" cy="3428013"/>
          </a:xfrm>
          <a:prstGeom prst="roundRect">
            <a:avLst>
              <a:gd name="adj" fmla="val 4613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" sz="1000" b="1" dirty="0">
              <a:solidFill>
                <a:schemeClr val="lt1"/>
              </a:solidFill>
            </a:endParaRPr>
          </a:p>
          <a:p>
            <a:pPr lvl="0">
              <a:defRPr/>
            </a:pPr>
            <a:r>
              <a:rPr lang="ru" sz="1000" b="1" dirty="0" smtClean="0">
                <a:solidFill>
                  <a:srgbClr val="EC664C"/>
                </a:solidFill>
              </a:rPr>
              <a:t>1. Что </a:t>
            </a:r>
            <a:r>
              <a:rPr lang="ru" sz="1000" b="1" dirty="0">
                <a:solidFill>
                  <a:srgbClr val="EC664C"/>
                </a:solidFill>
              </a:rPr>
              <a:t>пользователь сможет делать с его помощью</a:t>
            </a:r>
            <a:r>
              <a:rPr lang="ru" sz="1000" b="1" dirty="0" smtClean="0">
                <a:solidFill>
                  <a:srgbClr val="EC664C"/>
                </a:solidFill>
              </a:rPr>
              <a:t>?</a:t>
            </a:r>
          </a:p>
          <a:p>
            <a:pPr lvl="0">
              <a:defRPr/>
            </a:pPr>
            <a:r>
              <a:rPr lang="ru" sz="1000" dirty="0" smtClean="0">
                <a:solidFill>
                  <a:schemeClr val="lt1"/>
                </a:solidFill>
              </a:rPr>
              <a:t/>
            </a:r>
            <a:br>
              <a:rPr lang="ru" sz="1000" dirty="0" smtClean="0">
                <a:solidFill>
                  <a:schemeClr val="lt1"/>
                </a:solidFill>
              </a:rPr>
            </a:br>
            <a:r>
              <a:rPr lang="ru" sz="1000" dirty="0" smtClean="0">
                <a:solidFill>
                  <a:schemeClr val="lt1"/>
                </a:solidFill>
              </a:rPr>
              <a:t>- </a:t>
            </a:r>
            <a:r>
              <a:rPr lang="ru-RU" sz="1000" dirty="0">
                <a:solidFill>
                  <a:schemeClr val="lt1"/>
                </a:solidFill>
              </a:rPr>
              <a:t>Проходить тесты и задания по всем предметам </a:t>
            </a:r>
            <a:r>
              <a:rPr lang="ru-RU" sz="1000" dirty="0" smtClean="0">
                <a:solidFill>
                  <a:schemeClr val="lt1"/>
                </a:solidFill>
              </a:rPr>
              <a:t>ЕГЭ.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Получать персонализированную программу </a:t>
            </a:r>
            <a:r>
              <a:rPr lang="ru-RU" sz="1000" dirty="0" smtClean="0">
                <a:solidFill>
                  <a:schemeClr val="lt1"/>
                </a:solidFill>
              </a:rPr>
              <a:t>подготовки.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Учиться в игровой </a:t>
            </a:r>
            <a:r>
              <a:rPr lang="ru-RU" sz="1000" dirty="0" smtClean="0">
                <a:solidFill>
                  <a:schemeClr val="lt1"/>
                </a:solidFill>
              </a:rPr>
              <a:t>форме.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Общаться с другими учениками и </a:t>
            </a:r>
            <a:r>
              <a:rPr lang="ru-RU" sz="1000" dirty="0" smtClean="0">
                <a:solidFill>
                  <a:schemeClr val="lt1"/>
                </a:solidFill>
              </a:rPr>
              <a:t>преподавателями.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Получать обратную связь от </a:t>
            </a:r>
            <a:r>
              <a:rPr lang="ru-RU" sz="1000" dirty="0" smtClean="0">
                <a:solidFill>
                  <a:schemeClr val="lt1"/>
                </a:solidFill>
              </a:rPr>
              <a:t>преподавателей.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Отслеживать свой </a:t>
            </a:r>
            <a:r>
              <a:rPr lang="ru-RU" sz="1000" dirty="0" smtClean="0">
                <a:solidFill>
                  <a:schemeClr val="lt1"/>
                </a:solidFill>
              </a:rPr>
              <a:t>прогресс.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 smtClean="0">
                <a:solidFill>
                  <a:schemeClr val="lt1"/>
                </a:solidFill>
              </a:rPr>
              <a:t/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b="1" dirty="0" smtClean="0">
                <a:solidFill>
                  <a:srgbClr val="EC664C"/>
                </a:solidFill>
              </a:rPr>
              <a:t>2. </a:t>
            </a:r>
            <a:r>
              <a:rPr lang="ru" sz="1000" b="1" dirty="0" smtClean="0">
                <a:solidFill>
                  <a:srgbClr val="EC664C"/>
                </a:solidFill>
              </a:rPr>
              <a:t>Какие </a:t>
            </a:r>
            <a:r>
              <a:rPr lang="ru" sz="1000" b="1" dirty="0">
                <a:solidFill>
                  <a:srgbClr val="EC664C"/>
                </a:solidFill>
              </a:rPr>
              <a:t>задачи это закроет</a:t>
            </a:r>
            <a:r>
              <a:rPr lang="ru" sz="1000" b="1" dirty="0" smtClean="0">
                <a:solidFill>
                  <a:srgbClr val="EC664C"/>
                </a:solidFill>
              </a:rPr>
              <a:t>?</a:t>
            </a:r>
          </a:p>
          <a:p>
            <a:pPr lvl="0">
              <a:defRPr/>
            </a:pPr>
            <a:endParaRPr lang="ru" sz="1000" dirty="0">
              <a:solidFill>
                <a:schemeClr val="lt1"/>
              </a:solidFill>
            </a:endParaRPr>
          </a:p>
          <a:p>
            <a:pPr lvl="0">
              <a:defRPr/>
            </a:pPr>
            <a:r>
              <a:rPr lang="ru" sz="1000" dirty="0" smtClean="0">
                <a:solidFill>
                  <a:schemeClr val="lt1"/>
                </a:solidFill>
              </a:rPr>
              <a:t>- </a:t>
            </a:r>
            <a:r>
              <a:rPr lang="ru-RU" sz="1000" dirty="0">
                <a:solidFill>
                  <a:schemeClr val="lt1"/>
                </a:solidFill>
              </a:rPr>
              <a:t>Мотивация к </a:t>
            </a:r>
            <a:r>
              <a:rPr lang="ru-RU" sz="1000" dirty="0" smtClean="0">
                <a:solidFill>
                  <a:schemeClr val="lt1"/>
                </a:solidFill>
              </a:rPr>
              <a:t>учебе.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Систематизация </a:t>
            </a:r>
            <a:r>
              <a:rPr lang="ru-RU" sz="1000" dirty="0" smtClean="0">
                <a:solidFill>
                  <a:schemeClr val="lt1"/>
                </a:solidFill>
              </a:rPr>
              <a:t>знаний.</a:t>
            </a:r>
          </a:p>
          <a:p>
            <a:pPr lvl="0">
              <a:defRPr/>
            </a:pPr>
            <a:r>
              <a:rPr lang="ru-RU" sz="1000" dirty="0" smtClean="0">
                <a:solidFill>
                  <a:schemeClr val="lt1"/>
                </a:solidFill>
              </a:rPr>
              <a:t>- Персонализация обучения.</a:t>
            </a:r>
          </a:p>
          <a:p>
            <a:pPr lvl="0">
              <a:defRPr/>
            </a:pPr>
            <a:r>
              <a:rPr lang="ru" sz="1000" dirty="0" smtClean="0">
                <a:solidFill>
                  <a:schemeClr val="lt1"/>
                </a:solidFill>
              </a:rPr>
              <a:t>- </a:t>
            </a:r>
            <a:r>
              <a:rPr lang="ru-RU" sz="1000" dirty="0">
                <a:solidFill>
                  <a:schemeClr val="lt1"/>
                </a:solidFill>
              </a:rPr>
              <a:t>Доступ к качественному </a:t>
            </a:r>
            <a:r>
              <a:rPr lang="ru-RU" sz="1000" dirty="0" smtClean="0">
                <a:solidFill>
                  <a:schemeClr val="lt1"/>
                </a:solidFill>
              </a:rPr>
              <a:t>образованию.</a:t>
            </a:r>
            <a:r>
              <a:rPr lang="ru" sz="1000" dirty="0">
                <a:solidFill>
                  <a:schemeClr val="lt1"/>
                </a:solidFill>
              </a:rPr>
              <a:t/>
            </a:r>
            <a:br>
              <a:rPr lang="ru" sz="1000" dirty="0">
                <a:solidFill>
                  <a:schemeClr val="lt1"/>
                </a:solidFill>
              </a:rPr>
            </a:br>
            <a:endParaRPr sz="1000" dirty="0">
              <a:solidFill>
                <a:schemeClr val="lt1"/>
              </a:solidFill>
            </a:endParaRPr>
          </a:p>
          <a:p>
            <a:pPr marL="45720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/>
            </a:pPr>
            <a:endParaRPr sz="1000" b="1" dirty="0">
              <a:solidFill>
                <a:schemeClr val="lt1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/>
            </a:pPr>
            <a:endParaRPr sz="1000" dirty="0">
              <a:solidFill>
                <a:schemeClr val="lt1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/>
            </a:pPr>
            <a:endParaRPr sz="1000" dirty="0">
              <a:solidFill>
                <a:schemeClr val="lt1"/>
              </a:solidFill>
            </a:endParaRPr>
          </a:p>
        </p:txBody>
      </p:sp>
      <p:sp>
        <p:nvSpPr>
          <p:cNvPr id="205" name="Google Shape;205;p26"/>
          <p:cNvSpPr/>
          <p:nvPr/>
        </p:nvSpPr>
        <p:spPr bwMode="auto">
          <a:xfrm>
            <a:off x="4572000" y="894521"/>
            <a:ext cx="4419600" cy="3428013"/>
          </a:xfrm>
          <a:prstGeom prst="roundRect">
            <a:avLst>
              <a:gd name="adj" fmla="val 4613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" sz="1000" b="1" dirty="0" smtClean="0">
              <a:solidFill>
                <a:srgbClr val="EC664C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000" b="1" dirty="0" smtClean="0">
                <a:solidFill>
                  <a:srgbClr val="EC664C"/>
                </a:solidFill>
              </a:rPr>
              <a:t>1. Какие характеристики важны для пользователя?</a:t>
            </a: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" sz="1000" b="1" dirty="0">
              <a:solidFill>
                <a:schemeClr val="lt1"/>
              </a:solidFill>
            </a:endParaRPr>
          </a:p>
          <a:p>
            <a:pPr lvl="0">
              <a:defRPr/>
            </a:pPr>
            <a:r>
              <a:rPr lang="ru" sz="1000" dirty="0" smtClean="0">
                <a:solidFill>
                  <a:schemeClr val="lt1"/>
                </a:solidFill>
              </a:rPr>
              <a:t>- </a:t>
            </a:r>
            <a:r>
              <a:rPr lang="ru-RU" sz="1000" dirty="0">
                <a:solidFill>
                  <a:schemeClr val="lt1"/>
                </a:solidFill>
              </a:rPr>
              <a:t>Удобство </a:t>
            </a:r>
            <a:r>
              <a:rPr lang="ru-RU" sz="1000" dirty="0" smtClean="0">
                <a:solidFill>
                  <a:schemeClr val="lt1"/>
                </a:solidFill>
              </a:rPr>
              <a:t>использования.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Привлекательный </a:t>
            </a:r>
            <a:r>
              <a:rPr lang="ru-RU" sz="1000" dirty="0" smtClean="0">
                <a:solidFill>
                  <a:schemeClr val="lt1"/>
                </a:solidFill>
              </a:rPr>
              <a:t>дизайн.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Актуальность </a:t>
            </a:r>
            <a:r>
              <a:rPr lang="ru-RU" sz="1000" dirty="0" smtClean="0">
                <a:solidFill>
                  <a:schemeClr val="lt1"/>
                </a:solidFill>
              </a:rPr>
              <a:t>контента.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</a:t>
            </a:r>
            <a:r>
              <a:rPr lang="ru-RU" sz="1000" dirty="0" smtClean="0">
                <a:solidFill>
                  <a:schemeClr val="lt1"/>
                </a:solidFill>
              </a:rPr>
              <a:t>Персонализация.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</a:t>
            </a:r>
            <a:r>
              <a:rPr lang="ru-RU" sz="1000" dirty="0" err="1" smtClean="0">
                <a:solidFill>
                  <a:schemeClr val="lt1"/>
                </a:solidFill>
              </a:rPr>
              <a:t>Геймификация</a:t>
            </a:r>
            <a:r>
              <a:rPr lang="ru-RU" sz="1000" dirty="0">
                <a:solidFill>
                  <a:schemeClr val="lt1"/>
                </a:solidFill>
              </a:rPr>
              <a:t/>
            </a:r>
            <a:br>
              <a:rPr lang="ru-RU" sz="1000" dirty="0">
                <a:solidFill>
                  <a:schemeClr val="lt1"/>
                </a:solidFill>
              </a:rPr>
            </a:br>
            <a:r>
              <a:rPr lang="ru-RU" sz="1000" dirty="0" smtClean="0">
                <a:solidFill>
                  <a:schemeClr val="lt1"/>
                </a:solidFill>
              </a:rPr>
              <a:t>- Наличие </a:t>
            </a:r>
            <a:r>
              <a:rPr lang="ru-RU" sz="1000" dirty="0">
                <a:solidFill>
                  <a:schemeClr val="lt1"/>
                </a:solidFill>
              </a:rPr>
              <a:t>обратной связи.</a:t>
            </a:r>
            <a:br>
              <a:rPr lang="ru-RU" sz="1000" dirty="0">
                <a:solidFill>
                  <a:schemeClr val="lt1"/>
                </a:solidFill>
              </a:rPr>
            </a:br>
            <a:r>
              <a:rPr lang="ru-RU" sz="1000" dirty="0" smtClean="0">
                <a:solidFill>
                  <a:schemeClr val="lt1"/>
                </a:solidFill>
              </a:rPr>
              <a:t>- Мобильность.</a:t>
            </a:r>
            <a:r>
              <a:rPr lang="ru" sz="1000" dirty="0">
                <a:solidFill>
                  <a:schemeClr val="lt1"/>
                </a:solidFill>
              </a:rPr>
              <a:t/>
            </a:r>
            <a:br>
              <a:rPr lang="ru" sz="1000" dirty="0">
                <a:solidFill>
                  <a:schemeClr val="lt1"/>
                </a:solidFill>
              </a:rPr>
            </a:br>
            <a:endParaRPr sz="1000" dirty="0">
              <a:solidFill>
                <a:schemeClr val="lt1"/>
              </a:solidFill>
            </a:endParaRPr>
          </a:p>
          <a:p>
            <a:pPr lvl="0">
              <a:spcBef>
                <a:spcPts val="400"/>
              </a:spcBef>
              <a:defRPr/>
            </a:pPr>
            <a:r>
              <a:rPr lang="ru" sz="1000" b="1" dirty="0" smtClean="0">
                <a:solidFill>
                  <a:srgbClr val="EC664C"/>
                </a:solidFill>
              </a:rPr>
              <a:t>2. Что </a:t>
            </a:r>
            <a:r>
              <a:rPr lang="ru" sz="1000" b="1" dirty="0">
                <a:solidFill>
                  <a:srgbClr val="EC664C"/>
                </a:solidFill>
              </a:rPr>
              <a:t>нужно обязательно учитывать при разработке</a:t>
            </a:r>
            <a:r>
              <a:rPr lang="ru" sz="1000" b="1" dirty="0" smtClean="0">
                <a:solidFill>
                  <a:srgbClr val="EC664C"/>
                </a:solidFill>
              </a:rPr>
              <a:t>?</a:t>
            </a:r>
            <a:br>
              <a:rPr lang="ru" sz="1000" b="1" dirty="0" smtClean="0">
                <a:solidFill>
                  <a:srgbClr val="EC664C"/>
                </a:solidFill>
              </a:rPr>
            </a:br>
            <a:r>
              <a:rPr lang="ru" sz="1000" b="1" dirty="0" smtClean="0">
                <a:solidFill>
                  <a:srgbClr val="EC664C"/>
                </a:solidFill>
              </a:rPr>
              <a:t/>
            </a:r>
            <a:br>
              <a:rPr lang="ru" sz="1000" b="1" dirty="0" smtClean="0">
                <a:solidFill>
                  <a:srgbClr val="EC664C"/>
                </a:solidFill>
              </a:rPr>
            </a:br>
            <a:r>
              <a:rPr lang="ru" sz="1000" dirty="0" smtClean="0">
                <a:solidFill>
                  <a:schemeClr val="lt1"/>
                </a:solidFill>
              </a:rPr>
              <a:t>- </a:t>
            </a:r>
            <a:r>
              <a:rPr lang="ru-RU" sz="1000" dirty="0">
                <a:solidFill>
                  <a:schemeClr val="lt1"/>
                </a:solidFill>
              </a:rPr>
              <a:t>Возрастные особенности целевой </a:t>
            </a:r>
            <a:r>
              <a:rPr lang="ru-RU" sz="1000" dirty="0" smtClean="0">
                <a:solidFill>
                  <a:schemeClr val="lt1"/>
                </a:solidFill>
              </a:rPr>
              <a:t>аудитории.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Требования </a:t>
            </a:r>
            <a:r>
              <a:rPr lang="ru-RU" sz="1000" dirty="0" smtClean="0">
                <a:solidFill>
                  <a:schemeClr val="lt1"/>
                </a:solidFill>
              </a:rPr>
              <a:t>ЕГЭ.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Технологические </a:t>
            </a:r>
            <a:r>
              <a:rPr lang="ru-RU" sz="1000" dirty="0" smtClean="0">
                <a:solidFill>
                  <a:schemeClr val="lt1"/>
                </a:solidFill>
              </a:rPr>
              <a:t>тренды.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</a:t>
            </a:r>
            <a:r>
              <a:rPr lang="ru-RU" sz="1000" dirty="0" smtClean="0">
                <a:solidFill>
                  <a:schemeClr val="lt1"/>
                </a:solidFill>
              </a:rPr>
              <a:t>Адаптивность.</a:t>
            </a:r>
            <a:endParaRPr sz="1000" b="1" dirty="0">
              <a:solidFill>
                <a:schemeClr val="lt1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/>
            </a:pPr>
            <a:endParaRPr sz="1000" dirty="0">
              <a:solidFill>
                <a:schemeClr val="lt1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/>
            </a:pPr>
            <a:endParaRPr sz="1000" dirty="0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" name="Google Shape;210;p27"/>
          <p:cNvSpPr txBox="1"/>
          <p:nvPr/>
        </p:nvSpPr>
        <p:spPr bwMode="auto">
          <a:xfrm>
            <a:off x="3498265" y="76443"/>
            <a:ext cx="2160413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500" b="1" dirty="0">
                <a:solidFill>
                  <a:schemeClr val="bg1"/>
                </a:solidFill>
              </a:rPr>
              <a:t>Т</a:t>
            </a:r>
            <a:r>
              <a:rPr lang="ru" sz="2500" b="1" dirty="0" smtClean="0">
                <a:solidFill>
                  <a:schemeClr val="bg1"/>
                </a:solidFill>
              </a:rPr>
              <a:t>ехнология</a:t>
            </a:r>
            <a:endParaRPr sz="2500" b="1" dirty="0">
              <a:solidFill>
                <a:schemeClr val="bg1"/>
              </a:solidFill>
            </a:endParaRPr>
          </a:p>
        </p:txBody>
      </p:sp>
      <p:sp>
        <p:nvSpPr>
          <p:cNvPr id="212" name="Google Shape;212;p27"/>
          <p:cNvSpPr/>
          <p:nvPr/>
        </p:nvSpPr>
        <p:spPr bwMode="auto">
          <a:xfrm>
            <a:off x="220987" y="957804"/>
            <a:ext cx="2724900" cy="3026100"/>
          </a:xfrm>
          <a:prstGeom prst="roundRect">
            <a:avLst>
              <a:gd name="adj" fmla="val 773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defRPr/>
            </a:pPr>
            <a:r>
              <a:rPr lang="ru" sz="1000" dirty="0">
                <a:solidFill>
                  <a:srgbClr val="EC664C"/>
                </a:solidFill>
              </a:rPr>
              <a:t>Из каких модулей, разделов, блоков или компонентов состоит продукт</a:t>
            </a:r>
            <a:r>
              <a:rPr lang="ru" sz="1000" dirty="0" smtClean="0">
                <a:solidFill>
                  <a:srgbClr val="EC664C"/>
                </a:solidFill>
              </a:rPr>
              <a:t>?</a:t>
            </a:r>
          </a:p>
          <a:p>
            <a:pPr lvl="0">
              <a:defRPr/>
            </a:pPr>
            <a:r>
              <a:rPr lang="ru" sz="1000" dirty="0">
                <a:solidFill>
                  <a:schemeClr val="lt1"/>
                </a:solidFill>
              </a:rPr>
              <a:t/>
            </a:r>
            <a:br>
              <a:rPr lang="ru" sz="1000" dirty="0">
                <a:solidFill>
                  <a:schemeClr val="lt1"/>
                </a:solidFill>
              </a:rPr>
            </a:br>
            <a:r>
              <a:rPr lang="ru" sz="1000" dirty="0" smtClean="0">
                <a:solidFill>
                  <a:schemeClr val="lt1"/>
                </a:solidFill>
              </a:rPr>
              <a:t/>
            </a:r>
            <a:br>
              <a:rPr lang="ru" sz="1000" dirty="0" smtClean="0">
                <a:solidFill>
                  <a:schemeClr val="lt1"/>
                </a:solidFill>
              </a:rPr>
            </a:br>
            <a:r>
              <a:rPr lang="ru" sz="1000" dirty="0" smtClean="0">
                <a:solidFill>
                  <a:schemeClr val="lt1"/>
                </a:solidFill>
              </a:rPr>
              <a:t>- </a:t>
            </a:r>
            <a:r>
              <a:rPr lang="ru-RU" sz="1000" dirty="0">
                <a:solidFill>
                  <a:schemeClr val="lt1"/>
                </a:solidFill>
              </a:rPr>
              <a:t>Модуль регистрации и </a:t>
            </a:r>
            <a:r>
              <a:rPr lang="ru-RU" sz="1000" dirty="0" smtClean="0">
                <a:solidFill>
                  <a:schemeClr val="lt1"/>
                </a:solidFill>
              </a:rPr>
              <a:t>авторизации.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Личный </a:t>
            </a:r>
            <a:r>
              <a:rPr lang="ru-RU" sz="1000" dirty="0" smtClean="0">
                <a:solidFill>
                  <a:schemeClr val="lt1"/>
                </a:solidFill>
              </a:rPr>
              <a:t>кабинет.</a:t>
            </a:r>
          </a:p>
          <a:p>
            <a:pPr lvl="0">
              <a:defRPr/>
            </a:pPr>
            <a:r>
              <a:rPr lang="ru-RU" sz="1000" dirty="0" smtClean="0">
                <a:solidFill>
                  <a:schemeClr val="lt1"/>
                </a:solidFill>
              </a:rPr>
              <a:t>- Каталог курсов.</a:t>
            </a:r>
          </a:p>
          <a:p>
            <a:pPr lvl="0">
              <a:defRPr/>
            </a:pPr>
            <a:r>
              <a:rPr lang="ru" sz="1000" dirty="0" smtClean="0">
                <a:solidFill>
                  <a:schemeClr val="lt1"/>
                </a:solidFill>
              </a:rPr>
              <a:t>- </a:t>
            </a:r>
            <a:r>
              <a:rPr lang="ru-RU" sz="1000" dirty="0">
                <a:solidFill>
                  <a:schemeClr val="lt1"/>
                </a:solidFill>
              </a:rPr>
              <a:t>Страница </a:t>
            </a:r>
            <a:r>
              <a:rPr lang="ru-RU" sz="1000" dirty="0" smtClean="0">
                <a:solidFill>
                  <a:schemeClr val="lt1"/>
                </a:solidFill>
              </a:rPr>
              <a:t>курса.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</a:t>
            </a:r>
            <a:r>
              <a:rPr lang="ru-RU" sz="1000" dirty="0" smtClean="0">
                <a:solidFill>
                  <a:schemeClr val="lt1"/>
                </a:solidFill>
              </a:rPr>
              <a:t>Видео-плеер.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Система тестирования и </a:t>
            </a:r>
            <a:r>
              <a:rPr lang="ru-RU" sz="1000" dirty="0" smtClean="0">
                <a:solidFill>
                  <a:schemeClr val="lt1"/>
                </a:solidFill>
              </a:rPr>
              <a:t>оценки.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</a:t>
            </a:r>
            <a:r>
              <a:rPr lang="ru-RU" sz="1000" dirty="0" smtClean="0">
                <a:solidFill>
                  <a:schemeClr val="lt1"/>
                </a:solidFill>
              </a:rPr>
              <a:t>Форум/Чат.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Система </a:t>
            </a:r>
            <a:r>
              <a:rPr lang="ru-RU" sz="1000" dirty="0" smtClean="0">
                <a:solidFill>
                  <a:schemeClr val="lt1"/>
                </a:solidFill>
              </a:rPr>
              <a:t>уведомлений.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Административная </a:t>
            </a:r>
            <a:r>
              <a:rPr lang="ru-RU" sz="1000" dirty="0" smtClean="0">
                <a:solidFill>
                  <a:schemeClr val="lt1"/>
                </a:solidFill>
              </a:rPr>
              <a:t>панель.</a:t>
            </a:r>
            <a:endParaRPr lang="ru" sz="1000" dirty="0" smtClean="0">
              <a:solidFill>
                <a:schemeClr val="lt1"/>
              </a:solidFill>
            </a:endParaRPr>
          </a:p>
        </p:txBody>
      </p:sp>
      <p:sp>
        <p:nvSpPr>
          <p:cNvPr id="214" name="Google Shape;214;p27"/>
          <p:cNvSpPr/>
          <p:nvPr/>
        </p:nvSpPr>
        <p:spPr bwMode="auto">
          <a:xfrm>
            <a:off x="4840479" y="4627777"/>
            <a:ext cx="4170000" cy="403500"/>
          </a:xfrm>
          <a:prstGeom prst="roundRect">
            <a:avLst>
              <a:gd name="adj" fmla="val 27998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defRPr/>
            </a:pPr>
            <a:endParaRPr lang="ru" sz="900" b="1" dirty="0" smtClean="0">
              <a:solidFill>
                <a:schemeClr val="lt1"/>
              </a:solidFill>
            </a:endParaRPr>
          </a:p>
          <a:p>
            <a:pPr>
              <a:defRPr/>
            </a:pPr>
            <a:r>
              <a:rPr lang="ru" sz="900" b="1" dirty="0" smtClean="0">
                <a:solidFill>
                  <a:srgbClr val="EC664C"/>
                </a:solidFill>
              </a:rPr>
              <a:t>Имя Фамилия хакеров: </a:t>
            </a:r>
            <a:r>
              <a:rPr lang="ru" sz="900" b="1" dirty="0">
                <a:solidFill>
                  <a:srgbClr val="EC664C"/>
                </a:solidFill>
              </a:rPr>
              <a:t>Шлегель Евгения Андреевна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900" b="1" dirty="0">
              <a:solidFill>
                <a:schemeClr val="lt1"/>
              </a:solidFill>
            </a:endParaRPr>
          </a:p>
        </p:txBody>
      </p:sp>
      <p:sp>
        <p:nvSpPr>
          <p:cNvPr id="215" name="Google Shape;215;p27"/>
          <p:cNvSpPr/>
          <p:nvPr/>
        </p:nvSpPr>
        <p:spPr bwMode="auto">
          <a:xfrm>
            <a:off x="3116785" y="951179"/>
            <a:ext cx="2724900" cy="3025800"/>
          </a:xfrm>
          <a:prstGeom prst="roundRect">
            <a:avLst>
              <a:gd name="adj" fmla="val 8284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defRPr/>
            </a:pPr>
            <a:r>
              <a:rPr lang="ru" sz="1000" dirty="0" smtClean="0">
                <a:solidFill>
                  <a:srgbClr val="EC664C"/>
                </a:solidFill>
              </a:rPr>
              <a:t>Основные </a:t>
            </a:r>
            <a:r>
              <a:rPr lang="ru" sz="1000" dirty="0">
                <a:solidFill>
                  <a:srgbClr val="EC664C"/>
                </a:solidFill>
              </a:rPr>
              <a:t>технические параметры </a:t>
            </a:r>
            <a:r>
              <a:rPr lang="ru" sz="1000" dirty="0" smtClean="0">
                <a:solidFill>
                  <a:srgbClr val="EC664C"/>
                </a:solidFill>
              </a:rPr>
              <a:t>продукта:</a:t>
            </a:r>
          </a:p>
          <a:p>
            <a:pPr lvl="0">
              <a:defRPr/>
            </a:pPr>
            <a:r>
              <a:rPr lang="ru" sz="1000" dirty="0">
                <a:solidFill>
                  <a:schemeClr val="lt1"/>
                </a:solidFill>
              </a:rPr>
              <a:t/>
            </a:r>
            <a:br>
              <a:rPr lang="ru" sz="1000" dirty="0">
                <a:solidFill>
                  <a:schemeClr val="lt1"/>
                </a:solidFill>
              </a:rPr>
            </a:br>
            <a:r>
              <a:rPr lang="ru" sz="1000" dirty="0" smtClean="0">
                <a:solidFill>
                  <a:schemeClr val="lt1"/>
                </a:solidFill>
              </a:rPr>
              <a:t/>
            </a:r>
            <a:br>
              <a:rPr lang="ru" sz="1000" dirty="0" smtClean="0">
                <a:solidFill>
                  <a:schemeClr val="lt1"/>
                </a:solidFill>
              </a:rPr>
            </a:br>
            <a:r>
              <a:rPr lang="ru" sz="1000" dirty="0" smtClean="0">
                <a:solidFill>
                  <a:schemeClr val="lt1"/>
                </a:solidFill>
              </a:rPr>
              <a:t>- </a:t>
            </a:r>
            <a:r>
              <a:rPr lang="ru-RU" sz="1000" dirty="0">
                <a:solidFill>
                  <a:schemeClr val="lt1"/>
                </a:solidFill>
              </a:rPr>
              <a:t>Количество одновременных </a:t>
            </a:r>
            <a:r>
              <a:rPr lang="ru-RU" sz="1000" dirty="0" smtClean="0">
                <a:solidFill>
                  <a:schemeClr val="lt1"/>
                </a:solidFill>
              </a:rPr>
              <a:t>пользователей.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Время отклика </a:t>
            </a:r>
            <a:r>
              <a:rPr lang="ru-RU" sz="1000" dirty="0" smtClean="0">
                <a:solidFill>
                  <a:schemeClr val="lt1"/>
                </a:solidFill>
              </a:rPr>
              <a:t>сервера.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Процент успешных операций (например, завершение теста</a:t>
            </a:r>
            <a:r>
              <a:rPr lang="ru-RU" sz="1000" dirty="0" smtClean="0">
                <a:solidFill>
                  <a:schemeClr val="lt1"/>
                </a:solidFill>
              </a:rPr>
              <a:t>).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Простота использования.</a:t>
            </a:r>
            <a:br>
              <a:rPr lang="ru-RU" sz="1000" dirty="0">
                <a:solidFill>
                  <a:schemeClr val="lt1"/>
                </a:solidFill>
              </a:rPr>
            </a:br>
            <a:r>
              <a:rPr lang="ru-RU" sz="1000" dirty="0" smtClean="0">
                <a:solidFill>
                  <a:schemeClr val="lt1"/>
                </a:solidFill>
              </a:rPr>
              <a:t>- Безопасность данных.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Объем хранимых </a:t>
            </a:r>
            <a:r>
              <a:rPr lang="ru-RU" sz="1000" dirty="0" smtClean="0">
                <a:solidFill>
                  <a:schemeClr val="lt1"/>
                </a:solidFill>
              </a:rPr>
              <a:t>данных.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- Совместимость с разными устройствами и </a:t>
            </a:r>
            <a:r>
              <a:rPr lang="ru-RU" sz="1000" dirty="0" smtClean="0">
                <a:solidFill>
                  <a:schemeClr val="lt1"/>
                </a:solidFill>
              </a:rPr>
              <a:t>браузерами.</a:t>
            </a:r>
            <a:endParaRPr sz="900" dirty="0">
              <a:solidFill>
                <a:schemeClr val="lt1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700" dirty="0">
              <a:solidFill>
                <a:schemeClr val="lt1"/>
              </a:solidFill>
            </a:endParaRPr>
          </a:p>
        </p:txBody>
      </p:sp>
      <p:sp>
        <p:nvSpPr>
          <p:cNvPr id="216" name="Google Shape;216;p27"/>
          <p:cNvSpPr/>
          <p:nvPr/>
        </p:nvSpPr>
        <p:spPr bwMode="auto">
          <a:xfrm>
            <a:off x="6092096" y="957805"/>
            <a:ext cx="2686199" cy="1192800"/>
          </a:xfrm>
          <a:prstGeom prst="roundRect">
            <a:avLst>
              <a:gd name="adj" fmla="val 11982"/>
            </a:avLst>
          </a:prstGeom>
          <a:solidFill>
            <a:srgbClr val="3F98FF"/>
          </a:solidFill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000" b="1" dirty="0">
                <a:solidFill>
                  <a:schemeClr val="lt1"/>
                </a:solidFill>
              </a:rPr>
              <a:t>Какая технология (технологии) в основе продукта?</a:t>
            </a:r>
            <a:endParaRPr sz="1000" b="1" dirty="0">
              <a:solidFill>
                <a:schemeClr val="lt1"/>
              </a:solidFill>
            </a:endParaRPr>
          </a:p>
          <a:p>
            <a:r>
              <a:rPr lang="ru-RU" sz="800" dirty="0" smtClean="0">
                <a:solidFill>
                  <a:schemeClr val="bg1"/>
                </a:solidFill>
              </a:rPr>
              <a:t>1. </a:t>
            </a:r>
            <a:r>
              <a:rPr lang="ru-RU" sz="800" dirty="0" err="1" smtClean="0">
                <a:solidFill>
                  <a:schemeClr val="bg1"/>
                </a:solidFill>
              </a:rPr>
              <a:t>Нейротехнологии</a:t>
            </a:r>
            <a:r>
              <a:rPr lang="ru-RU" sz="800" dirty="0" smtClean="0">
                <a:solidFill>
                  <a:schemeClr val="bg1"/>
                </a:solidFill>
              </a:rPr>
              <a:t> и технологии искусственного интеллекта</a:t>
            </a:r>
            <a:br>
              <a:rPr lang="ru-RU" sz="800" dirty="0" smtClean="0">
                <a:solidFill>
                  <a:schemeClr val="bg1"/>
                </a:solidFill>
              </a:rPr>
            </a:br>
            <a:r>
              <a:rPr lang="ru-RU" sz="800" dirty="0" smtClean="0">
                <a:solidFill>
                  <a:schemeClr val="bg1"/>
                </a:solidFill>
              </a:rPr>
              <a:t>2. </a:t>
            </a:r>
            <a:r>
              <a:rPr lang="ru-RU" sz="800" dirty="0">
                <a:solidFill>
                  <a:schemeClr val="bg1"/>
                </a:solidFill>
              </a:rPr>
              <a:t>Технологии работы </a:t>
            </a:r>
            <a:r>
              <a:rPr lang="ru-RU" sz="800" dirty="0" smtClean="0">
                <a:solidFill>
                  <a:schemeClr val="bg1"/>
                </a:solidFill>
              </a:rPr>
              <a:t>с большими данными</a:t>
            </a:r>
            <a:br>
              <a:rPr lang="ru-RU" sz="800" dirty="0" smtClean="0">
                <a:solidFill>
                  <a:schemeClr val="bg1"/>
                </a:solidFill>
              </a:rPr>
            </a:br>
            <a:r>
              <a:rPr lang="ru-RU" sz="800" dirty="0" smtClean="0">
                <a:solidFill>
                  <a:schemeClr val="bg1"/>
                </a:solidFill>
              </a:rPr>
              <a:t>3. </a:t>
            </a:r>
            <a:r>
              <a:rPr lang="ru-RU" sz="800" dirty="0">
                <a:solidFill>
                  <a:schemeClr val="bg1"/>
                </a:solidFill>
              </a:rPr>
              <a:t>Технологии </a:t>
            </a:r>
            <a:r>
              <a:rPr lang="ru-RU" sz="800" dirty="0" smtClean="0">
                <a:solidFill>
                  <a:schemeClr val="bg1"/>
                </a:solidFill>
              </a:rPr>
              <a:t>робототехники и </a:t>
            </a:r>
            <a:r>
              <a:rPr lang="ru-RU" sz="800" dirty="0" err="1" smtClean="0">
                <a:solidFill>
                  <a:schemeClr val="bg1"/>
                </a:solidFill>
              </a:rPr>
              <a:t>сенсорики</a:t>
            </a:r>
            <a:r>
              <a:rPr lang="ru-RU" sz="800" dirty="0" smtClean="0">
                <a:solidFill>
                  <a:schemeClr val="bg1"/>
                </a:solidFill>
              </a:rPr>
              <a:t/>
            </a:r>
            <a:br>
              <a:rPr lang="ru-RU" sz="800" dirty="0" smtClean="0">
                <a:solidFill>
                  <a:schemeClr val="bg1"/>
                </a:solidFill>
              </a:rPr>
            </a:br>
            <a:r>
              <a:rPr lang="ru-RU" sz="800" dirty="0" smtClean="0">
                <a:solidFill>
                  <a:schemeClr val="bg1"/>
                </a:solidFill>
              </a:rPr>
              <a:t>4. </a:t>
            </a:r>
            <a:r>
              <a:rPr lang="ru-RU" sz="800" dirty="0">
                <a:solidFill>
                  <a:schemeClr val="bg1"/>
                </a:solidFill>
              </a:rPr>
              <a:t>Технологии </a:t>
            </a:r>
            <a:r>
              <a:rPr lang="ru-RU" sz="800" dirty="0" smtClean="0">
                <a:solidFill>
                  <a:schemeClr val="bg1"/>
                </a:solidFill>
              </a:rPr>
              <a:t>систем распределенного </a:t>
            </a:r>
            <a:r>
              <a:rPr lang="ru-RU" sz="800" dirty="0">
                <a:solidFill>
                  <a:schemeClr val="bg1"/>
                </a:solidFill>
              </a:rPr>
              <a:t>реестра</a:t>
            </a:r>
          </a:p>
          <a:p>
            <a:endParaRPr lang="ru-RU" sz="800" dirty="0">
              <a:solidFill>
                <a:schemeClr val="bg1"/>
              </a:solidFill>
            </a:endParaRPr>
          </a:p>
          <a:p>
            <a:endParaRPr lang="ru-RU" sz="800" dirty="0">
              <a:solidFill>
                <a:schemeClr val="bg1"/>
              </a:solidFill>
            </a:endParaRPr>
          </a:p>
          <a:p>
            <a:endParaRPr lang="ru-RU" sz="800" dirty="0">
              <a:solidFill>
                <a:schemeClr val="bg1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000" b="1" dirty="0">
              <a:solidFill>
                <a:schemeClr val="lt1"/>
              </a:solidFill>
            </a:endParaRPr>
          </a:p>
        </p:txBody>
      </p:sp>
      <p:sp>
        <p:nvSpPr>
          <p:cNvPr id="217" name="Google Shape;217;p27"/>
          <p:cNvSpPr/>
          <p:nvPr/>
        </p:nvSpPr>
        <p:spPr bwMode="auto">
          <a:xfrm>
            <a:off x="6092095" y="2307928"/>
            <a:ext cx="2686199" cy="1669200"/>
          </a:xfrm>
          <a:prstGeom prst="roundRect">
            <a:avLst>
              <a:gd name="adj" fmla="val 11982"/>
            </a:avLst>
          </a:prstGeom>
          <a:solidFill>
            <a:srgbClr val="3F98FF"/>
          </a:solidFill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000" b="1" dirty="0">
                <a:solidFill>
                  <a:schemeClr val="lt1"/>
                </a:solidFill>
              </a:rPr>
              <a:t>В каких существующих продуктах уже применены схожие с вашими </a:t>
            </a:r>
            <a:r>
              <a:rPr lang="ru" sz="1000" b="1" dirty="0" smtClean="0">
                <a:solidFill>
                  <a:schemeClr val="lt1"/>
                </a:solidFill>
              </a:rPr>
              <a:t>технологии/решения:</a:t>
            </a:r>
            <a:r>
              <a:rPr lang="ru" sz="1000" dirty="0" smtClean="0">
                <a:solidFill>
                  <a:schemeClr val="lt1"/>
                </a:solidFill>
              </a:rPr>
              <a:t/>
            </a:r>
            <a:br>
              <a:rPr lang="ru" sz="1000" dirty="0" smtClean="0">
                <a:solidFill>
                  <a:schemeClr val="lt1"/>
                </a:solidFill>
              </a:rPr>
            </a:br>
            <a:r>
              <a:rPr lang="ru" sz="1000" dirty="0" smtClean="0">
                <a:solidFill>
                  <a:schemeClr val="lt1"/>
                </a:solidFill>
              </a:rPr>
              <a:t/>
            </a:r>
            <a:br>
              <a:rPr lang="ru" sz="1000" dirty="0" smtClean="0">
                <a:solidFill>
                  <a:schemeClr val="lt1"/>
                </a:solidFill>
              </a:rPr>
            </a:br>
            <a:r>
              <a:rPr lang="ru" sz="1000" dirty="0" smtClean="0">
                <a:solidFill>
                  <a:schemeClr val="lt1"/>
                </a:solidFill>
              </a:rPr>
              <a:t>1. Фоксфорд</a:t>
            </a:r>
            <a:br>
              <a:rPr lang="ru" sz="1000" dirty="0" smtClean="0">
                <a:solidFill>
                  <a:schemeClr val="lt1"/>
                </a:solidFill>
              </a:rPr>
            </a:br>
            <a:r>
              <a:rPr lang="ru" sz="1000" dirty="0" smtClean="0">
                <a:solidFill>
                  <a:schemeClr val="lt1"/>
                </a:solidFill>
              </a:rPr>
              <a:t>2. РешуЕГЭ</a:t>
            </a:r>
            <a:br>
              <a:rPr lang="ru" sz="1000" dirty="0" smtClean="0">
                <a:solidFill>
                  <a:schemeClr val="lt1"/>
                </a:solidFill>
              </a:rPr>
            </a:br>
            <a:r>
              <a:rPr lang="ru" sz="1000" dirty="0" smtClean="0">
                <a:solidFill>
                  <a:schemeClr val="lt1"/>
                </a:solidFill>
              </a:rPr>
              <a:t>3. </a:t>
            </a:r>
            <a:r>
              <a:rPr lang="en-US" sz="1000" dirty="0" smtClean="0">
                <a:solidFill>
                  <a:schemeClr val="lt1"/>
                </a:solidFill>
              </a:rPr>
              <a:t>Profi.ru</a:t>
            </a:r>
            <a:endParaRPr lang="ru" sz="1000" dirty="0" smtClean="0">
              <a:solidFill>
                <a:schemeClr val="lt1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" sz="1000" dirty="0">
              <a:solidFill>
                <a:schemeClr val="lt1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000" dirty="0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2" name="Google Shape;222;p28"/>
          <p:cNvSpPr txBox="1"/>
          <p:nvPr/>
        </p:nvSpPr>
        <p:spPr bwMode="auto">
          <a:xfrm>
            <a:off x="3034441" y="0"/>
            <a:ext cx="2663993" cy="569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500" b="1" dirty="0" smtClean="0">
                <a:solidFill>
                  <a:schemeClr val="bg1"/>
                </a:solidFill>
              </a:rPr>
              <a:t>Дизайн-макет</a:t>
            </a:r>
            <a:endParaRPr sz="2500" b="1" dirty="0">
              <a:solidFill>
                <a:schemeClr val="bg1"/>
              </a:solidFill>
            </a:endParaRPr>
          </a:p>
        </p:txBody>
      </p:sp>
      <p:sp>
        <p:nvSpPr>
          <p:cNvPr id="224" name="Google Shape;224;p28"/>
          <p:cNvSpPr/>
          <p:nvPr/>
        </p:nvSpPr>
        <p:spPr bwMode="auto">
          <a:xfrm>
            <a:off x="79513" y="662609"/>
            <a:ext cx="5068957" cy="4022035"/>
          </a:xfrm>
          <a:prstGeom prst="roundRect">
            <a:avLst>
              <a:gd name="adj" fmla="val 773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300" b="1" dirty="0" smtClean="0">
                <a:solidFill>
                  <a:srgbClr val="EC664C"/>
                </a:solidFill>
              </a:rPr>
              <a:t>3–5 </a:t>
            </a:r>
            <a:r>
              <a:rPr lang="ru" sz="1300" b="1" dirty="0">
                <a:solidFill>
                  <a:srgbClr val="EC664C"/>
                </a:solidFill>
              </a:rPr>
              <a:t>визуальных референсов </a:t>
            </a:r>
            <a:r>
              <a:rPr lang="ru" sz="1300" dirty="0">
                <a:solidFill>
                  <a:srgbClr val="EC664C"/>
                </a:solidFill>
              </a:rPr>
              <a:t/>
            </a:r>
            <a:br>
              <a:rPr lang="ru" sz="1300" dirty="0">
                <a:solidFill>
                  <a:srgbClr val="EC664C"/>
                </a:solidFill>
              </a:rPr>
            </a:br>
            <a:endParaRPr sz="1300" dirty="0">
              <a:solidFill>
                <a:srgbClr val="EC664C"/>
              </a:solidFill>
            </a:endParaRPr>
          </a:p>
        </p:txBody>
      </p:sp>
      <p:sp>
        <p:nvSpPr>
          <p:cNvPr id="226" name="Google Shape;226;p28"/>
          <p:cNvSpPr/>
          <p:nvPr/>
        </p:nvSpPr>
        <p:spPr bwMode="auto">
          <a:xfrm>
            <a:off x="5035826" y="4605130"/>
            <a:ext cx="4054166" cy="479155"/>
          </a:xfrm>
          <a:prstGeom prst="roundRect">
            <a:avLst>
              <a:gd name="adj" fmla="val 27998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defRPr/>
            </a:pPr>
            <a:endParaRPr lang="ru" sz="900" b="1" dirty="0" smtClean="0">
              <a:solidFill>
                <a:schemeClr val="lt1"/>
              </a:solidFill>
            </a:endParaRPr>
          </a:p>
          <a:p>
            <a:pPr algn="ctr">
              <a:defRPr/>
            </a:pPr>
            <a:r>
              <a:rPr lang="ru" sz="900" b="1" dirty="0" smtClean="0">
                <a:solidFill>
                  <a:srgbClr val="EC664C"/>
                </a:solidFill>
              </a:rPr>
              <a:t>Имя Фамилия </a:t>
            </a:r>
            <a:r>
              <a:rPr lang="ru" sz="900" b="1" dirty="0">
                <a:solidFill>
                  <a:srgbClr val="EC664C"/>
                </a:solidFill>
              </a:rPr>
              <a:t>хипстеров</a:t>
            </a:r>
            <a:r>
              <a:rPr lang="ru" sz="900" b="1" dirty="0" smtClean="0">
                <a:solidFill>
                  <a:srgbClr val="EC664C"/>
                </a:solidFill>
              </a:rPr>
              <a:t>: </a:t>
            </a:r>
            <a:r>
              <a:rPr lang="ru" sz="900" b="1" dirty="0">
                <a:solidFill>
                  <a:srgbClr val="EC664C"/>
                </a:solidFill>
              </a:rPr>
              <a:t>Охременко Ольга </a:t>
            </a:r>
            <a:r>
              <a:rPr lang="ru" sz="900" b="1" dirty="0" smtClean="0">
                <a:solidFill>
                  <a:srgbClr val="EC664C"/>
                </a:solidFill>
              </a:rPr>
              <a:t>Ивановна; </a:t>
            </a:r>
            <a:r>
              <a:rPr lang="ru-RU" sz="900" b="1" dirty="0" err="1" smtClean="0">
                <a:solidFill>
                  <a:srgbClr val="EC664C"/>
                </a:solidFill>
              </a:rPr>
              <a:t>Аржиловский</a:t>
            </a:r>
            <a:r>
              <a:rPr lang="ru-RU" sz="900" b="1" dirty="0" smtClean="0">
                <a:solidFill>
                  <a:srgbClr val="EC664C"/>
                </a:solidFill>
              </a:rPr>
              <a:t> </a:t>
            </a:r>
            <a:r>
              <a:rPr lang="ru-RU" sz="900" b="1" dirty="0">
                <a:solidFill>
                  <a:srgbClr val="EC664C"/>
                </a:solidFill>
              </a:rPr>
              <a:t>Герман Андреевич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900" b="1" dirty="0">
              <a:solidFill>
                <a:schemeClr val="lt1"/>
              </a:solidFill>
            </a:endParaRPr>
          </a:p>
        </p:txBody>
      </p:sp>
      <p:sp>
        <p:nvSpPr>
          <p:cNvPr id="227" name="Google Shape;227;p28"/>
          <p:cNvSpPr/>
          <p:nvPr/>
        </p:nvSpPr>
        <p:spPr bwMode="auto">
          <a:xfrm>
            <a:off x="5320747" y="669236"/>
            <a:ext cx="3750365" cy="3677478"/>
          </a:xfrm>
          <a:prstGeom prst="roundRect">
            <a:avLst>
              <a:gd name="adj" fmla="val 14378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dirty="0" smtClean="0">
                <a:solidFill>
                  <a:srgbClr val="EC664C"/>
                </a:solidFill>
              </a:rPr>
              <a:t>П</a:t>
            </a:r>
            <a:r>
              <a:rPr lang="ru" sz="1300" b="1" dirty="0" smtClean="0">
                <a:solidFill>
                  <a:srgbClr val="EC664C"/>
                </a:solidFill>
              </a:rPr>
              <a:t>ошаговый </a:t>
            </a:r>
            <a:r>
              <a:rPr lang="ru" sz="1300" b="1" dirty="0">
                <a:solidFill>
                  <a:srgbClr val="EC664C"/>
                </a:solidFill>
              </a:rPr>
              <a:t>сценарий </a:t>
            </a:r>
            <a:r>
              <a:rPr lang="ru" sz="1300" b="1" dirty="0" smtClean="0">
                <a:solidFill>
                  <a:srgbClr val="EC664C"/>
                </a:solidFill>
              </a:rPr>
              <a:t>использования</a:t>
            </a:r>
            <a:endParaRPr sz="1300" b="1" dirty="0">
              <a:solidFill>
                <a:srgbClr val="EC664C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9173" r="10472"/>
          <a:stretch/>
        </p:blipFill>
        <p:spPr>
          <a:xfrm>
            <a:off x="172279" y="1199516"/>
            <a:ext cx="2445026" cy="164970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3439" y="1298953"/>
            <a:ext cx="2632388" cy="13689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l="25056"/>
          <a:stretch/>
        </p:blipFill>
        <p:spPr>
          <a:xfrm>
            <a:off x="225286" y="2929622"/>
            <a:ext cx="2219739" cy="153183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479775" y="1213791"/>
            <a:ext cx="354495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chemeClr val="bg1"/>
                </a:solidFill>
              </a:rPr>
              <a:t>1. Ученик 11 класса, Петя, готовится к ЕГЭ по истории. Чувствует скуку и отсутствие мотивации. (Типичная ситуация для многих старшеклассников).</a:t>
            </a:r>
          </a:p>
          <a:p>
            <a:r>
              <a:rPr lang="ru-RU" sz="800" dirty="0">
                <a:solidFill>
                  <a:schemeClr val="bg1"/>
                </a:solidFill>
              </a:rPr>
              <a:t>2. Открывает приложение "История: Герои Эпох" (название тренажера). Видит свой </a:t>
            </a:r>
            <a:r>
              <a:rPr lang="ru-RU" sz="800" dirty="0" err="1">
                <a:solidFill>
                  <a:schemeClr val="bg1"/>
                </a:solidFill>
              </a:rPr>
              <a:t>аватар</a:t>
            </a:r>
            <a:r>
              <a:rPr lang="ru-RU" sz="800" dirty="0">
                <a:solidFill>
                  <a:schemeClr val="bg1"/>
                </a:solidFill>
              </a:rPr>
              <a:t> в "Главном штабе", общий прогресс и карту эпох.</a:t>
            </a:r>
          </a:p>
          <a:p>
            <a:r>
              <a:rPr lang="ru-RU" sz="800" dirty="0">
                <a:solidFill>
                  <a:schemeClr val="bg1"/>
                </a:solidFill>
              </a:rPr>
              <a:t>3. Выбирает предмет - История, затем эпоху "Древний мир".</a:t>
            </a:r>
          </a:p>
          <a:p>
            <a:r>
              <a:rPr lang="ru-RU" sz="800" dirty="0">
                <a:solidFill>
                  <a:schemeClr val="bg1"/>
                </a:solidFill>
              </a:rPr>
              <a:t>4. Видит список доступных "миссий": "Египетские пирамиды", "Греческие полисы", "Римская империя". Каждая миссия имеет свой уровень сложности и награду.</a:t>
            </a:r>
          </a:p>
          <a:p>
            <a:r>
              <a:rPr lang="ru-RU" sz="800" dirty="0">
                <a:solidFill>
                  <a:schemeClr val="bg1"/>
                </a:solidFill>
              </a:rPr>
              <a:t>5. Выбирает "миссию" "Египетские пирамиды". Читает краткую историческую справку о пирамидах.</a:t>
            </a:r>
          </a:p>
          <a:p>
            <a:r>
              <a:rPr lang="ru-RU" sz="800" dirty="0">
                <a:solidFill>
                  <a:schemeClr val="bg1"/>
                </a:solidFill>
              </a:rPr>
              <a:t>6. Нажимает "Начать миссию". Появляется экран теста с вопросами по теме "Египетские пирамиды". Вопросы разного типа: выбор ответа, сопоставление, ввод текста.</a:t>
            </a:r>
          </a:p>
          <a:p>
            <a:r>
              <a:rPr lang="ru-RU" sz="800" dirty="0">
                <a:solidFill>
                  <a:schemeClr val="bg1"/>
                </a:solidFill>
              </a:rPr>
              <a:t>7. Отвечает на вопросы. За правильные ответы получает опыт и монеты. Видит визуальную обратную связь (например, анимацию строительства пирамиды).</a:t>
            </a:r>
          </a:p>
          <a:p>
            <a:r>
              <a:rPr lang="ru-RU" sz="800" dirty="0">
                <a:solidFill>
                  <a:schemeClr val="bg1"/>
                </a:solidFill>
              </a:rPr>
              <a:t>8. После завершения "миссии" видит результат: Количество правильных ответов, полученный опыт и монеты.</a:t>
            </a:r>
          </a:p>
          <a:p>
            <a:r>
              <a:rPr lang="ru-RU" sz="800" dirty="0">
                <a:solidFill>
                  <a:schemeClr val="bg1"/>
                </a:solidFill>
              </a:rPr>
              <a:t>9. Тратит монеты в "Магазине" на покупку новых </a:t>
            </a:r>
            <a:r>
              <a:rPr lang="ru-RU" sz="800" dirty="0" err="1">
                <a:solidFill>
                  <a:schemeClr val="bg1"/>
                </a:solidFill>
              </a:rPr>
              <a:t>скинов</a:t>
            </a:r>
            <a:r>
              <a:rPr lang="ru-RU" sz="800" dirty="0">
                <a:solidFill>
                  <a:schemeClr val="bg1"/>
                </a:solidFill>
              </a:rPr>
              <a:t> для своего </a:t>
            </a:r>
            <a:r>
              <a:rPr lang="ru-RU" sz="800" dirty="0" err="1">
                <a:solidFill>
                  <a:schemeClr val="bg1"/>
                </a:solidFill>
              </a:rPr>
              <a:t>аватара</a:t>
            </a:r>
            <a:r>
              <a:rPr lang="ru-RU" sz="800" dirty="0">
                <a:solidFill>
                  <a:schemeClr val="bg1"/>
                </a:solidFill>
              </a:rPr>
              <a:t> или бонусов, облегчающих прохождение следующих "миссий" (например, подсказки, увеличение времени на ответ).</a:t>
            </a:r>
          </a:p>
          <a:p>
            <a:r>
              <a:rPr lang="ru-RU" sz="800" dirty="0">
                <a:solidFill>
                  <a:schemeClr val="bg1"/>
                </a:solidFill>
              </a:rPr>
              <a:t>10. Сравнивает свой рейтинг с другими учениками.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3971" y="2908853"/>
            <a:ext cx="2541734" cy="14951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2" name="Google Shape;232;p29"/>
          <p:cNvSpPr txBox="1"/>
          <p:nvPr/>
        </p:nvSpPr>
        <p:spPr bwMode="auto">
          <a:xfrm>
            <a:off x="2497728" y="-89209"/>
            <a:ext cx="385669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500" b="1" dirty="0">
                <a:solidFill>
                  <a:schemeClr val="bg1"/>
                </a:solidFill>
              </a:rPr>
              <a:t>К</a:t>
            </a:r>
            <a:r>
              <a:rPr lang="ru" sz="2500" b="1" dirty="0" smtClean="0">
                <a:solidFill>
                  <a:schemeClr val="bg1"/>
                </a:solidFill>
              </a:rPr>
              <a:t>онкурентный </a:t>
            </a:r>
            <a:r>
              <a:rPr lang="ru" sz="2500" b="1" dirty="0">
                <a:solidFill>
                  <a:schemeClr val="bg1"/>
                </a:solidFill>
              </a:rPr>
              <a:t>анализ</a:t>
            </a:r>
            <a:endParaRPr sz="2500" b="1" dirty="0">
              <a:solidFill>
                <a:schemeClr val="bg1"/>
              </a:solidFill>
            </a:endParaRPr>
          </a:p>
        </p:txBody>
      </p:sp>
      <p:sp>
        <p:nvSpPr>
          <p:cNvPr id="235" name="Google Shape;235;p29"/>
          <p:cNvSpPr/>
          <p:nvPr/>
        </p:nvSpPr>
        <p:spPr bwMode="auto">
          <a:xfrm>
            <a:off x="4873610" y="4750904"/>
            <a:ext cx="4170000" cy="306877"/>
          </a:xfrm>
          <a:prstGeom prst="roundRect">
            <a:avLst>
              <a:gd name="adj" fmla="val 27998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900" b="1" dirty="0" smtClean="0">
                <a:solidFill>
                  <a:srgbClr val="EC664C"/>
                </a:solidFill>
              </a:rPr>
              <a:t>Имя Фамилия хастлеров: Оноприенко Александра Олеговна</a:t>
            </a:r>
            <a:endParaRPr sz="900" b="1" dirty="0">
              <a:solidFill>
                <a:srgbClr val="EC664C"/>
              </a:solidFill>
            </a:endParaRPr>
          </a:p>
        </p:txBody>
      </p:sp>
      <p:graphicFrame>
        <p:nvGraphicFramePr>
          <p:cNvPr id="236" name="Google Shape;236;p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6476073"/>
              </p:ext>
            </p:extLst>
          </p:nvPr>
        </p:nvGraphicFramePr>
        <p:xfrm>
          <a:off x="119723" y="520484"/>
          <a:ext cx="8805617" cy="4027240"/>
        </p:xfrm>
        <a:graphic>
          <a:graphicData uri="http://schemas.openxmlformats.org/drawingml/2006/table">
            <a:tbl>
              <a:tblPr>
                <a:tableStyleId>{B378556A-CE07-4ED9-BB5B-771A1B0837FC}</a:tableStyleId>
              </a:tblPr>
              <a:tblGrid>
                <a:gridCol w="14517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04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11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83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39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6950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9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3F98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" sz="900" b="1" dirty="0">
                          <a:solidFill>
                            <a:schemeClr val="lt1"/>
                          </a:solidFill>
                        </a:rPr>
                        <a:t>Наш проект</a:t>
                      </a:r>
                      <a:endParaRPr sz="900" b="1" dirty="0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" sz="900" b="1" dirty="0" smtClean="0">
                          <a:solidFill>
                            <a:schemeClr val="lt1"/>
                          </a:solidFill>
                        </a:rPr>
                        <a:t>ЕГЭ-Мастер</a:t>
                      </a:r>
                      <a:endParaRPr sz="900" b="1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3F98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" sz="900" b="1" dirty="0">
                          <a:solidFill>
                            <a:schemeClr val="lt1"/>
                          </a:solidFill>
                        </a:rPr>
                        <a:t>Конкурент 1</a:t>
                      </a:r>
                      <a:endParaRPr sz="900" b="1" dirty="0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" sz="900" b="1" dirty="0" smtClean="0">
                          <a:solidFill>
                            <a:schemeClr val="lt1"/>
                          </a:solidFill>
                        </a:rPr>
                        <a:t>РешуЕГЭ</a:t>
                      </a:r>
                      <a:endParaRPr sz="900" b="1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3F98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" sz="900" b="1" dirty="0">
                          <a:solidFill>
                            <a:schemeClr val="lt1"/>
                          </a:solidFill>
                        </a:rPr>
                        <a:t>Конкурент 2</a:t>
                      </a:r>
                      <a:endParaRPr sz="900" b="1" dirty="0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" sz="900" b="1" dirty="0" smtClean="0">
                          <a:solidFill>
                            <a:schemeClr val="lt1"/>
                          </a:solidFill>
                        </a:rPr>
                        <a:t>Фоксфорд</a:t>
                      </a:r>
                      <a:endParaRPr sz="900" b="1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3F98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ru" sz="900" b="1" dirty="0">
                          <a:solidFill>
                            <a:schemeClr val="lt1"/>
                          </a:solidFill>
                        </a:rPr>
                        <a:t>Конкурент </a:t>
                      </a:r>
                      <a:r>
                        <a:rPr lang="ru" sz="900" b="1" dirty="0" smtClean="0">
                          <a:solidFill>
                            <a:schemeClr val="lt1"/>
                          </a:solidFill>
                        </a:rPr>
                        <a:t>3</a:t>
                      </a:r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endParaRPr lang="ru" sz="900" b="1" dirty="0" smtClean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3F9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800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" sz="900" dirty="0">
                          <a:solidFill>
                            <a:schemeClr val="lt1"/>
                          </a:solidFill>
                        </a:rPr>
                        <a:t>Критерий 1 </a:t>
                      </a:r>
                      <a:endParaRPr lang="ru" sz="900" dirty="0" smtClean="0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" sz="900" dirty="0" smtClean="0">
                          <a:solidFill>
                            <a:schemeClr val="lt1"/>
                          </a:solidFill>
                        </a:rPr>
                        <a:t>Геймификация</a:t>
                      </a:r>
                      <a:endParaRPr sz="9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800" dirty="0" smtClean="0">
                          <a:solidFill>
                            <a:schemeClr val="lt1"/>
                          </a:solidFill>
                        </a:rPr>
                        <a:t>Высокий уровень </a:t>
                      </a:r>
                      <a:r>
                        <a:rPr lang="ru-RU" sz="800" dirty="0" err="1" smtClean="0">
                          <a:solidFill>
                            <a:schemeClr val="lt1"/>
                          </a:solidFill>
                        </a:rPr>
                        <a:t>геймификации</a:t>
                      </a:r>
                      <a:r>
                        <a:rPr lang="ru-RU" sz="800" dirty="0" smtClean="0">
                          <a:solidFill>
                            <a:schemeClr val="lt1"/>
                          </a:solidFill>
                        </a:rPr>
                        <a:t>: </a:t>
                      </a:r>
                      <a:r>
                        <a:rPr lang="ru-RU" sz="800" dirty="0" err="1" smtClean="0">
                          <a:solidFill>
                            <a:schemeClr val="lt1"/>
                          </a:solidFill>
                        </a:rPr>
                        <a:t>аватар</a:t>
                      </a:r>
                      <a:r>
                        <a:rPr lang="ru-RU" sz="800" dirty="0" smtClean="0">
                          <a:solidFill>
                            <a:schemeClr val="lt1"/>
                          </a:solidFill>
                        </a:rPr>
                        <a:t>, миссии, уровни, награды, магазин, рейтинг. Акцент на вовлечение и мотивацию.</a:t>
                      </a:r>
                      <a:endParaRPr sz="8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900" dirty="0" smtClean="0">
                          <a:solidFill>
                            <a:schemeClr val="lt1"/>
                          </a:solidFill>
                        </a:rPr>
                        <a:t>Отсутствует</a:t>
                      </a:r>
                      <a:endParaRPr sz="9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900" dirty="0" smtClean="0">
                          <a:solidFill>
                            <a:schemeClr val="lt1"/>
                          </a:solidFill>
                        </a:rPr>
                        <a:t>Минимальная </a:t>
                      </a:r>
                      <a:r>
                        <a:rPr lang="ru-RU" sz="900" dirty="0" err="1" smtClean="0">
                          <a:solidFill>
                            <a:schemeClr val="lt1"/>
                          </a:solidFill>
                        </a:rPr>
                        <a:t>геймификация</a:t>
                      </a:r>
                      <a:r>
                        <a:rPr lang="ru-RU" sz="900" dirty="0" smtClean="0">
                          <a:solidFill>
                            <a:schemeClr val="lt1"/>
                          </a:solidFill>
                        </a:rPr>
                        <a:t> (баллы за выполнение заданий).</a:t>
                      </a:r>
                      <a:endParaRPr sz="9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900" dirty="0" smtClean="0">
                          <a:solidFill>
                            <a:schemeClr val="lt1"/>
                          </a:solidFill>
                        </a:rPr>
                        <a:t>Низкая</a:t>
                      </a:r>
                      <a:r>
                        <a:rPr lang="ru-RU" sz="900" baseline="0" dirty="0" smtClean="0">
                          <a:solidFill>
                            <a:schemeClr val="lt1"/>
                          </a:solidFill>
                        </a:rPr>
                        <a:t> (в зависимости от репетитора и его подхода к репетиторству)</a:t>
                      </a:r>
                      <a:endParaRPr sz="9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800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" sz="900" dirty="0">
                          <a:solidFill>
                            <a:schemeClr val="lt1"/>
                          </a:solidFill>
                        </a:rPr>
                        <a:t>Критерий </a:t>
                      </a:r>
                      <a:r>
                        <a:rPr lang="ru" sz="900" dirty="0" smtClean="0">
                          <a:solidFill>
                            <a:schemeClr val="lt1"/>
                          </a:solidFill>
                        </a:rPr>
                        <a:t>2</a:t>
                      </a:r>
                    </a:p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" sz="900" dirty="0" smtClean="0">
                          <a:solidFill>
                            <a:schemeClr val="lt1"/>
                          </a:solidFill>
                        </a:rPr>
                        <a:t>Контент</a:t>
                      </a:r>
                      <a:endParaRPr sz="9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700" dirty="0" smtClean="0">
                          <a:solidFill>
                            <a:schemeClr val="lt1"/>
                          </a:solidFill>
                        </a:rPr>
                        <a:t>Актуальная база заданий ЕГЭ, разбитая на миссии по темам. Дополнительные материалы: исторические справки, интересные факты, интерактивные элементы.</a:t>
                      </a:r>
                      <a:endParaRPr sz="7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900" dirty="0" smtClean="0">
                          <a:solidFill>
                            <a:schemeClr val="lt1"/>
                          </a:solidFill>
                        </a:rPr>
                        <a:t>Огромная база заданий, но не всегда актуальная и удобная навигация.</a:t>
                      </a:r>
                      <a:endParaRPr sz="9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900" dirty="0" smtClean="0">
                          <a:solidFill>
                            <a:schemeClr val="lt1"/>
                          </a:solidFill>
                        </a:rPr>
                        <a:t>Структурированные онлайн-курсы, интерактивные уроки, домашние задания.</a:t>
                      </a:r>
                      <a:endParaRPr sz="9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850" dirty="0" smtClean="0">
                          <a:solidFill>
                            <a:schemeClr val="lt1"/>
                          </a:solidFill>
                        </a:rPr>
                        <a:t>Личные</a:t>
                      </a:r>
                      <a:r>
                        <a:rPr lang="ru-RU" sz="850" baseline="0" dirty="0" smtClean="0">
                          <a:solidFill>
                            <a:schemeClr val="lt1"/>
                          </a:solidFill>
                        </a:rPr>
                        <a:t> встречи/занятия</a:t>
                      </a:r>
                      <a:r>
                        <a:rPr lang="ru-RU" sz="850" dirty="0" smtClean="0">
                          <a:solidFill>
                            <a:schemeClr val="lt1"/>
                          </a:solidFill>
                        </a:rPr>
                        <a:t>, конспекты, домашние задания с проверкой.</a:t>
                      </a:r>
                      <a:r>
                        <a:rPr lang="ru-RU" sz="850" baseline="0" dirty="0" smtClean="0">
                          <a:solidFill>
                            <a:schemeClr val="lt1"/>
                          </a:solidFill>
                        </a:rPr>
                        <a:t> </a:t>
                      </a:r>
                      <a:br>
                        <a:rPr lang="ru-RU" sz="850" baseline="0" dirty="0" smtClean="0">
                          <a:solidFill>
                            <a:schemeClr val="lt1"/>
                          </a:solidFill>
                        </a:rPr>
                      </a:br>
                      <a:r>
                        <a:rPr lang="ru-RU" sz="850" baseline="0" dirty="0" smtClean="0">
                          <a:solidFill>
                            <a:schemeClr val="lt1"/>
                          </a:solidFill>
                        </a:rPr>
                        <a:t>База заданий – зависит от репетитора и его уровня знаний.</a:t>
                      </a:r>
                      <a:endParaRPr sz="85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800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" sz="900" dirty="0">
                          <a:solidFill>
                            <a:schemeClr val="lt1"/>
                          </a:solidFill>
                        </a:rPr>
                        <a:t>Критерий </a:t>
                      </a:r>
                      <a:r>
                        <a:rPr lang="ru" sz="900" dirty="0" smtClean="0">
                          <a:solidFill>
                            <a:schemeClr val="lt1"/>
                          </a:solidFill>
                        </a:rPr>
                        <a:t>3</a:t>
                      </a:r>
                    </a:p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" sz="900" dirty="0" smtClean="0">
                          <a:solidFill>
                            <a:schemeClr val="lt1"/>
                          </a:solidFill>
                        </a:rPr>
                        <a:t>Цена</a:t>
                      </a:r>
                      <a:endParaRPr sz="9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900" dirty="0" smtClean="0">
                          <a:solidFill>
                            <a:schemeClr val="lt1"/>
                          </a:solidFill>
                        </a:rPr>
                        <a:t>Бесплатная</a:t>
                      </a:r>
                      <a:r>
                        <a:rPr lang="ru-RU" sz="900" baseline="0" dirty="0" smtClean="0">
                          <a:solidFill>
                            <a:schemeClr val="lt1"/>
                          </a:solidFill>
                        </a:rPr>
                        <a:t> платформа с бесплатными услугами</a:t>
                      </a:r>
                      <a:endParaRPr sz="9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900" dirty="0" smtClean="0">
                          <a:solidFill>
                            <a:schemeClr val="lt1"/>
                          </a:solidFill>
                        </a:rPr>
                        <a:t>Бесплатная</a:t>
                      </a:r>
                      <a:r>
                        <a:rPr lang="ru-RU" sz="900" baseline="0" dirty="0" smtClean="0">
                          <a:solidFill>
                            <a:schemeClr val="lt1"/>
                          </a:solidFill>
                        </a:rPr>
                        <a:t> платформа</a:t>
                      </a:r>
                      <a:r>
                        <a:rPr lang="ru-RU" sz="900" dirty="0" smtClean="0">
                          <a:solidFill>
                            <a:schemeClr val="lt1"/>
                          </a:solidFill>
                        </a:rPr>
                        <a:t> (основной функционал).</a:t>
                      </a:r>
                      <a:endParaRPr sz="9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700" dirty="0" smtClean="0">
                          <a:solidFill>
                            <a:schemeClr val="lt1"/>
                          </a:solidFill>
                        </a:rPr>
                        <a:t>Весь курс – 45000, месяц – 6000, одно занятие – 1500, час – 500</a:t>
                      </a:r>
                      <a:br>
                        <a:rPr lang="ru-RU" sz="700" dirty="0" smtClean="0">
                          <a:solidFill>
                            <a:schemeClr val="lt1"/>
                          </a:solidFill>
                        </a:rPr>
                      </a:br>
                      <a:r>
                        <a:rPr lang="ru-RU" sz="700" dirty="0" smtClean="0">
                          <a:solidFill>
                            <a:schemeClr val="lt1"/>
                          </a:solidFill>
                        </a:rPr>
                        <a:t>Экспресс-курс для 11 классов – от 23000</a:t>
                      </a:r>
                      <a:r>
                        <a:rPr lang="ru-RU" sz="700" baseline="0" dirty="0" smtClean="0">
                          <a:solidFill>
                            <a:schemeClr val="lt1"/>
                          </a:solidFill>
                        </a:rPr>
                        <a:t> до 30000</a:t>
                      </a:r>
                      <a:endParaRPr sz="7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700" dirty="0" smtClean="0">
                          <a:solidFill>
                            <a:schemeClr val="lt1"/>
                          </a:solidFill>
                        </a:rPr>
                        <a:t>Варьируется</a:t>
                      </a:r>
                      <a:r>
                        <a:rPr lang="ru-RU" sz="700" baseline="0" dirty="0" smtClean="0">
                          <a:solidFill>
                            <a:schemeClr val="lt1"/>
                          </a:solidFill>
                        </a:rPr>
                        <a:t> в зависимости от опыта преподавателя, уровня подготовки, формата занятия.</a:t>
                      </a:r>
                      <a:br>
                        <a:rPr lang="ru-RU" sz="700" baseline="0" dirty="0" smtClean="0">
                          <a:solidFill>
                            <a:schemeClr val="lt1"/>
                          </a:solidFill>
                        </a:rPr>
                      </a:br>
                      <a:r>
                        <a:rPr lang="ru-RU" sz="700" baseline="0" dirty="0" smtClean="0">
                          <a:solidFill>
                            <a:schemeClr val="lt1"/>
                          </a:solidFill>
                        </a:rPr>
                        <a:t>В среднем 1500-2000 за одно занятие</a:t>
                      </a:r>
                      <a:endParaRPr sz="7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800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" sz="900" dirty="0">
                          <a:solidFill>
                            <a:schemeClr val="lt1"/>
                          </a:solidFill>
                        </a:rPr>
                        <a:t>Критерий </a:t>
                      </a:r>
                      <a:r>
                        <a:rPr lang="ru" sz="900" dirty="0" smtClean="0">
                          <a:solidFill>
                            <a:schemeClr val="lt1"/>
                          </a:solidFill>
                        </a:rPr>
                        <a:t>4</a:t>
                      </a:r>
                    </a:p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" sz="900" dirty="0" smtClean="0">
                          <a:solidFill>
                            <a:schemeClr val="lt1"/>
                          </a:solidFill>
                        </a:rPr>
                        <a:t>Целевая Аудитория</a:t>
                      </a:r>
                      <a:endParaRPr sz="9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700" dirty="0" smtClean="0">
                          <a:solidFill>
                            <a:schemeClr val="lt1"/>
                          </a:solidFill>
                        </a:rPr>
                        <a:t>Поколение Z (16-18 лет), которым нужна мотивация и интерес к подготовке к ЕГЭ. Ученики, предпочитающие игровые форматы обучения</a:t>
                      </a:r>
                      <a:endParaRPr sz="7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700" dirty="0" smtClean="0">
                          <a:solidFill>
                            <a:schemeClr val="lt1"/>
                          </a:solidFill>
                        </a:rPr>
                        <a:t>Основная аудитория - ученики 10-11 классов, которым нужна большая база заданий для тренировки и которым важна бесплатность.</a:t>
                      </a:r>
                      <a:endParaRPr sz="7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700" dirty="0" smtClean="0">
                          <a:solidFill>
                            <a:schemeClr val="lt1"/>
                          </a:solidFill>
                        </a:rPr>
                        <a:t>Ученики 8-11 классов и их родители, которые готовы инвестировать в комплексную онлайн-подготовку и хорошее образование.</a:t>
                      </a:r>
                      <a:endParaRPr sz="7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800" dirty="0" smtClean="0">
                          <a:solidFill>
                            <a:schemeClr val="lt1"/>
                          </a:solidFill>
                        </a:rPr>
                        <a:t>Ученики 10-11 классов,</a:t>
                      </a:r>
                      <a:r>
                        <a:rPr lang="ru-RU" sz="800" baseline="0" dirty="0" smtClean="0">
                          <a:solidFill>
                            <a:schemeClr val="lt1"/>
                          </a:solidFill>
                        </a:rPr>
                        <a:t> нуждающиеся в индивидуальном подходе и имеющие возможность платить.</a:t>
                      </a:r>
                      <a:endParaRPr sz="8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1800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" sz="900" dirty="0">
                          <a:solidFill>
                            <a:schemeClr val="lt1"/>
                          </a:solidFill>
                        </a:rPr>
                        <a:t>Критерий </a:t>
                      </a:r>
                      <a:r>
                        <a:rPr lang="ru" sz="900" dirty="0" smtClean="0">
                          <a:solidFill>
                            <a:schemeClr val="lt1"/>
                          </a:solidFill>
                        </a:rPr>
                        <a:t>5</a:t>
                      </a:r>
                    </a:p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" sz="900" dirty="0" smtClean="0">
                          <a:solidFill>
                            <a:schemeClr val="lt1"/>
                          </a:solidFill>
                        </a:rPr>
                        <a:t>Уникальное Товарное Предложение</a:t>
                      </a:r>
                      <a:endParaRPr sz="9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700" dirty="0" smtClean="0">
                          <a:solidFill>
                            <a:schemeClr val="lt1"/>
                          </a:solidFill>
                        </a:rPr>
                        <a:t>Самый увлекательный способ подготовки к ЕГЭ благодаря глубокой </a:t>
                      </a:r>
                      <a:r>
                        <a:rPr lang="ru-RU" sz="700" dirty="0" err="1" smtClean="0">
                          <a:solidFill>
                            <a:schemeClr val="lt1"/>
                          </a:solidFill>
                        </a:rPr>
                        <a:t>геймификации</a:t>
                      </a:r>
                      <a:r>
                        <a:rPr lang="ru-RU" sz="700" dirty="0" smtClean="0">
                          <a:solidFill>
                            <a:schemeClr val="lt1"/>
                          </a:solidFill>
                        </a:rPr>
                        <a:t>. Превращаем учебу в игру, повышая мотивацию и вовлеченность.</a:t>
                      </a:r>
                      <a:endParaRPr sz="7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900" dirty="0" smtClean="0">
                          <a:solidFill>
                            <a:schemeClr val="lt1"/>
                          </a:solidFill>
                        </a:rPr>
                        <a:t>Самая большая бесплатная база заданий ЕГЭ.</a:t>
                      </a:r>
                      <a:endParaRPr sz="9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700" dirty="0" smtClean="0">
                          <a:solidFill>
                            <a:schemeClr val="lt1"/>
                          </a:solidFill>
                        </a:rPr>
                        <a:t>Комплексная подготовка к ЕГЭ с опытными преподавателями, глубокая проработка тем, но дорого.</a:t>
                      </a:r>
                      <a:endParaRPr sz="7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800" dirty="0" smtClean="0">
                          <a:solidFill>
                            <a:schemeClr val="lt1"/>
                          </a:solidFill>
                        </a:rPr>
                        <a:t>Персонализированный</a:t>
                      </a:r>
                      <a:r>
                        <a:rPr lang="ru-RU" sz="800" baseline="0" dirty="0" smtClean="0">
                          <a:solidFill>
                            <a:schemeClr val="lt1"/>
                          </a:solidFill>
                        </a:rPr>
                        <a:t> подход к обучению. Адаптация под индивидуальные нужды.</a:t>
                      </a:r>
                      <a:endParaRPr sz="8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7" name="Google Shape;257;p31"/>
          <p:cNvSpPr txBox="1"/>
          <p:nvPr/>
        </p:nvSpPr>
        <p:spPr bwMode="auto">
          <a:xfrm>
            <a:off x="3259727" y="0"/>
            <a:ext cx="1815855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500" b="1" dirty="0" smtClean="0">
                <a:solidFill>
                  <a:schemeClr val="bg1"/>
                </a:solidFill>
              </a:rPr>
              <a:t>Гипотезы</a:t>
            </a:r>
            <a:endParaRPr sz="2500" b="1" dirty="0">
              <a:solidFill>
                <a:schemeClr val="bg1"/>
              </a:solidFill>
            </a:endParaRPr>
          </a:p>
        </p:txBody>
      </p:sp>
      <p:sp>
        <p:nvSpPr>
          <p:cNvPr id="259" name="Google Shape;259;p31"/>
          <p:cNvSpPr/>
          <p:nvPr/>
        </p:nvSpPr>
        <p:spPr bwMode="auto">
          <a:xfrm>
            <a:off x="519161" y="914401"/>
            <a:ext cx="3592200" cy="1562070"/>
          </a:xfrm>
          <a:prstGeom prst="roundRect">
            <a:avLst>
              <a:gd name="adj" fmla="val 7737"/>
            </a:avLst>
          </a:prstGeom>
          <a:solidFill>
            <a:srgbClr val="EC664C"/>
          </a:solidFill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b="1" dirty="0" smtClean="0">
                <a:solidFill>
                  <a:schemeClr val="lt1"/>
                </a:solidFill>
              </a:rPr>
              <a:t>Гипотеза проекта:</a:t>
            </a:r>
            <a:br>
              <a:rPr lang="ru-RU" sz="1000" b="1" dirty="0" smtClean="0">
                <a:solidFill>
                  <a:schemeClr val="lt1"/>
                </a:solidFill>
              </a:rPr>
            </a:br>
            <a:endParaRPr lang="ru-RU" sz="1000" b="1" dirty="0" smtClean="0">
              <a:solidFill>
                <a:schemeClr val="lt1"/>
              </a:solidFill>
            </a:endParaRPr>
          </a:p>
          <a:p>
            <a:pPr lvl="0" algn="ctr">
              <a:defRPr/>
            </a:pPr>
            <a:r>
              <a:rPr lang="ru-RU" sz="1000" dirty="0">
                <a:solidFill>
                  <a:schemeClr val="lt1"/>
                </a:solidFill>
              </a:rPr>
              <a:t>Среди учеников 10-11 классов, готовящихся к ЕГЭ, более 55% чувствуют недостаток мотивации и испытывают скуку при использовании традиционных методов подготовки (решение тестов, чтение учебников), что негативно сказывается на их успеваемости.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000" dirty="0">
              <a:solidFill>
                <a:schemeClr val="lt1"/>
              </a:solidFill>
            </a:endParaRPr>
          </a:p>
        </p:txBody>
      </p:sp>
      <p:sp>
        <p:nvSpPr>
          <p:cNvPr id="261" name="Google Shape;261;p31"/>
          <p:cNvSpPr/>
          <p:nvPr/>
        </p:nvSpPr>
        <p:spPr bwMode="auto">
          <a:xfrm>
            <a:off x="4439903" y="2501077"/>
            <a:ext cx="4180636" cy="1812505"/>
          </a:xfrm>
          <a:prstGeom prst="roundRect">
            <a:avLst>
              <a:gd name="adj" fmla="val 14378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defRPr/>
            </a:pPr>
            <a:r>
              <a:rPr lang="ru-RU" sz="1200" dirty="0" smtClean="0">
                <a:solidFill>
                  <a:schemeClr val="lt1"/>
                </a:solidFill>
              </a:rPr>
              <a:t>       Перечень вопросов в нашем опросе:</a:t>
            </a:r>
            <a:r>
              <a:rPr lang="ru-RU" sz="1000" dirty="0" smtClean="0">
                <a:solidFill>
                  <a:schemeClr val="lt1"/>
                </a:solidFill>
              </a:rPr>
              <a:t/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 smtClean="0">
                <a:solidFill>
                  <a:schemeClr val="lt1"/>
                </a:solidFill>
              </a:rPr>
              <a:t/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 smtClean="0">
                <a:solidFill>
                  <a:schemeClr val="lt1"/>
                </a:solidFill>
              </a:rPr>
              <a:t>- </a:t>
            </a:r>
            <a:r>
              <a:rPr lang="ru-RU" sz="1000" dirty="0">
                <a:solidFill>
                  <a:schemeClr val="bg1"/>
                </a:solidFill>
              </a:rPr>
              <a:t>Насколько часто вы уделяете время подготовке к ЕГЭ</a:t>
            </a:r>
            <a:r>
              <a:rPr lang="ru-RU" sz="1000" dirty="0" smtClean="0">
                <a:solidFill>
                  <a:schemeClr val="bg1"/>
                </a:solidFill>
              </a:rPr>
              <a:t>?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smtClean="0">
                <a:solidFill>
                  <a:schemeClr val="bg1"/>
                </a:solidFill>
              </a:rPr>
              <a:t>- </a:t>
            </a:r>
            <a:r>
              <a:rPr lang="ru-RU" sz="1000" dirty="0">
                <a:solidFill>
                  <a:schemeClr val="bg1"/>
                </a:solidFill>
              </a:rPr>
              <a:t>Насколько вам нравится процесс подготовки к </a:t>
            </a:r>
            <a:r>
              <a:rPr lang="ru-RU" sz="1000" dirty="0" smtClean="0">
                <a:solidFill>
                  <a:schemeClr val="bg1"/>
                </a:solidFill>
              </a:rPr>
              <a:t>ЕГЭ?</a:t>
            </a:r>
          </a:p>
          <a:p>
            <a:pPr lvl="0">
              <a:defRPr/>
            </a:pPr>
            <a:r>
              <a:rPr lang="ru-RU" sz="1000" dirty="0" smtClean="0">
                <a:solidFill>
                  <a:schemeClr val="bg1"/>
                </a:solidFill>
              </a:rPr>
              <a:t>- Как </a:t>
            </a:r>
            <a:r>
              <a:rPr lang="ru-RU" sz="1000" dirty="0">
                <a:solidFill>
                  <a:schemeClr val="bg1"/>
                </a:solidFill>
              </a:rPr>
              <a:t>вы поддерживаете свою мотивацию при подготовке к ЕГЭ</a:t>
            </a:r>
            <a:r>
              <a:rPr lang="ru-RU" sz="1000" dirty="0" smtClean="0">
                <a:solidFill>
                  <a:schemeClr val="bg1"/>
                </a:solidFill>
              </a:rPr>
              <a:t>?</a:t>
            </a:r>
          </a:p>
          <a:p>
            <a:pPr lvl="0">
              <a:defRPr/>
            </a:pPr>
            <a:r>
              <a:rPr lang="ru-RU" sz="1000" dirty="0" smtClean="0">
                <a:solidFill>
                  <a:schemeClr val="bg1"/>
                </a:solidFill>
              </a:rPr>
              <a:t>- Приходилось </a:t>
            </a:r>
            <a:r>
              <a:rPr lang="ru-RU" sz="1000" dirty="0">
                <a:solidFill>
                  <a:schemeClr val="bg1"/>
                </a:solidFill>
              </a:rPr>
              <a:t>ли вам испытывать скуку или отсутствие интереса при подготовке к ЕГЭ</a:t>
            </a:r>
            <a:r>
              <a:rPr lang="ru-RU" sz="1000" dirty="0" smtClean="0">
                <a:solidFill>
                  <a:schemeClr val="bg1"/>
                </a:solidFill>
              </a:rPr>
              <a:t>?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smtClean="0">
                <a:solidFill>
                  <a:schemeClr val="bg1"/>
                </a:solidFill>
              </a:rPr>
              <a:t>- </a:t>
            </a:r>
            <a:r>
              <a:rPr lang="ru-RU" sz="1000" dirty="0">
                <a:solidFill>
                  <a:schemeClr val="bg1"/>
                </a:solidFill>
              </a:rPr>
              <a:t>Что для вас самое важное при выборе способа подготовки к ЕГЭ?</a:t>
            </a:r>
            <a:endParaRPr sz="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4" name="Google Shape;304;p36"/>
          <p:cNvSpPr txBox="1"/>
          <p:nvPr/>
        </p:nvSpPr>
        <p:spPr bwMode="auto">
          <a:xfrm>
            <a:off x="2782649" y="0"/>
            <a:ext cx="3187455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500" b="1" dirty="0">
                <a:solidFill>
                  <a:schemeClr val="bg1"/>
                </a:solidFill>
              </a:rPr>
              <a:t>Т</a:t>
            </a:r>
            <a:r>
              <a:rPr lang="ru" sz="2500" b="1" dirty="0" smtClean="0">
                <a:solidFill>
                  <a:schemeClr val="bg1"/>
                </a:solidFill>
              </a:rPr>
              <a:t>очка </a:t>
            </a:r>
            <a:r>
              <a:rPr lang="ru" sz="2500" b="1" dirty="0">
                <a:solidFill>
                  <a:schemeClr val="bg1"/>
                </a:solidFill>
              </a:rPr>
              <a:t>завершения</a:t>
            </a:r>
            <a:endParaRPr sz="2500" b="1" dirty="0">
              <a:solidFill>
                <a:schemeClr val="bg1"/>
              </a:solidFill>
            </a:endParaRPr>
          </a:p>
        </p:txBody>
      </p:sp>
      <p:sp>
        <p:nvSpPr>
          <p:cNvPr id="306" name="Google Shape;306;p36"/>
          <p:cNvSpPr/>
          <p:nvPr/>
        </p:nvSpPr>
        <p:spPr bwMode="auto">
          <a:xfrm>
            <a:off x="214361" y="669236"/>
            <a:ext cx="8392926" cy="4022034"/>
          </a:xfrm>
          <a:prstGeom prst="roundRect">
            <a:avLst>
              <a:gd name="adj" fmla="val 773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b="1" dirty="0">
                <a:solidFill>
                  <a:srgbClr val="EC664C"/>
                </a:solidFill>
              </a:rPr>
              <a:t>Проект реализован в момент, когда</a:t>
            </a:r>
            <a:r>
              <a:rPr lang="ru" b="1" dirty="0" smtClean="0">
                <a:solidFill>
                  <a:srgbClr val="EC664C"/>
                </a:solidFill>
              </a:rPr>
              <a:t>:</a:t>
            </a:r>
            <a:endParaRPr lang="ru" b="1" dirty="0">
              <a:solidFill>
                <a:srgbClr val="EC664C"/>
              </a:solidFill>
            </a:endParaRPr>
          </a:p>
          <a:p>
            <a:pPr lvl="0">
              <a:defRPr/>
            </a:pPr>
            <a:r>
              <a:rPr lang="ru-RU" sz="1100" b="1" dirty="0" smtClean="0">
                <a:solidFill>
                  <a:schemeClr val="bg1"/>
                </a:solidFill>
              </a:rPr>
              <a:t>1. Достигнуты </a:t>
            </a:r>
            <a:r>
              <a:rPr lang="ru-RU" sz="1100" b="1" dirty="0">
                <a:solidFill>
                  <a:schemeClr val="bg1"/>
                </a:solidFill>
              </a:rPr>
              <a:t>ключевые метрики по вовлеченности и удержанию пользователей</a:t>
            </a:r>
            <a:r>
              <a:rPr lang="ru-RU" sz="1100" b="1" dirty="0" smtClean="0">
                <a:solidFill>
                  <a:schemeClr val="bg1"/>
                </a:solidFill>
              </a:rPr>
              <a:t>:</a:t>
            </a:r>
            <a:br>
              <a:rPr lang="ru-RU" sz="1100" b="1" dirty="0" smtClean="0">
                <a:solidFill>
                  <a:schemeClr val="bg1"/>
                </a:solidFill>
              </a:rPr>
            </a:br>
            <a:endParaRPr lang="ru-RU" sz="1100" b="1" dirty="0" smtClean="0">
              <a:solidFill>
                <a:schemeClr val="bg1"/>
              </a:solidFill>
            </a:endParaRPr>
          </a:p>
          <a:p>
            <a:pPr lvl="0">
              <a:defRPr/>
            </a:pPr>
            <a:r>
              <a:rPr lang="ru-RU" sz="1100" b="1" dirty="0" smtClean="0">
                <a:solidFill>
                  <a:schemeClr val="bg1"/>
                </a:solidFill>
              </a:rPr>
              <a:t>•  Достигнуто </a:t>
            </a:r>
            <a:r>
              <a:rPr lang="ru-RU" sz="1100" b="1" dirty="0">
                <a:solidFill>
                  <a:schemeClr val="bg1"/>
                </a:solidFill>
              </a:rPr>
              <a:t>10 000 активных пользователей в месяц </a:t>
            </a:r>
            <a:endParaRPr lang="ru-RU" sz="1100" b="1" dirty="0" smtClean="0">
              <a:solidFill>
                <a:schemeClr val="bg1"/>
              </a:solidFill>
            </a:endParaRPr>
          </a:p>
          <a:p>
            <a:pPr lvl="0">
              <a:defRPr/>
            </a:pPr>
            <a:r>
              <a:rPr lang="ru-RU" sz="1100" b="1" dirty="0" smtClean="0">
                <a:solidFill>
                  <a:schemeClr val="bg1"/>
                </a:solidFill>
              </a:rPr>
              <a:t>•  Минимум </a:t>
            </a:r>
            <a:r>
              <a:rPr lang="ru-RU" sz="1100" b="1" dirty="0">
                <a:solidFill>
                  <a:schemeClr val="bg1"/>
                </a:solidFill>
              </a:rPr>
              <a:t>20% пользователей, начавших курс по какому-либо предмету, полностью его завершают</a:t>
            </a:r>
            <a:r>
              <a:rPr lang="ru-RU" sz="1100" b="1" dirty="0" smtClean="0">
                <a:solidFill>
                  <a:schemeClr val="bg1"/>
                </a:solidFill>
              </a:rPr>
              <a:t>.</a:t>
            </a:r>
          </a:p>
          <a:p>
            <a:pPr lvl="0">
              <a:defRPr/>
            </a:pPr>
            <a:r>
              <a:rPr lang="ru-RU" sz="1100" b="1" dirty="0">
                <a:solidFill>
                  <a:schemeClr val="bg1"/>
                </a:solidFill>
              </a:rPr>
              <a:t/>
            </a:r>
            <a:br>
              <a:rPr lang="ru-RU" sz="1100" b="1" dirty="0">
                <a:solidFill>
                  <a:schemeClr val="bg1"/>
                </a:solidFill>
              </a:rPr>
            </a:br>
            <a:r>
              <a:rPr lang="ru-RU" sz="1100" b="1" dirty="0">
                <a:solidFill>
                  <a:schemeClr val="bg1"/>
                </a:solidFill>
              </a:rPr>
              <a:t>2. Достигнуты показатели качества обучения и результатов:</a:t>
            </a:r>
            <a:br>
              <a:rPr lang="ru-RU" sz="1100" b="1" dirty="0">
                <a:solidFill>
                  <a:schemeClr val="bg1"/>
                </a:solidFill>
              </a:rPr>
            </a:br>
            <a:r>
              <a:rPr lang="ru-RU" sz="1100" b="1" dirty="0">
                <a:solidFill>
                  <a:schemeClr val="bg1"/>
                </a:solidFill>
              </a:rPr>
              <a:t/>
            </a:r>
            <a:br>
              <a:rPr lang="ru-RU" sz="1100" b="1" dirty="0">
                <a:solidFill>
                  <a:schemeClr val="bg1"/>
                </a:solidFill>
              </a:rPr>
            </a:br>
            <a:r>
              <a:rPr lang="ru-RU" sz="1100" b="1" dirty="0" smtClean="0">
                <a:solidFill>
                  <a:schemeClr val="bg1"/>
                </a:solidFill>
              </a:rPr>
              <a:t>•  У </a:t>
            </a:r>
            <a:r>
              <a:rPr lang="ru-RU" sz="1100" b="1" dirty="0">
                <a:solidFill>
                  <a:schemeClr val="bg1"/>
                </a:solidFill>
              </a:rPr>
              <a:t>пользователей, которые занимаются на платформе </a:t>
            </a:r>
            <a:r>
              <a:rPr lang="ru-RU" sz="1100" b="1" dirty="0" smtClean="0">
                <a:solidFill>
                  <a:schemeClr val="bg1"/>
                </a:solidFill>
              </a:rPr>
              <a:t>регулярно, средний </a:t>
            </a:r>
            <a:r>
              <a:rPr lang="ru-RU" sz="1100" b="1" dirty="0">
                <a:solidFill>
                  <a:schemeClr val="bg1"/>
                </a:solidFill>
              </a:rPr>
              <a:t>балл ЕГЭ повышается на 15 баллов. </a:t>
            </a:r>
            <a:endParaRPr lang="ru-RU" sz="1100" b="1" dirty="0" smtClean="0">
              <a:solidFill>
                <a:schemeClr val="bg1"/>
              </a:solidFill>
            </a:endParaRPr>
          </a:p>
          <a:p>
            <a:pPr lvl="0">
              <a:defRPr/>
            </a:pPr>
            <a:r>
              <a:rPr lang="ru-RU" sz="1100" b="1" dirty="0" smtClean="0">
                <a:solidFill>
                  <a:schemeClr val="bg1"/>
                </a:solidFill>
              </a:rPr>
              <a:t>•  Пользователи дают в среднем 70% правильных ответов на задания.</a:t>
            </a:r>
          </a:p>
          <a:p>
            <a:pPr lvl="0">
              <a:defRPr/>
            </a:pPr>
            <a:endParaRPr lang="ru-RU" sz="1100" b="1" dirty="0">
              <a:solidFill>
                <a:schemeClr val="bg1"/>
              </a:solidFill>
            </a:endParaRPr>
          </a:p>
          <a:p>
            <a:pPr lvl="0">
              <a:defRPr/>
            </a:pPr>
            <a:r>
              <a:rPr lang="ru-RU" sz="1100" b="1" dirty="0">
                <a:solidFill>
                  <a:schemeClr val="bg1"/>
                </a:solidFill>
              </a:rPr>
              <a:t>3. Техническая стабильность и масштабируемость:</a:t>
            </a:r>
            <a:br>
              <a:rPr lang="ru-RU" sz="1100" b="1" dirty="0">
                <a:solidFill>
                  <a:schemeClr val="bg1"/>
                </a:solidFill>
              </a:rPr>
            </a:br>
            <a:r>
              <a:rPr lang="ru-RU" sz="1100" b="1" dirty="0">
                <a:solidFill>
                  <a:schemeClr val="bg1"/>
                </a:solidFill>
              </a:rPr>
              <a:t/>
            </a:r>
            <a:br>
              <a:rPr lang="ru-RU" sz="1100" b="1" dirty="0">
                <a:solidFill>
                  <a:schemeClr val="bg1"/>
                </a:solidFill>
              </a:rPr>
            </a:br>
            <a:r>
              <a:rPr lang="ru-RU" sz="1100" b="1" dirty="0" smtClean="0">
                <a:solidFill>
                  <a:schemeClr val="bg1"/>
                </a:solidFill>
              </a:rPr>
              <a:t>•  Время </a:t>
            </a:r>
            <a:r>
              <a:rPr lang="ru-RU" sz="1100" b="1" dirty="0">
                <a:solidFill>
                  <a:schemeClr val="bg1"/>
                </a:solidFill>
              </a:rPr>
              <a:t>безотказной </a:t>
            </a:r>
            <a:r>
              <a:rPr lang="ru-RU" sz="1100" b="1" dirty="0" smtClean="0">
                <a:solidFill>
                  <a:schemeClr val="bg1"/>
                </a:solidFill>
              </a:rPr>
              <a:t>работы </a:t>
            </a:r>
            <a:r>
              <a:rPr lang="ru-RU" sz="1100" b="1" dirty="0">
                <a:solidFill>
                  <a:schemeClr val="bg1"/>
                </a:solidFill>
              </a:rPr>
              <a:t>составляет 99.9</a:t>
            </a:r>
            <a:r>
              <a:rPr lang="ru-RU" sz="1100" b="1" dirty="0" smtClean="0">
                <a:solidFill>
                  <a:schemeClr val="bg1"/>
                </a:solidFill>
              </a:rPr>
              <a:t>%.  </a:t>
            </a:r>
          </a:p>
          <a:p>
            <a:pPr lvl="0">
              <a:defRPr/>
            </a:pPr>
            <a:r>
              <a:rPr lang="ru-RU" sz="1100" b="1" dirty="0" smtClean="0">
                <a:solidFill>
                  <a:schemeClr val="bg1"/>
                </a:solidFill>
              </a:rPr>
              <a:t>•  Платформа </a:t>
            </a:r>
            <a:r>
              <a:rPr lang="ru-RU" sz="1100" b="1" dirty="0">
                <a:solidFill>
                  <a:schemeClr val="bg1"/>
                </a:solidFill>
              </a:rPr>
              <a:t>способна выдерживать одновременную нагрузку до 1000 пользователей без снижения производительности</a:t>
            </a:r>
            <a:r>
              <a:rPr lang="ru-RU" sz="1100" b="1" dirty="0" smtClean="0">
                <a:solidFill>
                  <a:schemeClr val="bg1"/>
                </a:solidFill>
              </a:rPr>
              <a:t>.</a:t>
            </a:r>
          </a:p>
          <a:p>
            <a:pPr lvl="0">
              <a:defRPr/>
            </a:pPr>
            <a:endParaRPr lang="ru-RU" sz="1100" b="1" dirty="0">
              <a:solidFill>
                <a:schemeClr val="bg1"/>
              </a:solidFill>
            </a:endParaRPr>
          </a:p>
          <a:p>
            <a:pPr lvl="0">
              <a:defRPr/>
            </a:pPr>
            <a:r>
              <a:rPr lang="ru-RU" sz="1100" b="1" dirty="0" smtClean="0">
                <a:solidFill>
                  <a:schemeClr val="bg1"/>
                </a:solidFill>
              </a:rPr>
              <a:t>4</a:t>
            </a:r>
            <a:r>
              <a:rPr lang="ru-RU" sz="1100" b="1" dirty="0">
                <a:solidFill>
                  <a:schemeClr val="bg1"/>
                </a:solidFill>
              </a:rPr>
              <a:t>. Выполнение всех запланированных мероприятий по проекту:</a:t>
            </a:r>
            <a:br>
              <a:rPr lang="ru-RU" sz="1100" b="1" dirty="0">
                <a:solidFill>
                  <a:schemeClr val="bg1"/>
                </a:solidFill>
              </a:rPr>
            </a:br>
            <a:r>
              <a:rPr lang="ru-RU" sz="1100" b="1" dirty="0">
                <a:solidFill>
                  <a:schemeClr val="bg1"/>
                </a:solidFill>
              </a:rPr>
              <a:t/>
            </a:r>
            <a:br>
              <a:rPr lang="ru-RU" sz="1100" b="1" dirty="0">
                <a:solidFill>
                  <a:schemeClr val="bg1"/>
                </a:solidFill>
              </a:rPr>
            </a:br>
            <a:r>
              <a:rPr lang="ru-RU" sz="1100" b="1" dirty="0">
                <a:solidFill>
                  <a:schemeClr val="bg1"/>
                </a:solidFill>
              </a:rPr>
              <a:t> •  Разработана и протестирована полная функциональность платформы, включая все основные игровые </a:t>
            </a:r>
            <a:r>
              <a:rPr lang="ru-RU" sz="1100" b="1" dirty="0" smtClean="0">
                <a:solidFill>
                  <a:schemeClr val="bg1"/>
                </a:solidFill>
              </a:rPr>
              <a:t>механики.</a:t>
            </a:r>
          </a:p>
          <a:p>
            <a:pPr lvl="0">
              <a:defRPr/>
            </a:pPr>
            <a:r>
              <a:rPr lang="ru-RU" sz="1100" b="1" dirty="0" smtClean="0">
                <a:solidFill>
                  <a:schemeClr val="bg1"/>
                </a:solidFill>
              </a:rPr>
              <a:t>•  </a:t>
            </a:r>
            <a:r>
              <a:rPr lang="ru-RU" sz="1100" b="1" dirty="0">
                <a:solidFill>
                  <a:schemeClr val="bg1"/>
                </a:solidFill>
              </a:rPr>
              <a:t>Подготовлен и загружен контент по ключевым предметам ЕГЭ </a:t>
            </a:r>
            <a:endParaRPr lang="ru-RU" sz="11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2" name="Google Shape;312;p37"/>
          <p:cNvSpPr txBox="1"/>
          <p:nvPr/>
        </p:nvSpPr>
        <p:spPr bwMode="auto">
          <a:xfrm>
            <a:off x="2921797" y="0"/>
            <a:ext cx="2783264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500" b="1" dirty="0">
                <a:solidFill>
                  <a:schemeClr val="bg1"/>
                </a:solidFill>
              </a:rPr>
              <a:t>Б</a:t>
            </a:r>
            <a:r>
              <a:rPr lang="ru" sz="2500" b="1" dirty="0" smtClean="0">
                <a:solidFill>
                  <a:schemeClr val="bg1"/>
                </a:solidFill>
              </a:rPr>
              <a:t>изнес-модель</a:t>
            </a:r>
            <a:endParaRPr sz="2500" b="1" dirty="0">
              <a:solidFill>
                <a:schemeClr val="bg1"/>
              </a:solidFill>
            </a:endParaRPr>
          </a:p>
        </p:txBody>
      </p:sp>
      <p:sp>
        <p:nvSpPr>
          <p:cNvPr id="314" name="Google Shape;314;p37"/>
          <p:cNvSpPr/>
          <p:nvPr/>
        </p:nvSpPr>
        <p:spPr bwMode="auto">
          <a:xfrm>
            <a:off x="260742" y="602974"/>
            <a:ext cx="3714909" cy="2167522"/>
          </a:xfrm>
          <a:prstGeom prst="roundRect">
            <a:avLst>
              <a:gd name="adj" fmla="val 773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000" b="1" dirty="0">
                <a:solidFill>
                  <a:srgbClr val="EC664C"/>
                </a:solidFill>
              </a:rPr>
              <a:t>Ц</a:t>
            </a:r>
            <a:r>
              <a:rPr lang="ru" sz="1000" b="1" dirty="0" smtClean="0">
                <a:solidFill>
                  <a:srgbClr val="EC664C"/>
                </a:solidFill>
              </a:rPr>
              <a:t>енность </a:t>
            </a:r>
            <a:r>
              <a:rPr lang="ru" sz="1000" b="1" dirty="0">
                <a:solidFill>
                  <a:srgbClr val="EC664C"/>
                </a:solidFill>
              </a:rPr>
              <a:t>продукта </a:t>
            </a:r>
            <a:r>
              <a:rPr lang="ru" sz="1000" b="1" dirty="0" smtClean="0">
                <a:solidFill>
                  <a:srgbClr val="EC664C"/>
                </a:solidFill>
              </a:rPr>
              <a:t>в </a:t>
            </a:r>
            <a:r>
              <a:rPr lang="ru" sz="1000" b="1" dirty="0">
                <a:solidFill>
                  <a:srgbClr val="EC664C"/>
                </a:solidFill>
              </a:rPr>
              <a:t>1 предложении:</a:t>
            </a:r>
            <a:endParaRPr sz="1000" b="1" dirty="0">
              <a:solidFill>
                <a:srgbClr val="EC664C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000" b="1" dirty="0">
              <a:solidFill>
                <a:schemeClr val="lt1"/>
              </a:solidFill>
            </a:endParaRPr>
          </a:p>
          <a:p>
            <a:pPr lvl="0">
              <a:defRPr/>
            </a:pPr>
            <a:r>
              <a:rPr lang="ru-RU" sz="1000" dirty="0">
                <a:solidFill>
                  <a:schemeClr val="lt1"/>
                </a:solidFill>
              </a:rPr>
              <a:t>Мы превращаем подготовку в ЕГЭ в персонализированный </a:t>
            </a:r>
            <a:r>
              <a:rPr lang="ru-RU" sz="1000" dirty="0" err="1">
                <a:solidFill>
                  <a:schemeClr val="lt1"/>
                </a:solidFill>
              </a:rPr>
              <a:t>квест</a:t>
            </a:r>
            <a:r>
              <a:rPr lang="ru-RU" sz="1000" dirty="0">
                <a:solidFill>
                  <a:schemeClr val="lt1"/>
                </a:solidFill>
              </a:rPr>
              <a:t>, где нет места скуке: система ежедневно подбирает вам уникальный набор заданий-</a:t>
            </a:r>
            <a:r>
              <a:rPr lang="ru-RU" sz="1000" dirty="0" err="1">
                <a:solidFill>
                  <a:schemeClr val="lt1"/>
                </a:solidFill>
              </a:rPr>
              <a:t>челленджей</a:t>
            </a:r>
            <a:r>
              <a:rPr lang="ru-RU" sz="1000" dirty="0">
                <a:solidFill>
                  <a:schemeClr val="lt1"/>
                </a:solidFill>
              </a:rPr>
              <a:t>, основанный именно на ваших пробелах, так что вы больше не учитесь, а проходите уровни, сражаясь за свой максимальный балл.</a:t>
            </a:r>
            <a:endParaRPr sz="1000" dirty="0">
              <a:solidFill>
                <a:schemeClr val="lt1"/>
              </a:solidFill>
            </a:endParaRPr>
          </a:p>
        </p:txBody>
      </p:sp>
      <p:sp>
        <p:nvSpPr>
          <p:cNvPr id="316" name="Google Shape;316;p37"/>
          <p:cNvSpPr/>
          <p:nvPr/>
        </p:nvSpPr>
        <p:spPr bwMode="auto">
          <a:xfrm>
            <a:off x="5118775" y="4766925"/>
            <a:ext cx="4170000" cy="403500"/>
          </a:xfrm>
          <a:prstGeom prst="roundRect">
            <a:avLst>
              <a:gd name="adj" fmla="val 27998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900" b="1" dirty="0" smtClean="0">
                <a:solidFill>
                  <a:schemeClr val="lt1"/>
                </a:solidFill>
              </a:rPr>
              <a:t>Имя Фамилия </a:t>
            </a:r>
            <a:r>
              <a:rPr lang="ru" sz="900" b="1" dirty="0">
                <a:solidFill>
                  <a:schemeClr val="lt1"/>
                </a:solidFill>
              </a:rPr>
              <a:t>хипстеров</a:t>
            </a:r>
            <a:r>
              <a:rPr lang="ru" sz="900" b="1" dirty="0" smtClean="0">
                <a:solidFill>
                  <a:schemeClr val="lt1"/>
                </a:solidFill>
              </a:rPr>
              <a:t>: Охременко Ольга, Аржиловский Герман </a:t>
            </a:r>
            <a:endParaRPr sz="900" b="1" dirty="0">
              <a:solidFill>
                <a:schemeClr val="lt1"/>
              </a:solidFill>
            </a:endParaRPr>
          </a:p>
        </p:txBody>
      </p:sp>
      <p:sp>
        <p:nvSpPr>
          <p:cNvPr id="317" name="Google Shape;317;p37"/>
          <p:cNvSpPr/>
          <p:nvPr/>
        </p:nvSpPr>
        <p:spPr bwMode="auto">
          <a:xfrm>
            <a:off x="245164" y="2849217"/>
            <a:ext cx="3750365" cy="1771934"/>
          </a:xfrm>
          <a:prstGeom prst="roundRect">
            <a:avLst>
              <a:gd name="adj" fmla="val 14378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000" b="1" dirty="0">
                <a:solidFill>
                  <a:srgbClr val="EC664C"/>
                </a:solidFill>
              </a:rPr>
              <a:t>Каналы продвижения</a:t>
            </a:r>
            <a:r>
              <a:rPr lang="ru" sz="1000" b="1" dirty="0" smtClean="0">
                <a:solidFill>
                  <a:srgbClr val="EC664C"/>
                </a:solidFill>
              </a:rPr>
              <a:t>: </a:t>
            </a:r>
            <a:endParaRPr lang="ru" sz="1000" dirty="0">
              <a:solidFill>
                <a:srgbClr val="EC664C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" sz="1000" dirty="0" smtClean="0">
              <a:solidFill>
                <a:schemeClr val="lt1"/>
              </a:solidFill>
            </a:endParaRPr>
          </a:p>
          <a:p>
            <a:pPr lvl="0">
              <a:defRPr/>
            </a:pPr>
            <a:r>
              <a:rPr lang="ru-RU" sz="1000" dirty="0" smtClean="0">
                <a:solidFill>
                  <a:schemeClr val="lt1"/>
                </a:solidFill>
              </a:rPr>
              <a:t>Контент </a:t>
            </a:r>
            <a:r>
              <a:rPr lang="ru-RU" sz="1000" dirty="0">
                <a:solidFill>
                  <a:schemeClr val="lt1"/>
                </a:solidFill>
              </a:rPr>
              <a:t>в </a:t>
            </a:r>
            <a:r>
              <a:rPr lang="ru-RU" sz="1000" dirty="0" err="1">
                <a:solidFill>
                  <a:schemeClr val="lt1"/>
                </a:solidFill>
              </a:rPr>
              <a:t>соцсетях</a:t>
            </a:r>
            <a:r>
              <a:rPr lang="ru-RU" sz="1000" dirty="0">
                <a:solidFill>
                  <a:schemeClr val="lt1"/>
                </a:solidFill>
              </a:rPr>
              <a:t>: Делаем упор на короткие видео в </a:t>
            </a:r>
            <a:r>
              <a:rPr lang="ru-RU" sz="1000" dirty="0" err="1">
                <a:solidFill>
                  <a:schemeClr val="lt1"/>
                </a:solidFill>
              </a:rPr>
              <a:t>TikTok</a:t>
            </a:r>
            <a:r>
              <a:rPr lang="ru-RU" sz="1000" dirty="0">
                <a:solidFill>
                  <a:schemeClr val="lt1"/>
                </a:solidFill>
              </a:rPr>
              <a:t> и </a:t>
            </a:r>
            <a:r>
              <a:rPr lang="ru-RU" sz="1000" dirty="0" err="1">
                <a:solidFill>
                  <a:schemeClr val="lt1"/>
                </a:solidFill>
              </a:rPr>
              <a:t>Reels</a:t>
            </a:r>
            <a:r>
              <a:rPr lang="ru-RU" sz="1000" dirty="0">
                <a:solidFill>
                  <a:schemeClr val="lt1"/>
                </a:solidFill>
              </a:rPr>
              <a:t>, где наглядно показываем преобразование хаотичной подготовки в четкий план. Форматы: "до/после", реакции учеников на их "карту пробелов", простые </a:t>
            </a:r>
            <a:r>
              <a:rPr lang="ru-RU" sz="1000" dirty="0" err="1">
                <a:solidFill>
                  <a:schemeClr val="lt1"/>
                </a:solidFill>
              </a:rPr>
              <a:t>гифки</a:t>
            </a:r>
            <a:r>
              <a:rPr lang="ru-RU" sz="1000" dirty="0">
                <a:solidFill>
                  <a:schemeClr val="lt1"/>
                </a:solidFill>
              </a:rPr>
              <a:t> с интерфейсом. Цель — зацепить эмоционально и показать мгновенную пользу, ведя на бесплатную диагностику.</a:t>
            </a: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" sz="1000" dirty="0" smtClean="0">
              <a:solidFill>
                <a:schemeClr val="lt1"/>
              </a:solidFill>
            </a:endParaRPr>
          </a:p>
        </p:txBody>
      </p:sp>
      <p:sp>
        <p:nvSpPr>
          <p:cNvPr id="318" name="Google Shape;318;p37"/>
          <p:cNvSpPr/>
          <p:nvPr/>
        </p:nvSpPr>
        <p:spPr bwMode="auto">
          <a:xfrm>
            <a:off x="4246280" y="599995"/>
            <a:ext cx="4598400" cy="2170500"/>
          </a:xfrm>
          <a:prstGeom prst="roundRect">
            <a:avLst>
              <a:gd name="adj" fmla="val 773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000" b="1" dirty="0" smtClean="0">
                <a:solidFill>
                  <a:srgbClr val="EC664C"/>
                </a:solidFill>
              </a:rPr>
              <a:t>Продумайте модель монетизации:</a:t>
            </a:r>
            <a:endParaRPr sz="1000" b="1" dirty="0">
              <a:solidFill>
                <a:srgbClr val="EC664C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000" b="1" dirty="0">
              <a:solidFill>
                <a:schemeClr val="lt1"/>
              </a:solidFill>
            </a:endParaRPr>
          </a:p>
          <a:p>
            <a:pPr marL="22899" lvl="0">
              <a:buClr>
                <a:schemeClr val="lt1"/>
              </a:buClr>
              <a:buSzPts val="1000"/>
              <a:defRPr/>
            </a:pPr>
            <a:r>
              <a:rPr lang="ru-RU" sz="800" dirty="0" smtClean="0">
                <a:solidFill>
                  <a:schemeClr val="lt1"/>
                </a:solidFill>
              </a:rPr>
              <a:t>1. Мы </a:t>
            </a:r>
            <a:r>
              <a:rPr lang="ru-RU" sz="800" dirty="0">
                <a:solidFill>
                  <a:schemeClr val="lt1"/>
                </a:solidFill>
              </a:rPr>
              <a:t>планируем создать  различные подписки: базовая(основная) - ограниченное количество "жизней" или "энергии" в день, базовая диагностика. </a:t>
            </a:r>
            <a:r>
              <a:rPr lang="ru-RU" sz="800" dirty="0" smtClean="0">
                <a:solidFill>
                  <a:schemeClr val="lt1"/>
                </a:solidFill>
              </a:rPr>
              <a:t>Премиум-подписка</a:t>
            </a:r>
            <a:r>
              <a:rPr lang="ru-RU" sz="800" dirty="0">
                <a:solidFill>
                  <a:schemeClr val="lt1"/>
                </a:solidFill>
              </a:rPr>
              <a:t>: Открываются все "миры" ), неограниченное число попыток, углубленная аналитика пробелов, персонализированные "</a:t>
            </a:r>
            <a:r>
              <a:rPr lang="ru-RU" sz="800" dirty="0" err="1">
                <a:solidFill>
                  <a:schemeClr val="lt1"/>
                </a:solidFill>
              </a:rPr>
              <a:t>квесты</a:t>
            </a:r>
            <a:r>
              <a:rPr lang="ru-RU" sz="800" dirty="0">
                <a:solidFill>
                  <a:schemeClr val="lt1"/>
                </a:solidFill>
              </a:rPr>
              <a:t>" на слабые темы, эксклюзивные игровые </a:t>
            </a:r>
            <a:r>
              <a:rPr lang="ru-RU" sz="800" dirty="0" err="1">
                <a:solidFill>
                  <a:schemeClr val="lt1"/>
                </a:solidFill>
              </a:rPr>
              <a:t>аватары</a:t>
            </a:r>
            <a:r>
              <a:rPr lang="ru-RU" sz="800" dirty="0">
                <a:solidFill>
                  <a:schemeClr val="lt1"/>
                </a:solidFill>
              </a:rPr>
              <a:t> и бонусы. Также </a:t>
            </a:r>
            <a:r>
              <a:rPr lang="ru-RU" sz="800" dirty="0" err="1">
                <a:solidFill>
                  <a:schemeClr val="lt1"/>
                </a:solidFill>
              </a:rPr>
              <a:t>Бусты</a:t>
            </a:r>
            <a:r>
              <a:rPr lang="ru-RU" sz="800" dirty="0">
                <a:solidFill>
                  <a:schemeClr val="lt1"/>
                </a:solidFill>
              </a:rPr>
              <a:t> и бонусы: Покупка "подсказки" на сложном уровне, "заморозка таймера", дополнительная "жизнь" для продолжения игры после ошибки.· Косметические предметы: Покупка уникальных </a:t>
            </a:r>
            <a:r>
              <a:rPr lang="ru-RU" sz="800" dirty="0" err="1">
                <a:solidFill>
                  <a:schemeClr val="lt1"/>
                </a:solidFill>
              </a:rPr>
              <a:t>аватаров</a:t>
            </a:r>
            <a:r>
              <a:rPr lang="ru-RU" sz="800" dirty="0">
                <a:solidFill>
                  <a:schemeClr val="lt1"/>
                </a:solidFill>
              </a:rPr>
              <a:t>, фонов, </a:t>
            </a:r>
            <a:r>
              <a:rPr lang="ru-RU" sz="800" dirty="0" err="1">
                <a:solidFill>
                  <a:schemeClr val="lt1"/>
                </a:solidFill>
              </a:rPr>
              <a:t>анимаций</a:t>
            </a:r>
            <a:r>
              <a:rPr lang="ru-RU" sz="800" dirty="0">
                <a:solidFill>
                  <a:schemeClr val="lt1"/>
                </a:solidFill>
              </a:rPr>
              <a:t> для персонажа. Не влияет на обучение, но повышает вовлеченность.</a:t>
            </a:r>
          </a:p>
          <a:p>
            <a:pPr marL="22899" lvl="0">
              <a:buClr>
                <a:schemeClr val="lt1"/>
              </a:buClr>
              <a:buSzPts val="1000"/>
              <a:defRPr/>
            </a:pPr>
            <a:r>
              <a:rPr lang="ru-RU" sz="800" dirty="0">
                <a:solidFill>
                  <a:schemeClr val="lt1"/>
                </a:solidFill>
              </a:rPr>
              <a:t> 2.  Стартовать нужно с монетизации от конечного пользователя . Это дает быстрый денежный поток и доказательство жизнеспособности продукта. Получив первые успехи и данные, можно идти к государству и предлагать им уже проверенное решение для системного внедрения. Организации — это приятный бонус для дополнительного роста.</a:t>
            </a:r>
            <a:endParaRPr sz="800" dirty="0" smtClean="0">
              <a:solidFill>
                <a:schemeClr val="lt1"/>
              </a:solidFill>
            </a:endParaRPr>
          </a:p>
          <a:p>
            <a:pPr marL="0" lvl="0" indent="0" algn="l">
              <a:spcBef>
                <a:spcPts val="400"/>
              </a:spcBef>
              <a:spcAft>
                <a:spcPts val="0"/>
              </a:spcAft>
              <a:buNone/>
              <a:defRPr/>
            </a:pPr>
            <a:endParaRPr sz="800" dirty="0">
              <a:solidFill>
                <a:schemeClr val="lt1"/>
              </a:solidFill>
            </a:endParaRPr>
          </a:p>
        </p:txBody>
      </p:sp>
      <p:sp>
        <p:nvSpPr>
          <p:cNvPr id="319" name="Google Shape;319;p37"/>
          <p:cNvSpPr/>
          <p:nvPr/>
        </p:nvSpPr>
        <p:spPr bwMode="auto">
          <a:xfrm>
            <a:off x="4226402" y="2849218"/>
            <a:ext cx="4645927" cy="1719055"/>
          </a:xfrm>
          <a:prstGeom prst="roundRect">
            <a:avLst>
              <a:gd name="adj" fmla="val 14378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  <a:defRPr/>
            </a:pPr>
            <a:r>
              <a:rPr lang="ru" sz="1000" b="1" dirty="0">
                <a:solidFill>
                  <a:srgbClr val="EC664C"/>
                </a:solidFill>
              </a:rPr>
              <a:t>Партнёры</a:t>
            </a:r>
            <a:r>
              <a:rPr lang="ru" sz="1000" dirty="0">
                <a:solidFill>
                  <a:srgbClr val="EC664C"/>
                </a:solidFill>
              </a:rPr>
              <a:t>: </a:t>
            </a:r>
            <a:endParaRPr lang="ru" sz="1000" dirty="0" smtClean="0">
              <a:solidFill>
                <a:srgbClr val="EC664C"/>
              </a:solidFill>
            </a:endParaRPr>
          </a:p>
          <a:p>
            <a:pPr lvl="0">
              <a:spcAft>
                <a:spcPts val="400"/>
              </a:spcAft>
              <a:defRPr/>
            </a:pPr>
            <a:r>
              <a:rPr lang="ru-RU" sz="1000" dirty="0">
                <a:solidFill>
                  <a:schemeClr val="lt1"/>
                </a:solidFill>
              </a:rPr>
              <a:t>Тюменский технопарк, Фонд поддержки предпринимательства Тюменской области, Западно-Сибирский Инновационный </a:t>
            </a:r>
            <a:r>
              <a:rPr lang="ru-RU" sz="1000" dirty="0" smtClean="0">
                <a:solidFill>
                  <a:schemeClr val="lt1"/>
                </a:solidFill>
              </a:rPr>
              <a:t>Центр, Тюменский </a:t>
            </a:r>
            <a:r>
              <a:rPr lang="ru-RU" sz="1000" dirty="0">
                <a:solidFill>
                  <a:schemeClr val="lt1"/>
                </a:solidFill>
              </a:rPr>
              <a:t>г</a:t>
            </a:r>
            <a:r>
              <a:rPr lang="ru-RU" sz="1000" dirty="0" smtClean="0">
                <a:solidFill>
                  <a:schemeClr val="lt1"/>
                </a:solidFill>
              </a:rPr>
              <a:t>осударственный университет, Тюменский индустриальный университет, Муниципальные и частные школы.</a:t>
            </a:r>
            <a:endParaRPr sz="1000" dirty="0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4" name="Google Shape;324;p38"/>
          <p:cNvSpPr txBox="1"/>
          <p:nvPr/>
        </p:nvSpPr>
        <p:spPr bwMode="auto">
          <a:xfrm>
            <a:off x="2703136" y="0"/>
            <a:ext cx="3101316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500" b="1" dirty="0">
                <a:solidFill>
                  <a:schemeClr val="bg1"/>
                </a:solidFill>
              </a:rPr>
              <a:t>П</a:t>
            </a:r>
            <a:r>
              <a:rPr lang="ru" sz="2500" b="1" dirty="0" smtClean="0">
                <a:solidFill>
                  <a:schemeClr val="bg1"/>
                </a:solidFill>
              </a:rPr>
              <a:t>лан </a:t>
            </a:r>
            <a:r>
              <a:rPr lang="ru" sz="2500" b="1" dirty="0">
                <a:solidFill>
                  <a:schemeClr val="bg1"/>
                </a:solidFill>
              </a:rPr>
              <a:t>реализации</a:t>
            </a:r>
            <a:endParaRPr sz="2500" b="1" dirty="0">
              <a:solidFill>
                <a:schemeClr val="bg1"/>
              </a:solidFill>
            </a:endParaRPr>
          </a:p>
        </p:txBody>
      </p:sp>
      <p:sp>
        <p:nvSpPr>
          <p:cNvPr id="328" name="Google Shape;328;p38"/>
          <p:cNvSpPr/>
          <p:nvPr/>
        </p:nvSpPr>
        <p:spPr bwMode="auto">
          <a:xfrm>
            <a:off x="5118775" y="4766925"/>
            <a:ext cx="4170000" cy="403500"/>
          </a:xfrm>
          <a:prstGeom prst="roundRect">
            <a:avLst>
              <a:gd name="adj" fmla="val 27998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900" b="1" dirty="0" smtClean="0">
                <a:solidFill>
                  <a:schemeClr val="lt1"/>
                </a:solidFill>
              </a:rPr>
              <a:t>Имя Фамилия хакеров: Шлегель Евгения </a:t>
            </a:r>
            <a:endParaRPr sz="900" b="1" dirty="0">
              <a:solidFill>
                <a:schemeClr val="lt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070559"/>
              </p:ext>
            </p:extLst>
          </p:nvPr>
        </p:nvGraphicFramePr>
        <p:xfrm>
          <a:off x="205408" y="690697"/>
          <a:ext cx="8673548" cy="3753946"/>
        </p:xfrm>
        <a:graphic>
          <a:graphicData uri="http://schemas.openxmlformats.org/drawingml/2006/table">
            <a:tbl>
              <a:tblPr firstRow="1" firstCol="1" bandRow="1">
                <a:tableStyleId>{B378556A-CE07-4ED9-BB5B-771A1B0837FC}</a:tableStyleId>
              </a:tblPr>
              <a:tblGrid>
                <a:gridCol w="587161">
                  <a:extLst>
                    <a:ext uri="{9D8B030D-6E8A-4147-A177-3AD203B41FA5}">
                      <a16:colId xmlns:a16="http://schemas.microsoft.com/office/drawing/2014/main" val="1356419108"/>
                    </a:ext>
                  </a:extLst>
                </a:gridCol>
                <a:gridCol w="989848">
                  <a:extLst>
                    <a:ext uri="{9D8B030D-6E8A-4147-A177-3AD203B41FA5}">
                      <a16:colId xmlns:a16="http://schemas.microsoft.com/office/drawing/2014/main" val="3628419746"/>
                    </a:ext>
                  </a:extLst>
                </a:gridCol>
                <a:gridCol w="4465983">
                  <a:extLst>
                    <a:ext uri="{9D8B030D-6E8A-4147-A177-3AD203B41FA5}">
                      <a16:colId xmlns:a16="http://schemas.microsoft.com/office/drawing/2014/main" val="1949084578"/>
                    </a:ext>
                  </a:extLst>
                </a:gridCol>
                <a:gridCol w="2630556">
                  <a:extLst>
                    <a:ext uri="{9D8B030D-6E8A-4147-A177-3AD203B41FA5}">
                      <a16:colId xmlns:a16="http://schemas.microsoft.com/office/drawing/2014/main" val="2521076457"/>
                    </a:ext>
                  </a:extLst>
                </a:gridCol>
              </a:tblGrid>
              <a:tr h="1403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bg1"/>
                          </a:solidFill>
                          <a:effectLst/>
                        </a:rPr>
                        <a:t>№</a:t>
                      </a:r>
                      <a:endParaRPr lang="ru-RU" sz="10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80" marR="130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>
                          <a:solidFill>
                            <a:schemeClr val="bg1"/>
                          </a:solidFill>
                          <a:effectLst/>
                        </a:rPr>
                        <a:t>Этап</a:t>
                      </a:r>
                      <a:endParaRPr lang="ru-RU" sz="10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80" marR="130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>
                          <a:solidFill>
                            <a:schemeClr val="bg1"/>
                          </a:solidFill>
                          <a:effectLst/>
                        </a:rPr>
                        <a:t>Содержание работ</a:t>
                      </a:r>
                      <a:endParaRPr lang="ru-RU" sz="10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80" marR="130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>
                          <a:solidFill>
                            <a:schemeClr val="bg1"/>
                          </a:solidFill>
                          <a:effectLst/>
                        </a:rPr>
                        <a:t>Продолжительность</a:t>
                      </a:r>
                      <a:endParaRPr lang="ru-RU" sz="10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80" marR="13080" marT="0" marB="0"/>
                </a:tc>
                <a:extLst>
                  <a:ext uri="{0D108BD9-81ED-4DB2-BD59-A6C34878D82A}">
                    <a16:rowId xmlns:a16="http://schemas.microsoft.com/office/drawing/2014/main" val="1506600043"/>
                  </a:ext>
                </a:extLst>
              </a:tr>
              <a:tr h="7487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10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80" marR="130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bg1"/>
                          </a:solidFill>
                          <a:effectLst/>
                        </a:rPr>
                        <a:t>Исследование и проектирование</a:t>
                      </a:r>
                      <a:endParaRPr lang="ru-RU" sz="10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80" marR="130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bg1"/>
                          </a:solidFill>
                          <a:effectLst/>
                        </a:rPr>
                        <a:t>Анализ требований ЕГЭ, проектирование архитектуры, выбор технологий, создание UI/UX прототипа, интерактивная модель цифрового продукта (сайта, приложения), которая показывает:</a:t>
                      </a:r>
                      <a:endParaRPr lang="ru-RU" sz="1000" kern="1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bg1"/>
                          </a:solidFill>
                          <a:effectLst/>
                        </a:rPr>
                        <a:t>UI (</a:t>
                      </a:r>
                      <a:r>
                        <a:rPr lang="ru-RU" sz="1000" kern="0" dirty="0" err="1">
                          <a:solidFill>
                            <a:schemeClr val="bg1"/>
                          </a:solidFill>
                          <a:effectLst/>
                        </a:rPr>
                        <a:t>User</a:t>
                      </a:r>
                      <a:r>
                        <a:rPr lang="ru-RU" sz="1000" kern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ru-RU" sz="1000" kern="0" dirty="0" err="1">
                          <a:solidFill>
                            <a:schemeClr val="bg1"/>
                          </a:solidFill>
                          <a:effectLst/>
                        </a:rPr>
                        <a:t>Interface</a:t>
                      </a:r>
                      <a:r>
                        <a:rPr lang="ru-RU" sz="1000" kern="0" dirty="0">
                          <a:solidFill>
                            <a:schemeClr val="bg1"/>
                          </a:solidFill>
                          <a:effectLst/>
                        </a:rPr>
                        <a:t>) — что видит пользователь, а</a:t>
                      </a:r>
                      <a:endParaRPr lang="ru-RU" sz="1000" kern="1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bg1"/>
                          </a:solidFill>
                          <a:effectLst/>
                        </a:rPr>
                        <a:t>UX (</a:t>
                      </a:r>
                      <a:r>
                        <a:rPr lang="ru-RU" sz="1000" kern="0" dirty="0" err="1">
                          <a:solidFill>
                            <a:schemeClr val="bg1"/>
                          </a:solidFill>
                          <a:effectLst/>
                        </a:rPr>
                        <a:t>User</a:t>
                      </a:r>
                      <a:r>
                        <a:rPr lang="ru-RU" sz="1000" kern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ru-RU" sz="1000" kern="0" dirty="0" err="1">
                          <a:solidFill>
                            <a:schemeClr val="bg1"/>
                          </a:solidFill>
                          <a:effectLst/>
                        </a:rPr>
                        <a:t>Experience</a:t>
                      </a:r>
                      <a:r>
                        <a:rPr lang="ru-RU" sz="1000" kern="0" dirty="0">
                          <a:solidFill>
                            <a:schemeClr val="bg1"/>
                          </a:solidFill>
                          <a:effectLst/>
                        </a:rPr>
                        <a:t>) — как пользователь взаимодействует с приложением.</a:t>
                      </a:r>
                      <a:endParaRPr lang="ru-RU" sz="10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80" marR="130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>
                          <a:solidFill>
                            <a:schemeClr val="bg1"/>
                          </a:solidFill>
                          <a:effectLst/>
                        </a:rPr>
                        <a:t>4 недели</a:t>
                      </a:r>
                      <a:endParaRPr lang="ru-RU" sz="10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80" marR="13080" marT="0" marB="0"/>
                </a:tc>
                <a:extLst>
                  <a:ext uri="{0D108BD9-81ED-4DB2-BD59-A6C34878D82A}">
                    <a16:rowId xmlns:a16="http://schemas.microsoft.com/office/drawing/2014/main" val="1048273839"/>
                  </a:ext>
                </a:extLst>
              </a:tr>
              <a:tr h="3743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10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80" marR="130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>
                          <a:solidFill>
                            <a:schemeClr val="bg1"/>
                          </a:solidFill>
                          <a:effectLst/>
                        </a:rPr>
                        <a:t>Разработка MVP</a:t>
                      </a:r>
                      <a:endParaRPr lang="ru-RU" sz="10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80" marR="130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bg1"/>
                          </a:solidFill>
                          <a:effectLst/>
                        </a:rPr>
                        <a:t>Реализация базовых модулей: авторизация, личный кабинет, система тестирования, </a:t>
                      </a:r>
                      <a:r>
                        <a:rPr lang="ru-RU" sz="1000" kern="0" dirty="0" err="1">
                          <a:solidFill>
                            <a:schemeClr val="bg1"/>
                          </a:solidFill>
                          <a:effectLst/>
                        </a:rPr>
                        <a:t>геймификация</a:t>
                      </a:r>
                      <a:r>
                        <a:rPr lang="ru-RU" sz="1000" kern="0" dirty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  <a:endParaRPr lang="ru-RU" sz="10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80" marR="130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>
                          <a:solidFill>
                            <a:schemeClr val="bg1"/>
                          </a:solidFill>
                          <a:effectLst/>
                        </a:rPr>
                        <a:t>10 недель</a:t>
                      </a:r>
                      <a:endParaRPr lang="ru-RU" sz="10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80" marR="13080" marT="0" marB="0"/>
                </a:tc>
                <a:extLst>
                  <a:ext uri="{0D108BD9-81ED-4DB2-BD59-A6C34878D82A}">
                    <a16:rowId xmlns:a16="http://schemas.microsoft.com/office/drawing/2014/main" val="708742197"/>
                  </a:ext>
                </a:extLst>
              </a:tr>
              <a:tr h="608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RU" sz="10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80" marR="130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>
                          <a:solidFill>
                            <a:schemeClr val="bg1"/>
                          </a:solidFill>
                          <a:effectLst/>
                        </a:rPr>
                        <a:t>Тестирование и доработка</a:t>
                      </a:r>
                      <a:endParaRPr lang="ru-RU" sz="10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80" marR="130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bg1"/>
                          </a:solidFill>
                          <a:effectLst/>
                        </a:rPr>
                        <a:t>Проведение тестов с пользователями, сбор обратной связи, исправление ошибок, улучшение UX (сделать так, чтобы пользователь получал то, что ему нужно, с минимумом усилий и максимумом удовольствия).</a:t>
                      </a:r>
                      <a:endParaRPr lang="ru-RU" sz="10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80" marR="130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bg1"/>
                          </a:solidFill>
                          <a:effectLst/>
                        </a:rPr>
                        <a:t>4 недели</a:t>
                      </a:r>
                      <a:endParaRPr lang="ru-RU" sz="10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80" marR="13080" marT="0" marB="0"/>
                </a:tc>
                <a:extLst>
                  <a:ext uri="{0D108BD9-81ED-4DB2-BD59-A6C34878D82A}">
                    <a16:rowId xmlns:a16="http://schemas.microsoft.com/office/drawing/2014/main" val="2249961374"/>
                  </a:ext>
                </a:extLst>
              </a:tr>
              <a:tr h="6551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ru-RU" sz="10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80" marR="130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>
                          <a:solidFill>
                            <a:schemeClr val="bg1"/>
                          </a:solidFill>
                          <a:effectLst/>
                        </a:rPr>
                        <a:t>Запуск пилотной версии</a:t>
                      </a:r>
                      <a:endParaRPr lang="ru-RU" sz="10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80" marR="130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>
                          <a:solidFill>
                            <a:schemeClr val="bg1"/>
                          </a:solidFill>
                          <a:effectLst/>
                        </a:rPr>
                        <a:t>Размещение платформы на хостинге, приглашение первых пользователей (100-200 школьников).</a:t>
                      </a:r>
                      <a:endParaRPr lang="ru-RU" sz="10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80" marR="130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bg1"/>
                          </a:solidFill>
                          <a:effectLst/>
                        </a:rPr>
                        <a:t>2 недели</a:t>
                      </a:r>
                      <a:endParaRPr lang="ru-RU" sz="10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80" marR="13080" marT="0" marB="0"/>
                </a:tc>
                <a:extLst>
                  <a:ext uri="{0D108BD9-81ED-4DB2-BD59-A6C34878D82A}">
                    <a16:rowId xmlns:a16="http://schemas.microsoft.com/office/drawing/2014/main" val="1106137083"/>
                  </a:ext>
                </a:extLst>
              </a:tr>
              <a:tr h="8891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ru-RU" sz="10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80" marR="130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>
                          <a:solidFill>
                            <a:schemeClr val="bg1"/>
                          </a:solidFill>
                          <a:effectLst/>
                        </a:rPr>
                        <a:t>Сбор метрик и масштабирование</a:t>
                      </a:r>
                      <a:endParaRPr lang="ru-RU" sz="10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80" marR="130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bg1"/>
                          </a:solidFill>
                          <a:effectLst/>
                        </a:rPr>
                        <a:t>Анализ использования, доработка функционала, добавление новых предметов и модулей.</a:t>
                      </a:r>
                      <a:endParaRPr lang="ru-RU" sz="10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80" marR="130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bg1"/>
                          </a:solidFill>
                          <a:effectLst/>
                        </a:rPr>
                        <a:t>6 недель</a:t>
                      </a:r>
                      <a:endParaRPr lang="ru-RU" sz="10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80" marR="13080" marT="0" marB="0"/>
                </a:tc>
                <a:extLst>
                  <a:ext uri="{0D108BD9-81ED-4DB2-BD59-A6C34878D82A}">
                    <a16:rowId xmlns:a16="http://schemas.microsoft.com/office/drawing/2014/main" val="88653747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4" name="Google Shape;324;p38"/>
          <p:cNvSpPr txBox="1"/>
          <p:nvPr/>
        </p:nvSpPr>
        <p:spPr bwMode="auto">
          <a:xfrm>
            <a:off x="2703136" y="0"/>
            <a:ext cx="3101316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500" b="1" dirty="0">
                <a:solidFill>
                  <a:schemeClr val="bg1"/>
                </a:solidFill>
              </a:rPr>
              <a:t>П</a:t>
            </a:r>
            <a:r>
              <a:rPr lang="ru" sz="2500" b="1" dirty="0" smtClean="0">
                <a:solidFill>
                  <a:schemeClr val="bg1"/>
                </a:solidFill>
              </a:rPr>
              <a:t>лан </a:t>
            </a:r>
            <a:r>
              <a:rPr lang="ru" sz="2500" b="1" dirty="0">
                <a:solidFill>
                  <a:schemeClr val="bg1"/>
                </a:solidFill>
              </a:rPr>
              <a:t>реализации</a:t>
            </a:r>
            <a:endParaRPr sz="2500" b="1" dirty="0">
              <a:solidFill>
                <a:schemeClr val="bg1"/>
              </a:solidFill>
            </a:endParaRPr>
          </a:p>
        </p:txBody>
      </p:sp>
      <p:sp>
        <p:nvSpPr>
          <p:cNvPr id="328" name="Google Shape;328;p38"/>
          <p:cNvSpPr/>
          <p:nvPr/>
        </p:nvSpPr>
        <p:spPr bwMode="auto">
          <a:xfrm>
            <a:off x="5118775" y="4766925"/>
            <a:ext cx="4170000" cy="403500"/>
          </a:xfrm>
          <a:prstGeom prst="roundRect">
            <a:avLst>
              <a:gd name="adj" fmla="val 27998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900" b="1" dirty="0" smtClean="0">
                <a:solidFill>
                  <a:schemeClr val="lt1"/>
                </a:solidFill>
              </a:rPr>
              <a:t>Имя Фамилия хакеров: Шлегель Евгения </a:t>
            </a:r>
            <a:endParaRPr sz="900" b="1" dirty="0">
              <a:solidFill>
                <a:schemeClr val="lt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4313" y="570209"/>
            <a:ext cx="828260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</a:pPr>
            <a:r>
              <a:rPr lang="ru-RU" sz="1100" b="1" u="sng" kern="100" dirty="0">
                <a:solidFill>
                  <a:srgbClr val="EC664C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MVP (минимально жизнеспособного продукта) включает только самые необходимые функции для запуска:</a:t>
            </a:r>
            <a:endParaRPr lang="ru-RU" sz="1100" kern="100" dirty="0">
              <a:solidFill>
                <a:srgbClr val="EC664C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100" b="1" u="sng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1. Входят в MVP:</a:t>
            </a:r>
            <a:endParaRPr lang="ru-RU" sz="1100" kern="100" dirty="0">
              <a:solidFill>
                <a:schemeClr val="bg1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Модуль регистрации и авторизации;</a:t>
            </a:r>
          </a:p>
          <a:p>
            <a:pPr>
              <a:lnSpc>
                <a:spcPct val="150000"/>
              </a:lnSpc>
            </a:pPr>
            <a:r>
              <a:rPr lang="ru-RU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Личный кабинет с профилем ученика;</a:t>
            </a:r>
          </a:p>
          <a:p>
            <a:pPr>
              <a:lnSpc>
                <a:spcPct val="150000"/>
              </a:lnSpc>
            </a:pPr>
            <a:r>
              <a:rPr lang="ru-RU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Каталог курсов (3-4 основных предмета ЕГЭ);</a:t>
            </a:r>
          </a:p>
          <a:p>
            <a:pPr>
              <a:lnSpc>
                <a:spcPct val="150000"/>
              </a:lnSpc>
            </a:pPr>
            <a:r>
              <a:rPr lang="ru-RU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Система тестирования с автоматической проверкой;</a:t>
            </a:r>
          </a:p>
          <a:p>
            <a:pPr>
              <a:lnSpc>
                <a:spcPct val="150000"/>
              </a:lnSpc>
            </a:pPr>
            <a:r>
              <a:rPr lang="ru-RU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1100" kern="100" dirty="0" err="1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Геймификация</a:t>
            </a:r>
            <a:r>
              <a:rPr lang="ru-RU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баллы опыта, монеты, простые достижения;</a:t>
            </a:r>
          </a:p>
          <a:p>
            <a:pPr>
              <a:lnSpc>
                <a:spcPct val="150000"/>
              </a:lnSpc>
            </a:pPr>
            <a:r>
              <a:rPr lang="ru-RU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Прогресс-</a:t>
            </a:r>
            <a:r>
              <a:rPr lang="ru-RU" sz="1100" kern="100" dirty="0" err="1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трекер</a:t>
            </a:r>
            <a:r>
              <a:rPr lang="ru-RU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(отслеживание результатов);</a:t>
            </a:r>
          </a:p>
          <a:p>
            <a:pPr>
              <a:lnSpc>
                <a:spcPct val="150000"/>
              </a:lnSpc>
            </a:pPr>
            <a:r>
              <a:rPr lang="ru-RU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Адаптивные задания (базовый алгоритм подбора сложности).</a:t>
            </a:r>
          </a:p>
          <a:p>
            <a:pPr>
              <a:lnSpc>
                <a:spcPct val="150000"/>
              </a:lnSpc>
            </a:pPr>
            <a:r>
              <a:rPr lang="ru-RU" sz="1100" b="1" u="sng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2. Остаются на потом:</a:t>
            </a:r>
            <a:endParaRPr lang="ru-RU" sz="1100" kern="100" dirty="0">
              <a:solidFill>
                <a:schemeClr val="bg1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Форум/чат с преподавателями;</a:t>
            </a:r>
          </a:p>
          <a:p>
            <a:pPr>
              <a:lnSpc>
                <a:spcPct val="150000"/>
              </a:lnSpc>
            </a:pPr>
            <a:r>
              <a:rPr lang="ru-RU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Расширенная социальная составляющая (рейтинги, соревнования);</a:t>
            </a:r>
          </a:p>
          <a:p>
            <a:pPr>
              <a:lnSpc>
                <a:spcPct val="150000"/>
              </a:lnSpc>
            </a:pPr>
            <a:r>
              <a:rPr lang="ru-RU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Мобильное приложение (только веб-версия);</a:t>
            </a:r>
          </a:p>
          <a:p>
            <a:pPr>
              <a:lnSpc>
                <a:spcPct val="150000"/>
              </a:lnSpc>
            </a:pPr>
            <a:r>
              <a:rPr lang="ru-RU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Подробная аналитика для учителей/родителей;</a:t>
            </a:r>
          </a:p>
          <a:p>
            <a:pPr>
              <a:lnSpc>
                <a:spcPct val="150000"/>
              </a:lnSpc>
            </a:pPr>
            <a:r>
              <a:rPr lang="ru-RU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Интеграция с другими платформами;</a:t>
            </a:r>
          </a:p>
          <a:p>
            <a:pPr>
              <a:lnSpc>
                <a:spcPct val="150000"/>
              </a:lnSpc>
            </a:pPr>
            <a:r>
              <a:rPr lang="ru-RU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Расширенный магазин </a:t>
            </a:r>
            <a:r>
              <a:rPr lang="ru-RU" sz="1100" kern="100" dirty="0" err="1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скинов</a:t>
            </a:r>
            <a:r>
              <a:rPr lang="ru-RU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и бонусов.</a:t>
            </a:r>
            <a:endParaRPr lang="ru-RU" sz="1100" kern="1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626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4" name="Google Shape;324;p38"/>
          <p:cNvSpPr txBox="1"/>
          <p:nvPr/>
        </p:nvSpPr>
        <p:spPr bwMode="auto">
          <a:xfrm>
            <a:off x="2703136" y="0"/>
            <a:ext cx="3101316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500" b="1" dirty="0">
                <a:solidFill>
                  <a:schemeClr val="bg1"/>
                </a:solidFill>
              </a:rPr>
              <a:t>П</a:t>
            </a:r>
            <a:r>
              <a:rPr lang="ru" sz="2500" b="1" dirty="0" smtClean="0">
                <a:solidFill>
                  <a:schemeClr val="bg1"/>
                </a:solidFill>
              </a:rPr>
              <a:t>лан </a:t>
            </a:r>
            <a:r>
              <a:rPr lang="ru" sz="2500" b="1" dirty="0">
                <a:solidFill>
                  <a:schemeClr val="bg1"/>
                </a:solidFill>
              </a:rPr>
              <a:t>реализации</a:t>
            </a:r>
            <a:endParaRPr sz="2500" b="1" dirty="0">
              <a:solidFill>
                <a:schemeClr val="bg1"/>
              </a:solidFill>
            </a:endParaRPr>
          </a:p>
        </p:txBody>
      </p:sp>
      <p:sp>
        <p:nvSpPr>
          <p:cNvPr id="328" name="Google Shape;328;p38"/>
          <p:cNvSpPr/>
          <p:nvPr/>
        </p:nvSpPr>
        <p:spPr bwMode="auto">
          <a:xfrm>
            <a:off x="5118775" y="4766925"/>
            <a:ext cx="4170000" cy="403500"/>
          </a:xfrm>
          <a:prstGeom prst="roundRect">
            <a:avLst>
              <a:gd name="adj" fmla="val 27998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900" b="1" dirty="0" smtClean="0">
                <a:solidFill>
                  <a:schemeClr val="lt1"/>
                </a:solidFill>
              </a:rPr>
              <a:t>Имя Фамилия хакеров: Шлегель Евгения </a:t>
            </a:r>
            <a:endParaRPr sz="900" b="1" dirty="0">
              <a:solidFill>
                <a:schemeClr val="lt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34277" y="690521"/>
            <a:ext cx="6202017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100" b="1" u="sng" kern="100" dirty="0">
                <a:solidFill>
                  <a:srgbClr val="EC664C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Критерии успеха «Мы достигли цели</a:t>
            </a:r>
            <a:r>
              <a:rPr lang="ru-RU" sz="1100" b="1" u="sng" kern="100" dirty="0" smtClean="0">
                <a:solidFill>
                  <a:srgbClr val="EC664C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»:</a:t>
            </a:r>
          </a:p>
          <a:p>
            <a:pPr algn="ctr">
              <a:lnSpc>
                <a:spcPct val="150000"/>
              </a:lnSpc>
            </a:pPr>
            <a:endParaRPr lang="ru-RU" sz="1100" kern="100" dirty="0">
              <a:solidFill>
                <a:schemeClr val="bg1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100" b="1" u="sng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1. Количественные метрики:</a:t>
            </a:r>
            <a:endParaRPr lang="ru-RU" sz="1100" kern="100" dirty="0">
              <a:solidFill>
                <a:schemeClr val="bg1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Не менее 500 активных пользователей в течение первого месяца после запуска;</a:t>
            </a:r>
          </a:p>
          <a:p>
            <a:pPr algn="just">
              <a:lnSpc>
                <a:spcPct val="150000"/>
              </a:lnSpc>
            </a:pPr>
            <a:r>
              <a:rPr lang="ru-RU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Не менее 40% пользователей ы возвращаться на платформу через неделю после первого использования;</a:t>
            </a:r>
          </a:p>
          <a:p>
            <a:pPr algn="just">
              <a:lnSpc>
                <a:spcPct val="150000"/>
              </a:lnSpc>
            </a:pPr>
            <a:r>
              <a:rPr lang="ru-RU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Средний балл удовлетворенности пользователей должен быть не ниже 4 из 5 по результатам опросов.</a:t>
            </a:r>
          </a:p>
          <a:p>
            <a:pPr algn="just">
              <a:lnSpc>
                <a:spcPct val="150000"/>
              </a:lnSpc>
            </a:pPr>
            <a:r>
              <a:rPr lang="ru-RU" sz="1100" b="1" u="sng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2. Качественные метрики:</a:t>
            </a:r>
            <a:endParaRPr lang="ru-RU" sz="1100" kern="100" dirty="0">
              <a:solidFill>
                <a:schemeClr val="bg1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Пользователи отмечают рост мотивации и удобство использования;</a:t>
            </a:r>
          </a:p>
          <a:p>
            <a:pPr algn="just">
              <a:lnSpc>
                <a:spcPct val="150000"/>
              </a:lnSpc>
            </a:pPr>
            <a:r>
              <a:rPr lang="ru-RU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 Учителя и школьники подтверждают, что платформа помогает систематизировать знания.</a:t>
            </a:r>
          </a:p>
          <a:p>
            <a:pPr algn="just">
              <a:lnSpc>
                <a:spcPct val="150000"/>
              </a:lnSpc>
            </a:pPr>
            <a:r>
              <a:rPr lang="ru-RU" sz="1100" b="1" u="sng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3. Технические метрики:</a:t>
            </a:r>
            <a:endParaRPr lang="ru-RU" sz="1100" kern="100" dirty="0">
              <a:solidFill>
                <a:schemeClr val="bg1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Время отклика сервера должно составлять менее 2 секунд для 95% запросов;</a:t>
            </a:r>
          </a:p>
          <a:p>
            <a:pPr algn="just">
              <a:lnSpc>
                <a:spcPct val="150000"/>
              </a:lnSpc>
            </a:pPr>
            <a:r>
              <a:rPr lang="ru-RU" sz="1100" kern="1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Совместимость с основными браузерами и мобильными устройствами.</a:t>
            </a:r>
            <a:endParaRPr lang="ru-RU" sz="1100" kern="1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963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4" name="Google Shape;334;p39"/>
          <p:cNvSpPr txBox="1"/>
          <p:nvPr/>
        </p:nvSpPr>
        <p:spPr bwMode="auto">
          <a:xfrm>
            <a:off x="3663918" y="0"/>
            <a:ext cx="1716464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500" b="1" dirty="0">
                <a:solidFill>
                  <a:schemeClr val="bg1"/>
                </a:solidFill>
              </a:rPr>
              <a:t>Р</a:t>
            </a:r>
            <a:r>
              <a:rPr lang="ru" sz="2500" b="1" dirty="0" smtClean="0">
                <a:solidFill>
                  <a:schemeClr val="bg1"/>
                </a:solidFill>
              </a:rPr>
              <a:t>есурсы</a:t>
            </a:r>
            <a:endParaRPr sz="2500" b="1" dirty="0">
              <a:solidFill>
                <a:schemeClr val="bg1"/>
              </a:solidFill>
            </a:endParaRPr>
          </a:p>
        </p:txBody>
      </p:sp>
      <p:sp>
        <p:nvSpPr>
          <p:cNvPr id="338" name="Google Shape;338;p39"/>
          <p:cNvSpPr/>
          <p:nvPr/>
        </p:nvSpPr>
        <p:spPr bwMode="auto">
          <a:xfrm>
            <a:off x="5118775" y="4766925"/>
            <a:ext cx="4170000" cy="403500"/>
          </a:xfrm>
          <a:prstGeom prst="roundRect">
            <a:avLst>
              <a:gd name="adj" fmla="val 27998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900" b="1" dirty="0" smtClean="0">
                <a:solidFill>
                  <a:schemeClr val="lt1"/>
                </a:solidFill>
              </a:rPr>
              <a:t>Имя Фамилия хастлеров: Оноприенко Александра</a:t>
            </a:r>
            <a:endParaRPr sz="900" b="1" dirty="0">
              <a:solidFill>
                <a:schemeClr val="lt1"/>
              </a:solidFill>
            </a:endParaRPr>
          </a:p>
        </p:txBody>
      </p:sp>
      <p:graphicFrame>
        <p:nvGraphicFramePr>
          <p:cNvPr id="340" name="Google Shape;340;p3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3897105"/>
              </p:ext>
            </p:extLst>
          </p:nvPr>
        </p:nvGraphicFramePr>
        <p:xfrm>
          <a:off x="370142" y="642731"/>
          <a:ext cx="8336536" cy="4007820"/>
        </p:xfrm>
        <a:graphic>
          <a:graphicData uri="http://schemas.openxmlformats.org/drawingml/2006/table">
            <a:tbl>
              <a:tblPr>
                <a:tableStyleId>{B378556A-CE07-4ED9-BB5B-771A1B0837FC}</a:tableStyleId>
              </a:tblPr>
              <a:tblGrid>
                <a:gridCol w="41682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82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3436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" sz="1300" b="1" dirty="0">
                          <a:solidFill>
                            <a:schemeClr val="lt1"/>
                          </a:solidFill>
                        </a:rPr>
                        <a:t>Статья расходов</a:t>
                      </a:r>
                      <a:endParaRPr sz="1300" b="1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3F98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" sz="1300" b="1">
                          <a:solidFill>
                            <a:schemeClr val="lt1"/>
                          </a:solidFill>
                        </a:rPr>
                        <a:t>Общая стоимость, руб</a:t>
                      </a:r>
                      <a:endParaRPr sz="1300" b="1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3F9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775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900" dirty="0" err="1" smtClean="0">
                          <a:solidFill>
                            <a:schemeClr val="lt1"/>
                          </a:solidFill>
                        </a:rPr>
                        <a:t>Фронтенд</a:t>
                      </a:r>
                      <a:r>
                        <a:rPr lang="ru-RU" sz="900" dirty="0" smtClean="0">
                          <a:solidFill>
                            <a:schemeClr val="lt1"/>
                          </a:solidFill>
                        </a:rPr>
                        <a:t>-разработчик: разработка клиентской части приложения (веб или мобильной)</a:t>
                      </a:r>
                      <a:endParaRPr sz="9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100" dirty="0" smtClean="0">
                          <a:solidFill>
                            <a:schemeClr val="lt1"/>
                          </a:solidFill>
                        </a:rPr>
                        <a:t>330 000</a:t>
                      </a:r>
                      <a:endParaRPr sz="11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75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900" dirty="0" err="1" smtClean="0">
                          <a:solidFill>
                            <a:schemeClr val="lt1"/>
                          </a:solidFill>
                        </a:rPr>
                        <a:t>Бэкенд</a:t>
                      </a:r>
                      <a:r>
                        <a:rPr lang="ru-RU" sz="900" dirty="0" smtClean="0">
                          <a:solidFill>
                            <a:schemeClr val="lt1"/>
                          </a:solidFill>
                        </a:rPr>
                        <a:t>-разработчик: разработка серверной части приложения, API, базы данных</a:t>
                      </a:r>
                      <a:endParaRPr sz="9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100" dirty="0" smtClean="0">
                          <a:solidFill>
                            <a:schemeClr val="lt1"/>
                          </a:solidFill>
                        </a:rPr>
                        <a:t>250</a:t>
                      </a:r>
                      <a:r>
                        <a:rPr lang="ru-RU" sz="1100" baseline="0" dirty="0" smtClean="0">
                          <a:solidFill>
                            <a:schemeClr val="lt1"/>
                          </a:solidFill>
                        </a:rPr>
                        <a:t> 000</a:t>
                      </a:r>
                      <a:endParaRPr sz="11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6775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900" dirty="0" smtClean="0">
                          <a:solidFill>
                            <a:schemeClr val="lt1"/>
                          </a:solidFill>
                        </a:rPr>
                        <a:t>Эксперт по контенту: подготовка учебных материалов, вопросов, объяснений к заданиям</a:t>
                      </a:r>
                      <a:endParaRPr sz="9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100" dirty="0" smtClean="0">
                          <a:solidFill>
                            <a:schemeClr val="lt1"/>
                          </a:solidFill>
                        </a:rPr>
                        <a:t>150 000</a:t>
                      </a:r>
                      <a:endParaRPr sz="11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843463437"/>
                  </a:ext>
                </a:extLst>
              </a:tr>
              <a:tr h="346775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900" dirty="0" err="1" smtClean="0">
                          <a:solidFill>
                            <a:schemeClr val="lt1"/>
                          </a:solidFill>
                        </a:rPr>
                        <a:t>Тестировщик</a:t>
                      </a:r>
                      <a:endParaRPr sz="9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100" dirty="0" smtClean="0">
                          <a:solidFill>
                            <a:schemeClr val="lt1"/>
                          </a:solidFill>
                        </a:rPr>
                        <a:t>30 000</a:t>
                      </a:r>
                      <a:endParaRPr sz="11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6775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900" dirty="0" smtClean="0">
                          <a:solidFill>
                            <a:schemeClr val="lt1"/>
                          </a:solidFill>
                        </a:rPr>
                        <a:t>Хостинг: аренда сервера или облачного хранилища для размещения приложения и базы данных. </a:t>
                      </a:r>
                      <a:endParaRPr sz="9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100" dirty="0" smtClean="0">
                          <a:solidFill>
                            <a:schemeClr val="lt1"/>
                          </a:solidFill>
                        </a:rPr>
                        <a:t>40 000</a:t>
                      </a:r>
                      <a:endParaRPr sz="11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775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900" dirty="0" smtClean="0">
                          <a:solidFill>
                            <a:schemeClr val="lt1"/>
                          </a:solidFill>
                        </a:rPr>
                        <a:t>Доменное имя: регистрация доменного имени для сайта проекта</a:t>
                      </a:r>
                      <a:endParaRPr sz="9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100" dirty="0" smtClean="0">
                          <a:solidFill>
                            <a:schemeClr val="lt1"/>
                          </a:solidFill>
                        </a:rPr>
                        <a:t>500</a:t>
                      </a:r>
                      <a:endParaRPr sz="11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6775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900" dirty="0" smtClean="0">
                          <a:solidFill>
                            <a:schemeClr val="lt1"/>
                          </a:solidFill>
                        </a:rPr>
                        <a:t>Инструменты для создания контента</a:t>
                      </a:r>
                      <a:endParaRPr sz="9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100" dirty="0" smtClean="0">
                          <a:solidFill>
                            <a:schemeClr val="lt1"/>
                          </a:solidFill>
                        </a:rPr>
                        <a:t>50 000</a:t>
                      </a:r>
                      <a:endParaRPr sz="11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6775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900" dirty="0" smtClean="0">
                          <a:solidFill>
                            <a:schemeClr val="lt1"/>
                          </a:solidFill>
                        </a:rPr>
                        <a:t>Маркетинг и реклама</a:t>
                      </a:r>
                      <a:endParaRPr sz="9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100" dirty="0" smtClean="0">
                          <a:solidFill>
                            <a:schemeClr val="lt1"/>
                          </a:solidFill>
                        </a:rPr>
                        <a:t>100 000</a:t>
                      </a:r>
                      <a:endParaRPr sz="11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480644851"/>
                  </a:ext>
                </a:extLst>
              </a:tr>
              <a:tr h="346775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" b="1" dirty="0">
                          <a:solidFill>
                            <a:schemeClr val="lt1"/>
                          </a:solidFill>
                        </a:rPr>
                        <a:t>ИТОГО</a:t>
                      </a:r>
                      <a:endParaRPr b="1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dirty="0" smtClean="0">
                          <a:solidFill>
                            <a:schemeClr val="lt1"/>
                          </a:solidFill>
                        </a:rPr>
                        <a:t>950</a:t>
                      </a:r>
                      <a:r>
                        <a:rPr lang="ru-RU" baseline="0" dirty="0" smtClean="0">
                          <a:solidFill>
                            <a:schemeClr val="lt1"/>
                          </a:solidFill>
                        </a:rPr>
                        <a:t> 500</a:t>
                      </a: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66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1" name="Google Shape;361;p41"/>
          <p:cNvSpPr txBox="1"/>
          <p:nvPr/>
        </p:nvSpPr>
        <p:spPr bwMode="auto">
          <a:xfrm>
            <a:off x="3504892" y="0"/>
            <a:ext cx="2253177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500" b="1" dirty="0">
                <a:solidFill>
                  <a:schemeClr val="bg1"/>
                </a:solidFill>
              </a:rPr>
              <a:t>Р</a:t>
            </a:r>
            <a:r>
              <a:rPr lang="ru" sz="2500" b="1" dirty="0" smtClean="0">
                <a:solidFill>
                  <a:schemeClr val="bg1"/>
                </a:solidFill>
              </a:rPr>
              <a:t>езультаты</a:t>
            </a:r>
            <a:endParaRPr sz="2500" b="1" dirty="0">
              <a:solidFill>
                <a:schemeClr val="bg1"/>
              </a:solidFill>
            </a:endParaRPr>
          </a:p>
        </p:txBody>
      </p:sp>
      <p:sp>
        <p:nvSpPr>
          <p:cNvPr id="364" name="Google Shape;364;p41"/>
          <p:cNvSpPr/>
          <p:nvPr/>
        </p:nvSpPr>
        <p:spPr bwMode="auto">
          <a:xfrm>
            <a:off x="300499" y="841513"/>
            <a:ext cx="4165484" cy="3823252"/>
          </a:xfrm>
          <a:prstGeom prst="roundRect">
            <a:avLst>
              <a:gd name="adj" fmla="val 7737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000" b="1" dirty="0">
                <a:solidFill>
                  <a:schemeClr val="lt1"/>
                </a:solidFill>
              </a:rPr>
              <a:t>Количественные результаты (то, что можно посчитать</a:t>
            </a:r>
            <a:r>
              <a:rPr lang="ru" sz="1000" b="1" dirty="0" smtClean="0">
                <a:solidFill>
                  <a:schemeClr val="lt1"/>
                </a:solidFill>
              </a:rPr>
              <a:t>):</a:t>
            </a:r>
            <a:endParaRPr sz="1000" b="1" dirty="0">
              <a:solidFill>
                <a:schemeClr val="lt1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b="1" dirty="0" smtClean="0">
              <a:solidFill>
                <a:schemeClr val="lt1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b="1" dirty="0">
              <a:solidFill>
                <a:schemeClr val="lt1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000" b="1" dirty="0">
              <a:solidFill>
                <a:schemeClr val="lt1"/>
              </a:solidFill>
            </a:endParaRPr>
          </a:p>
          <a:p>
            <a:pPr lvl="0">
              <a:defRPr/>
            </a:pPr>
            <a:r>
              <a:rPr lang="ru-RU" sz="1000" dirty="0" smtClean="0">
                <a:solidFill>
                  <a:schemeClr val="lt1"/>
                </a:solidFill>
              </a:rPr>
              <a:t>1. Месячная </a:t>
            </a:r>
            <a:r>
              <a:rPr lang="ru-RU" sz="1000" dirty="0">
                <a:solidFill>
                  <a:schemeClr val="lt1"/>
                </a:solidFill>
              </a:rPr>
              <a:t>активная аудитория:</a:t>
            </a:r>
            <a:br>
              <a:rPr lang="ru-RU" sz="1000" dirty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Достичь 5 000 </a:t>
            </a:r>
            <a:r>
              <a:rPr lang="ru-RU" sz="1000" dirty="0" err="1" smtClean="0">
                <a:solidFill>
                  <a:schemeClr val="lt1"/>
                </a:solidFill>
              </a:rPr>
              <a:t>поль</a:t>
            </a:r>
            <a:r>
              <a:rPr lang="ru-RU" sz="1000" dirty="0" smtClean="0">
                <a:solidFill>
                  <a:schemeClr val="lt1"/>
                </a:solidFill>
              </a:rPr>
              <a:t>./мес. </a:t>
            </a:r>
            <a:r>
              <a:rPr lang="ru-RU" sz="1000" dirty="0">
                <a:solidFill>
                  <a:schemeClr val="lt1"/>
                </a:solidFill>
              </a:rPr>
              <a:t>через 6 месяцев после запуска</a:t>
            </a:r>
            <a:r>
              <a:rPr lang="ru-RU" sz="1000" dirty="0" smtClean="0">
                <a:solidFill>
                  <a:schemeClr val="lt1"/>
                </a:solidFill>
              </a:rPr>
              <a:t>.</a:t>
            </a:r>
          </a:p>
          <a:p>
            <a:pPr lvl="0">
              <a:defRPr/>
            </a:pPr>
            <a:r>
              <a:rPr lang="ru-RU" sz="1000" dirty="0">
                <a:solidFill>
                  <a:schemeClr val="lt1"/>
                </a:solidFill>
              </a:rPr>
              <a:t/>
            </a:r>
            <a:br>
              <a:rPr lang="ru-RU" sz="1000" dirty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2. Среднее время, проведенное пользователем на платформе в неделю:</a:t>
            </a:r>
            <a:br>
              <a:rPr lang="ru-RU" sz="1000" dirty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Достичь </a:t>
            </a:r>
            <a:r>
              <a:rPr lang="ru-RU" sz="1000" dirty="0" smtClean="0">
                <a:solidFill>
                  <a:schemeClr val="lt1"/>
                </a:solidFill>
              </a:rPr>
              <a:t>2-3 </a:t>
            </a:r>
            <a:r>
              <a:rPr lang="ru-RU" sz="1000" dirty="0">
                <a:solidFill>
                  <a:schemeClr val="lt1"/>
                </a:solidFill>
              </a:rPr>
              <a:t>часа в неделю</a:t>
            </a:r>
            <a:r>
              <a:rPr lang="ru-RU" sz="1000" dirty="0" smtClean="0">
                <a:solidFill>
                  <a:schemeClr val="lt1"/>
                </a:solidFill>
              </a:rPr>
              <a:t>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 smtClean="0">
                <a:solidFill>
                  <a:schemeClr val="lt1"/>
                </a:solidFill>
              </a:rPr>
              <a:t/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3. Коэффициент конверсии:</a:t>
            </a:r>
            <a:br>
              <a:rPr lang="ru-RU" sz="1000" dirty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5% пользователей, зарегистрировавшихся на бесплатный тариф, переходят на платный тариф в течение первого </a:t>
            </a:r>
            <a:r>
              <a:rPr lang="ru-RU" sz="1000" dirty="0" smtClean="0">
                <a:solidFill>
                  <a:schemeClr val="lt1"/>
                </a:solidFill>
              </a:rPr>
              <a:t>месяца.</a:t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 smtClean="0">
                <a:solidFill>
                  <a:schemeClr val="lt1"/>
                </a:solidFill>
              </a:rPr>
              <a:t/>
            </a:r>
            <a:br>
              <a:rPr lang="ru-RU" sz="1000" dirty="0" smtClean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4. </a:t>
            </a:r>
            <a:r>
              <a:rPr lang="ru-RU" sz="1000" dirty="0" smtClean="0">
                <a:solidFill>
                  <a:schemeClr val="lt1"/>
                </a:solidFill>
              </a:rPr>
              <a:t>Процент </a:t>
            </a:r>
            <a:r>
              <a:rPr lang="ru-RU" sz="1000" dirty="0">
                <a:solidFill>
                  <a:schemeClr val="lt1"/>
                </a:solidFill>
              </a:rPr>
              <a:t>прохождения курса:</a:t>
            </a:r>
            <a:br>
              <a:rPr lang="ru-RU" sz="1000" dirty="0">
                <a:solidFill>
                  <a:schemeClr val="lt1"/>
                </a:solidFill>
              </a:rPr>
            </a:br>
            <a:r>
              <a:rPr lang="ru-RU" sz="1000" dirty="0">
                <a:solidFill>
                  <a:schemeClr val="lt1"/>
                </a:solidFill>
              </a:rPr>
              <a:t>30% пользователей, начавших курс, завершают его</a:t>
            </a:r>
            <a:r>
              <a:rPr lang="ru-RU" sz="1000" dirty="0" smtClean="0">
                <a:solidFill>
                  <a:schemeClr val="lt1"/>
                </a:solidFill>
              </a:rPr>
              <a:t>.</a:t>
            </a:r>
            <a:br>
              <a:rPr lang="ru-RU" sz="1000" dirty="0" smtClean="0">
                <a:solidFill>
                  <a:schemeClr val="lt1"/>
                </a:solidFill>
              </a:rPr>
            </a:br>
            <a:endParaRPr sz="1000" dirty="0">
              <a:solidFill>
                <a:schemeClr val="lt1"/>
              </a:solidFill>
            </a:endParaRPr>
          </a:p>
        </p:txBody>
      </p:sp>
      <p:sp>
        <p:nvSpPr>
          <p:cNvPr id="365" name="Google Shape;365;p41"/>
          <p:cNvSpPr/>
          <p:nvPr/>
        </p:nvSpPr>
        <p:spPr bwMode="auto">
          <a:xfrm>
            <a:off x="4691270" y="854765"/>
            <a:ext cx="4113705" cy="3796748"/>
          </a:xfrm>
          <a:prstGeom prst="roundRect">
            <a:avLst>
              <a:gd name="adj" fmla="val 7737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000" b="1" dirty="0">
                <a:solidFill>
                  <a:schemeClr val="lt1"/>
                </a:solidFill>
              </a:rPr>
              <a:t>Качественные результаты (что изменится по сути</a:t>
            </a:r>
            <a:r>
              <a:rPr lang="ru" sz="1000" b="1" dirty="0" smtClean="0">
                <a:solidFill>
                  <a:schemeClr val="lt1"/>
                </a:solidFill>
              </a:rPr>
              <a:t>):</a:t>
            </a:r>
            <a:endParaRPr sz="1000" b="1" dirty="0">
              <a:solidFill>
                <a:schemeClr val="lt1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solidFill>
                <a:schemeClr val="lt1"/>
              </a:solidFill>
            </a:endParaRPr>
          </a:p>
          <a:p>
            <a:pPr lvl="0">
              <a:defRPr/>
            </a:pPr>
            <a:endParaRPr lang="ru-RU" sz="1000" dirty="0" smtClean="0">
              <a:solidFill>
                <a:schemeClr val="lt1"/>
              </a:solidFill>
            </a:endParaRPr>
          </a:p>
          <a:p>
            <a:pPr lvl="0">
              <a:defRPr/>
            </a:pPr>
            <a:endParaRPr lang="ru-RU" sz="1000" dirty="0">
              <a:solidFill>
                <a:schemeClr val="lt1"/>
              </a:solidFill>
            </a:endParaRPr>
          </a:p>
          <a:p>
            <a:pPr lvl="0">
              <a:defRPr/>
            </a:pPr>
            <a:endParaRPr lang="ru-RU" sz="1000" dirty="0" smtClean="0">
              <a:solidFill>
                <a:schemeClr val="lt1"/>
              </a:solidFill>
            </a:endParaRPr>
          </a:p>
          <a:p>
            <a:pPr lvl="0">
              <a:defRPr/>
            </a:pPr>
            <a:r>
              <a:rPr lang="ru-RU" sz="1000" dirty="0" smtClean="0">
                <a:solidFill>
                  <a:schemeClr val="lt1"/>
                </a:solidFill>
              </a:rPr>
              <a:t>1</a:t>
            </a:r>
            <a:r>
              <a:rPr lang="ru-RU" sz="1000" dirty="0">
                <a:solidFill>
                  <a:schemeClr val="lt1"/>
                </a:solidFill>
              </a:rPr>
              <a:t>. Повышение мотивации и вовлеченности в процесс подготовки к </a:t>
            </a:r>
            <a:r>
              <a:rPr lang="ru-RU" sz="1000" dirty="0" smtClean="0">
                <a:solidFill>
                  <a:schemeClr val="lt1"/>
                </a:solidFill>
              </a:rPr>
              <a:t>ЕГЭ.</a:t>
            </a:r>
          </a:p>
          <a:p>
            <a:pPr lvl="0">
              <a:defRPr/>
            </a:pPr>
            <a:endParaRPr lang="ru-RU" sz="1000" dirty="0">
              <a:solidFill>
                <a:schemeClr val="lt1"/>
              </a:solidFill>
            </a:endParaRPr>
          </a:p>
          <a:p>
            <a:pPr lvl="0">
              <a:defRPr/>
            </a:pPr>
            <a:r>
              <a:rPr lang="ru-RU" sz="1000" dirty="0">
                <a:solidFill>
                  <a:schemeClr val="lt1"/>
                </a:solidFill>
              </a:rPr>
              <a:t>2. Улучшение результатов </a:t>
            </a:r>
            <a:r>
              <a:rPr lang="ru-RU" sz="1000" dirty="0" smtClean="0">
                <a:solidFill>
                  <a:schemeClr val="lt1"/>
                </a:solidFill>
              </a:rPr>
              <a:t>ЕГЭ.</a:t>
            </a:r>
          </a:p>
          <a:p>
            <a:pPr lvl="0">
              <a:defRPr/>
            </a:pPr>
            <a:endParaRPr lang="ru-RU" sz="1000" dirty="0">
              <a:solidFill>
                <a:schemeClr val="lt1"/>
              </a:solidFill>
            </a:endParaRPr>
          </a:p>
          <a:p>
            <a:pPr lvl="0">
              <a:defRPr/>
            </a:pPr>
            <a:r>
              <a:rPr lang="ru-RU" sz="1000" dirty="0">
                <a:solidFill>
                  <a:schemeClr val="lt1"/>
                </a:solidFill>
              </a:rPr>
              <a:t>3. Формирование нового подхода к </a:t>
            </a:r>
            <a:r>
              <a:rPr lang="ru-RU" sz="1000" dirty="0" smtClean="0">
                <a:solidFill>
                  <a:schemeClr val="lt1"/>
                </a:solidFill>
              </a:rPr>
              <a:t>обучению.</a:t>
            </a:r>
          </a:p>
          <a:p>
            <a:pPr lvl="0">
              <a:defRPr/>
            </a:pPr>
            <a:endParaRPr lang="ru-RU" sz="1000" dirty="0">
              <a:solidFill>
                <a:schemeClr val="lt1"/>
              </a:solidFill>
            </a:endParaRPr>
          </a:p>
          <a:p>
            <a:pPr lvl="0">
              <a:defRPr/>
            </a:pPr>
            <a:r>
              <a:rPr lang="ru-RU" sz="1000" dirty="0">
                <a:solidFill>
                  <a:schemeClr val="lt1"/>
                </a:solidFill>
              </a:rPr>
              <a:t>4. Узнаваемость бренда и формирование лояльного </a:t>
            </a:r>
            <a:r>
              <a:rPr lang="ru-RU" sz="1000" dirty="0" smtClean="0">
                <a:solidFill>
                  <a:schemeClr val="lt1"/>
                </a:solidFill>
              </a:rPr>
              <a:t>сообщества.</a:t>
            </a:r>
          </a:p>
          <a:p>
            <a:pPr lvl="0">
              <a:defRPr/>
            </a:pPr>
            <a:endParaRPr lang="ru-RU" sz="1000" dirty="0">
              <a:solidFill>
                <a:schemeClr val="lt1"/>
              </a:solidFill>
            </a:endParaRPr>
          </a:p>
          <a:p>
            <a:pPr lvl="0">
              <a:defRPr/>
            </a:pPr>
            <a:endParaRPr sz="1000" dirty="0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0" name="Google Shape;370;p42"/>
          <p:cNvSpPr txBox="1"/>
          <p:nvPr/>
        </p:nvSpPr>
        <p:spPr bwMode="auto">
          <a:xfrm>
            <a:off x="3597658" y="0"/>
            <a:ext cx="1670082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500" b="1" dirty="0">
                <a:solidFill>
                  <a:schemeClr val="bg1"/>
                </a:solidFill>
              </a:rPr>
              <a:t>К</a:t>
            </a:r>
            <a:r>
              <a:rPr lang="ru" sz="2500" b="1" dirty="0" smtClean="0">
                <a:solidFill>
                  <a:schemeClr val="bg1"/>
                </a:solidFill>
              </a:rPr>
              <a:t>оманда</a:t>
            </a:r>
            <a:endParaRPr sz="2500" b="1" dirty="0">
              <a:solidFill>
                <a:schemeClr val="bg1"/>
              </a:solidFill>
            </a:endParaRPr>
          </a:p>
        </p:txBody>
      </p:sp>
      <p:sp>
        <p:nvSpPr>
          <p:cNvPr id="372" name="Google Shape;372;p42"/>
          <p:cNvSpPr/>
          <p:nvPr/>
        </p:nvSpPr>
        <p:spPr bwMode="auto">
          <a:xfrm>
            <a:off x="425509" y="639752"/>
            <a:ext cx="1110900" cy="1071300"/>
          </a:xfrm>
          <a:prstGeom prst="roundRect">
            <a:avLst>
              <a:gd name="adj" fmla="val 7737"/>
            </a:avLst>
          </a:prstGeom>
          <a:noFill/>
          <a:ln w="84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949" tIns="80949" rIns="80949" bIns="80949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354"/>
              </a:spcAft>
              <a:buNone/>
              <a:defRPr/>
            </a:pPr>
            <a:r>
              <a:rPr lang="ru" sz="900" dirty="0">
                <a:solidFill>
                  <a:schemeClr val="lt1"/>
                </a:solidFill>
              </a:rPr>
              <a:t>фото</a:t>
            </a:r>
            <a:endParaRPr sz="900" dirty="0">
              <a:solidFill>
                <a:schemeClr val="lt1"/>
              </a:solidFill>
            </a:endParaRPr>
          </a:p>
        </p:txBody>
      </p:sp>
      <p:sp>
        <p:nvSpPr>
          <p:cNvPr id="374" name="Google Shape;374;p42"/>
          <p:cNvSpPr/>
          <p:nvPr/>
        </p:nvSpPr>
        <p:spPr bwMode="auto">
          <a:xfrm>
            <a:off x="405580" y="2850745"/>
            <a:ext cx="1110900" cy="1071300"/>
          </a:xfrm>
          <a:prstGeom prst="roundRect">
            <a:avLst>
              <a:gd name="adj" fmla="val 7737"/>
            </a:avLst>
          </a:prstGeom>
          <a:noFill/>
          <a:ln w="84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949" tIns="80949" rIns="80949" bIns="80949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354"/>
              </a:spcAft>
              <a:buNone/>
              <a:defRPr/>
            </a:pPr>
            <a:r>
              <a:rPr lang="ru" sz="900">
                <a:solidFill>
                  <a:schemeClr val="lt1"/>
                </a:solidFill>
              </a:rPr>
              <a:t>фото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375" name="Google Shape;375;p42"/>
          <p:cNvSpPr txBox="1"/>
          <p:nvPr/>
        </p:nvSpPr>
        <p:spPr bwMode="auto">
          <a:xfrm>
            <a:off x="121596" y="1671296"/>
            <a:ext cx="1720456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000" b="1" dirty="0" smtClean="0">
                <a:solidFill>
                  <a:schemeClr val="accent1"/>
                </a:solidFill>
              </a:rPr>
              <a:t>Оноприенко Александра</a:t>
            </a:r>
            <a:endParaRPr sz="1000" b="1" dirty="0">
              <a:solidFill>
                <a:schemeClr val="accent1"/>
              </a:solidFill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800" dirty="0" smtClean="0">
                <a:solidFill>
                  <a:schemeClr val="lt1"/>
                </a:solidFill>
              </a:rPr>
              <a:t>Коммуникативные, организационные навыки</a:t>
            </a:r>
          </a:p>
          <a:p>
            <a:pPr lvl="0" algn="ctr">
              <a:defRPr/>
            </a:pPr>
            <a:r>
              <a:rPr lang="ru" sz="800" dirty="0" smtClean="0">
                <a:solidFill>
                  <a:schemeClr val="lt1"/>
                </a:solidFill>
              </a:rPr>
              <a:t>Компетенции:</a:t>
            </a:r>
          </a:p>
          <a:p>
            <a:pPr lvl="0" algn="ctr">
              <a:defRPr/>
            </a:pPr>
            <a:r>
              <a:rPr lang="ru-RU" sz="800" dirty="0" smtClean="0">
                <a:solidFill>
                  <a:schemeClr val="lt1"/>
                </a:solidFill>
              </a:rPr>
              <a:t>Организация </a:t>
            </a:r>
            <a:r>
              <a:rPr lang="ru-RU" sz="800" dirty="0">
                <a:solidFill>
                  <a:schemeClr val="lt1"/>
                </a:solidFill>
              </a:rPr>
              <a:t>работы, </a:t>
            </a:r>
            <a:r>
              <a:rPr lang="ru-RU" sz="800" dirty="0" smtClean="0">
                <a:solidFill>
                  <a:schemeClr val="lt1"/>
                </a:solidFill>
              </a:rPr>
              <a:t>Коммуникация</a:t>
            </a:r>
            <a:r>
              <a:rPr lang="ru-RU" sz="800" dirty="0">
                <a:solidFill>
                  <a:schemeClr val="lt1"/>
                </a:solidFill>
              </a:rPr>
              <a:t>, </a:t>
            </a:r>
            <a:endParaRPr lang="ru-RU" sz="800" dirty="0" smtClean="0">
              <a:solidFill>
                <a:schemeClr val="lt1"/>
              </a:solidFill>
            </a:endParaRPr>
          </a:p>
          <a:p>
            <a:pPr lvl="0" algn="ctr">
              <a:defRPr/>
            </a:pPr>
            <a:r>
              <a:rPr lang="ru-RU" sz="800" dirty="0">
                <a:solidFill>
                  <a:schemeClr val="lt1"/>
                </a:solidFill>
              </a:rPr>
              <a:t>В</a:t>
            </a:r>
            <a:r>
              <a:rPr lang="ru-RU" sz="800" dirty="0" smtClean="0">
                <a:solidFill>
                  <a:schemeClr val="lt1"/>
                </a:solidFill>
              </a:rPr>
              <a:t>идение продукта,</a:t>
            </a:r>
          </a:p>
        </p:txBody>
      </p:sp>
      <p:sp>
        <p:nvSpPr>
          <p:cNvPr id="376" name="Google Shape;376;p42"/>
          <p:cNvSpPr txBox="1"/>
          <p:nvPr/>
        </p:nvSpPr>
        <p:spPr bwMode="auto">
          <a:xfrm>
            <a:off x="73954" y="3869563"/>
            <a:ext cx="17610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b="1" dirty="0" smtClean="0">
                <a:solidFill>
                  <a:schemeClr val="accent1"/>
                </a:solidFill>
              </a:rPr>
              <a:t>Шлегель Евгения</a:t>
            </a:r>
            <a:endParaRPr sz="1000" b="1" dirty="0">
              <a:solidFill>
                <a:schemeClr val="accent1"/>
              </a:solidFill>
            </a:endParaRPr>
          </a:p>
          <a:p>
            <a:pPr lvl="0" algn="ctr">
              <a:defRPr/>
            </a:pPr>
            <a:r>
              <a:rPr lang="ru" sz="800" dirty="0" smtClean="0">
                <a:solidFill>
                  <a:schemeClr val="lt1"/>
                </a:solidFill>
              </a:rPr>
              <a:t>Навыки </a:t>
            </a:r>
            <a:r>
              <a:rPr lang="en-US" sz="800" dirty="0">
                <a:solidFill>
                  <a:schemeClr val="lt1"/>
                </a:solidFill>
              </a:rPr>
              <a:t>Backend Development (Python/Django), </a:t>
            </a:r>
            <a:r>
              <a:rPr lang="ru-RU" sz="800" dirty="0">
                <a:solidFill>
                  <a:schemeClr val="lt1"/>
                </a:solidFill>
              </a:rPr>
              <a:t>Базы данных (</a:t>
            </a:r>
            <a:r>
              <a:rPr lang="en-US" sz="800" dirty="0">
                <a:solidFill>
                  <a:schemeClr val="lt1"/>
                </a:solidFill>
              </a:rPr>
              <a:t>PostgreSQL</a:t>
            </a:r>
            <a:r>
              <a:rPr lang="en-US" sz="800" dirty="0" smtClean="0">
                <a:solidFill>
                  <a:schemeClr val="lt1"/>
                </a:solidFill>
              </a:rPr>
              <a:t>)</a:t>
            </a:r>
            <a:endParaRPr lang="ru-RU" sz="800" dirty="0" smtClean="0">
              <a:solidFill>
                <a:schemeClr val="lt1"/>
              </a:solidFill>
            </a:endParaRPr>
          </a:p>
          <a:p>
            <a:pPr lvl="0" algn="ctr">
              <a:defRPr/>
            </a:pPr>
            <a:r>
              <a:rPr lang="ru-RU" sz="800" dirty="0" smtClean="0">
                <a:solidFill>
                  <a:schemeClr val="lt1"/>
                </a:solidFill>
              </a:rPr>
              <a:t>Компетенции:</a:t>
            </a:r>
          </a:p>
          <a:p>
            <a:pPr lvl="0" algn="ctr">
              <a:defRPr/>
            </a:pPr>
            <a:r>
              <a:rPr lang="ru-RU" sz="800" dirty="0">
                <a:solidFill>
                  <a:schemeClr val="lt1"/>
                </a:solidFill>
              </a:rPr>
              <a:t>Разработка серверной части, создание </a:t>
            </a:r>
            <a:r>
              <a:rPr lang="ru-RU" sz="800" dirty="0" smtClean="0">
                <a:solidFill>
                  <a:schemeClr val="lt1"/>
                </a:solidFill>
              </a:rPr>
              <a:t>API,</a:t>
            </a:r>
          </a:p>
          <a:p>
            <a:pPr lvl="0" algn="ctr">
              <a:defRPr/>
            </a:pPr>
            <a:r>
              <a:rPr lang="ru-RU" sz="800" dirty="0">
                <a:solidFill>
                  <a:schemeClr val="lt1"/>
                </a:solidFill>
              </a:rPr>
              <a:t>З</a:t>
            </a:r>
            <a:r>
              <a:rPr lang="ru-RU" sz="800" dirty="0" smtClean="0">
                <a:solidFill>
                  <a:schemeClr val="lt1"/>
                </a:solidFill>
              </a:rPr>
              <a:t>нание </a:t>
            </a:r>
            <a:r>
              <a:rPr lang="ru-RU" sz="800" dirty="0">
                <a:solidFill>
                  <a:schemeClr val="lt1"/>
                </a:solidFill>
              </a:rPr>
              <a:t>архитектуры веб-приложений.</a:t>
            </a:r>
            <a:endParaRPr sz="800" dirty="0">
              <a:solidFill>
                <a:schemeClr val="lt1"/>
              </a:solidFill>
            </a:endParaRPr>
          </a:p>
        </p:txBody>
      </p:sp>
      <p:sp>
        <p:nvSpPr>
          <p:cNvPr id="377" name="Google Shape;377;p42"/>
          <p:cNvSpPr/>
          <p:nvPr/>
        </p:nvSpPr>
        <p:spPr bwMode="auto">
          <a:xfrm>
            <a:off x="2342912" y="639753"/>
            <a:ext cx="1110900" cy="1071300"/>
          </a:xfrm>
          <a:prstGeom prst="roundRect">
            <a:avLst>
              <a:gd name="adj" fmla="val 7737"/>
            </a:avLst>
          </a:prstGeom>
          <a:noFill/>
          <a:ln w="84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949" tIns="80949" rIns="80949" bIns="80949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354"/>
              </a:spcAft>
              <a:buNone/>
              <a:defRPr/>
            </a:pPr>
            <a:r>
              <a:rPr lang="ru" sz="900">
                <a:solidFill>
                  <a:schemeClr val="lt1"/>
                </a:solidFill>
              </a:rPr>
              <a:t>фото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379" name="Google Shape;379;p42"/>
          <p:cNvSpPr txBox="1"/>
          <p:nvPr/>
        </p:nvSpPr>
        <p:spPr bwMode="auto">
          <a:xfrm>
            <a:off x="2011236" y="1677922"/>
            <a:ext cx="17610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b="1" dirty="0" err="1" smtClean="0">
                <a:solidFill>
                  <a:schemeClr val="accent1"/>
                </a:solidFill>
              </a:rPr>
              <a:t>Охременко</a:t>
            </a:r>
            <a:r>
              <a:rPr lang="ru-RU" sz="1000" b="1" dirty="0" smtClean="0">
                <a:solidFill>
                  <a:schemeClr val="accent1"/>
                </a:solidFill>
              </a:rPr>
              <a:t> Ольга</a:t>
            </a:r>
          </a:p>
          <a:p>
            <a:pPr lvl="0" algn="ctr">
              <a:defRPr/>
            </a:pPr>
            <a:r>
              <a:rPr lang="ru-RU" sz="800" dirty="0" smtClean="0">
                <a:solidFill>
                  <a:schemeClr val="lt1"/>
                </a:solidFill>
              </a:rPr>
              <a:t>Навыки </a:t>
            </a:r>
            <a:r>
              <a:rPr lang="en-US" sz="800" dirty="0" smtClean="0">
                <a:solidFill>
                  <a:schemeClr val="lt1"/>
                </a:solidFill>
              </a:rPr>
              <a:t>Graphic Design</a:t>
            </a:r>
            <a:endParaRPr lang="ru-RU" sz="800" dirty="0" smtClean="0">
              <a:solidFill>
                <a:schemeClr val="lt1"/>
              </a:solidFill>
            </a:endParaRPr>
          </a:p>
          <a:p>
            <a:pPr lvl="0" algn="ctr">
              <a:defRPr/>
            </a:pPr>
            <a:r>
              <a:rPr lang="ru-RU" sz="800" dirty="0" smtClean="0">
                <a:solidFill>
                  <a:schemeClr val="lt1"/>
                </a:solidFill>
              </a:rPr>
              <a:t>Компетенции:</a:t>
            </a:r>
          </a:p>
          <a:p>
            <a:pPr lvl="0" algn="ctr">
              <a:defRPr/>
            </a:pPr>
            <a:r>
              <a:rPr lang="ru-RU" sz="800" dirty="0" smtClean="0">
                <a:solidFill>
                  <a:schemeClr val="lt1"/>
                </a:solidFill>
              </a:rPr>
              <a:t>Создание </a:t>
            </a:r>
            <a:r>
              <a:rPr lang="ru-RU" sz="800" dirty="0">
                <a:solidFill>
                  <a:schemeClr val="lt1"/>
                </a:solidFill>
              </a:rPr>
              <a:t>прототипов, визуального дизайна</a:t>
            </a:r>
            <a:endParaRPr sz="800" dirty="0">
              <a:solidFill>
                <a:schemeClr val="lt1"/>
              </a:solidFill>
            </a:endParaRPr>
          </a:p>
        </p:txBody>
      </p:sp>
      <p:sp>
        <p:nvSpPr>
          <p:cNvPr id="380" name="Google Shape;380;p42"/>
          <p:cNvSpPr txBox="1"/>
          <p:nvPr/>
        </p:nvSpPr>
        <p:spPr bwMode="auto">
          <a:xfrm>
            <a:off x="2064244" y="3902694"/>
            <a:ext cx="17610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800" dirty="0">
              <a:solidFill>
                <a:schemeClr val="lt1"/>
              </a:solidFill>
            </a:endParaRPr>
          </a:p>
        </p:txBody>
      </p:sp>
      <p:sp>
        <p:nvSpPr>
          <p:cNvPr id="381" name="Google Shape;381;p42"/>
          <p:cNvSpPr/>
          <p:nvPr/>
        </p:nvSpPr>
        <p:spPr bwMode="auto">
          <a:xfrm>
            <a:off x="2292365" y="2859491"/>
            <a:ext cx="1110900" cy="1071300"/>
          </a:xfrm>
          <a:prstGeom prst="roundRect">
            <a:avLst>
              <a:gd name="adj" fmla="val 7737"/>
            </a:avLst>
          </a:prstGeom>
          <a:noFill/>
          <a:ln w="84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949" tIns="80949" rIns="80949" bIns="80949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354"/>
              </a:spcAft>
              <a:buNone/>
              <a:defRPr/>
            </a:pPr>
            <a:r>
              <a:rPr lang="ru" sz="900">
                <a:solidFill>
                  <a:schemeClr val="lt1"/>
                </a:solidFill>
              </a:rPr>
              <a:t>фото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383" name="Google Shape;383;p42"/>
          <p:cNvSpPr txBox="1"/>
          <p:nvPr/>
        </p:nvSpPr>
        <p:spPr bwMode="auto">
          <a:xfrm>
            <a:off x="1960690" y="3877783"/>
            <a:ext cx="17610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b="1" dirty="0" err="1" smtClean="0">
                <a:solidFill>
                  <a:schemeClr val="accent1"/>
                </a:solidFill>
              </a:rPr>
              <a:t>Аржиловский</a:t>
            </a:r>
            <a:r>
              <a:rPr lang="ru-RU" sz="1000" b="1" dirty="0" smtClean="0">
                <a:solidFill>
                  <a:schemeClr val="accent1"/>
                </a:solidFill>
              </a:rPr>
              <a:t> Герман</a:t>
            </a:r>
          </a:p>
          <a:p>
            <a:pPr lvl="0" algn="ctr">
              <a:defRPr/>
            </a:pPr>
            <a:r>
              <a:rPr lang="ru" sz="800" dirty="0" smtClean="0">
                <a:solidFill>
                  <a:schemeClr val="lt1"/>
                </a:solidFill>
              </a:rPr>
              <a:t>Навыки </a:t>
            </a:r>
            <a:r>
              <a:rPr lang="en-US" sz="800" dirty="0">
                <a:solidFill>
                  <a:schemeClr val="lt1"/>
                </a:solidFill>
              </a:rPr>
              <a:t>UI/UX </a:t>
            </a:r>
            <a:r>
              <a:rPr lang="en-US" sz="800" dirty="0" smtClean="0">
                <a:solidFill>
                  <a:schemeClr val="lt1"/>
                </a:solidFill>
              </a:rPr>
              <a:t>Design</a:t>
            </a:r>
            <a:endParaRPr lang="ru-RU" sz="800" dirty="0" smtClean="0">
              <a:solidFill>
                <a:schemeClr val="lt1"/>
              </a:solidFill>
            </a:endParaRPr>
          </a:p>
          <a:p>
            <a:pPr lvl="0" algn="ctr">
              <a:defRPr/>
            </a:pPr>
            <a:r>
              <a:rPr lang="ru-RU" sz="800" dirty="0">
                <a:solidFill>
                  <a:schemeClr val="lt1"/>
                </a:solidFill>
              </a:rPr>
              <a:t>Компетенции:</a:t>
            </a:r>
            <a:br>
              <a:rPr lang="ru-RU" sz="800" dirty="0">
                <a:solidFill>
                  <a:schemeClr val="lt1"/>
                </a:solidFill>
              </a:rPr>
            </a:br>
            <a:r>
              <a:rPr lang="ru-RU" sz="800" dirty="0" smtClean="0">
                <a:solidFill>
                  <a:schemeClr val="lt1"/>
                </a:solidFill>
              </a:rPr>
              <a:t>Разработка </a:t>
            </a:r>
            <a:r>
              <a:rPr lang="ru-RU" sz="800" dirty="0" err="1">
                <a:solidFill>
                  <a:schemeClr val="lt1"/>
                </a:solidFill>
              </a:rPr>
              <a:t>user</a:t>
            </a:r>
            <a:r>
              <a:rPr lang="ru-RU" sz="800" dirty="0">
                <a:solidFill>
                  <a:schemeClr val="lt1"/>
                </a:solidFill>
              </a:rPr>
              <a:t> </a:t>
            </a:r>
            <a:r>
              <a:rPr lang="ru-RU" sz="800" dirty="0" err="1">
                <a:solidFill>
                  <a:schemeClr val="lt1"/>
                </a:solidFill>
              </a:rPr>
              <a:t>flows</a:t>
            </a:r>
            <a:r>
              <a:rPr lang="ru-RU" sz="800" dirty="0">
                <a:solidFill>
                  <a:schemeClr val="lt1"/>
                </a:solidFill>
              </a:rPr>
              <a:t>, знание принципов </a:t>
            </a:r>
            <a:r>
              <a:rPr lang="ru-RU" sz="800" dirty="0" err="1">
                <a:solidFill>
                  <a:schemeClr val="lt1"/>
                </a:solidFill>
              </a:rPr>
              <a:t>юзабилити</a:t>
            </a:r>
            <a:r>
              <a:rPr lang="ru-RU" sz="800" dirty="0">
                <a:solidFill>
                  <a:schemeClr val="lt1"/>
                </a:solidFill>
              </a:rPr>
              <a:t>.</a:t>
            </a:r>
            <a:endParaRPr sz="800" dirty="0">
              <a:solidFill>
                <a:schemeClr val="lt1"/>
              </a:solidFill>
            </a:endParaRPr>
          </a:p>
        </p:txBody>
      </p:sp>
      <p:sp>
        <p:nvSpPr>
          <p:cNvPr id="385" name="Google Shape;385;p42"/>
          <p:cNvSpPr/>
          <p:nvPr/>
        </p:nvSpPr>
        <p:spPr bwMode="auto">
          <a:xfrm>
            <a:off x="4561012" y="1236099"/>
            <a:ext cx="3953510" cy="2170500"/>
          </a:xfrm>
          <a:prstGeom prst="roundRect">
            <a:avLst>
              <a:gd name="adj" fmla="val 773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200" b="1" dirty="0">
                <a:solidFill>
                  <a:srgbClr val="EC664C"/>
                </a:solidFill>
              </a:rPr>
              <a:t>Какие специалисты еще нужны в команду</a:t>
            </a:r>
            <a:r>
              <a:rPr lang="ru" sz="1200" b="1" dirty="0" smtClean="0">
                <a:solidFill>
                  <a:srgbClr val="EC664C"/>
                </a:solidFill>
              </a:rPr>
              <a:t>?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" sz="1200" b="1" dirty="0" smtClean="0">
              <a:solidFill>
                <a:srgbClr val="EC664C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" sz="1200" b="1" dirty="0">
              <a:solidFill>
                <a:srgbClr val="EC664C"/>
              </a:solidFill>
            </a:endParaRPr>
          </a:p>
          <a:p>
            <a:pPr lvl="0">
              <a:defRPr/>
            </a:pPr>
            <a:r>
              <a:rPr lang="ru-RU" sz="1200" dirty="0" smtClean="0">
                <a:solidFill>
                  <a:schemeClr val="bg1"/>
                </a:solidFill>
              </a:rPr>
              <a:t>1. </a:t>
            </a:r>
            <a:r>
              <a:rPr lang="ru-RU" sz="1200" dirty="0" smtClean="0">
                <a:solidFill>
                  <a:schemeClr val="accent1"/>
                </a:solidFill>
              </a:rPr>
              <a:t>Контент-менеджер </a:t>
            </a:r>
            <a:r>
              <a:rPr lang="ru-RU" sz="1200" dirty="0">
                <a:solidFill>
                  <a:schemeClr val="accent1"/>
                </a:solidFill>
              </a:rPr>
              <a:t>/ Методист: </a:t>
            </a:r>
            <a:r>
              <a:rPr lang="ru-RU" sz="1200" dirty="0">
                <a:solidFill>
                  <a:schemeClr val="bg1"/>
                </a:solidFill>
              </a:rPr>
              <a:t>Создание, структурирование и актуализация контента (вопросы, объяснения, тесты) по предметам ЕГЭ</a:t>
            </a:r>
            <a:r>
              <a:rPr lang="ru-RU" sz="1200" dirty="0" smtClean="0">
                <a:solidFill>
                  <a:schemeClr val="bg1"/>
                </a:solidFill>
              </a:rPr>
              <a:t>.</a:t>
            </a:r>
            <a:br>
              <a:rPr lang="ru-RU" sz="1200" dirty="0" smtClean="0">
                <a:solidFill>
                  <a:schemeClr val="bg1"/>
                </a:solidFill>
              </a:rPr>
            </a:br>
            <a:r>
              <a:rPr lang="ru-RU" sz="1200" dirty="0" smtClean="0">
                <a:solidFill>
                  <a:schemeClr val="bg1"/>
                </a:solidFill>
              </a:rPr>
              <a:t/>
            </a:r>
            <a:br>
              <a:rPr lang="ru-RU" sz="1200" dirty="0" smtClean="0">
                <a:solidFill>
                  <a:schemeClr val="bg1"/>
                </a:solidFill>
              </a:rPr>
            </a:br>
            <a:r>
              <a:rPr lang="ru-RU" sz="1200" dirty="0" smtClean="0">
                <a:solidFill>
                  <a:schemeClr val="bg1"/>
                </a:solidFill>
              </a:rPr>
              <a:t>2. </a:t>
            </a:r>
            <a:r>
              <a:rPr lang="en-US" sz="1200" dirty="0">
                <a:solidFill>
                  <a:schemeClr val="accent1"/>
                </a:solidFill>
              </a:rPr>
              <a:t>QA-</a:t>
            </a:r>
            <a:r>
              <a:rPr lang="ru-RU" sz="1200" dirty="0">
                <a:solidFill>
                  <a:schemeClr val="accent1"/>
                </a:solidFill>
              </a:rPr>
              <a:t>инженер / </a:t>
            </a:r>
            <a:r>
              <a:rPr lang="ru-RU" sz="1200" dirty="0" err="1">
                <a:solidFill>
                  <a:schemeClr val="accent1"/>
                </a:solidFill>
              </a:rPr>
              <a:t>Тестировщик</a:t>
            </a:r>
            <a:r>
              <a:rPr lang="ru-RU" sz="1200" dirty="0">
                <a:solidFill>
                  <a:schemeClr val="accent1"/>
                </a:solidFill>
              </a:rPr>
              <a:t>: </a:t>
            </a:r>
            <a:r>
              <a:rPr lang="ru-RU" sz="1200" dirty="0">
                <a:solidFill>
                  <a:schemeClr val="bg1"/>
                </a:solidFill>
              </a:rPr>
              <a:t>Обнаружение и исправление ошибок, проверка функциональности и удобства использования платформы. </a:t>
            </a:r>
            <a:r>
              <a:rPr lang="ru-RU" sz="1200" dirty="0" smtClean="0">
                <a:solidFill>
                  <a:schemeClr val="bg1"/>
                </a:solidFill>
              </a:rPr>
              <a:t/>
            </a:r>
            <a:br>
              <a:rPr lang="ru-RU" sz="1200" dirty="0" smtClean="0">
                <a:solidFill>
                  <a:schemeClr val="bg1"/>
                </a:solidFill>
              </a:rPr>
            </a:br>
            <a:r>
              <a:rPr lang="ru-RU" sz="1200" dirty="0" smtClean="0">
                <a:solidFill>
                  <a:schemeClr val="bg1"/>
                </a:solidFill>
              </a:rPr>
              <a:t/>
            </a:r>
            <a:br>
              <a:rPr lang="ru-RU" sz="1200" dirty="0" smtClean="0">
                <a:solidFill>
                  <a:schemeClr val="bg1"/>
                </a:solidFill>
              </a:rPr>
            </a:br>
            <a:r>
              <a:rPr lang="ru-RU" sz="1200" dirty="0">
                <a:solidFill>
                  <a:schemeClr val="bg1"/>
                </a:solidFill>
              </a:rPr>
              <a:t>3. </a:t>
            </a:r>
            <a:r>
              <a:rPr lang="ru-RU" sz="1200" dirty="0">
                <a:solidFill>
                  <a:schemeClr val="accent1"/>
                </a:solidFill>
              </a:rPr>
              <a:t>Маркетолог / </a:t>
            </a:r>
            <a:r>
              <a:rPr lang="en-US" sz="1200" dirty="0">
                <a:solidFill>
                  <a:schemeClr val="accent1"/>
                </a:solidFill>
              </a:rPr>
              <a:t>SMM-</a:t>
            </a:r>
            <a:r>
              <a:rPr lang="ru-RU" sz="1200" dirty="0">
                <a:solidFill>
                  <a:schemeClr val="accent1"/>
                </a:solidFill>
              </a:rPr>
              <a:t>специалист: </a:t>
            </a:r>
            <a:r>
              <a:rPr lang="ru-RU" sz="1200" dirty="0">
                <a:solidFill>
                  <a:schemeClr val="bg1"/>
                </a:solidFill>
              </a:rPr>
              <a:t>Продвижение платформы в социальных сетях, привлечение новых пользователей, формирование бренда. </a:t>
            </a:r>
            <a:endParaRPr lang="ru-RU" sz="1200" dirty="0" smtClean="0">
              <a:solidFill>
                <a:schemeClr val="bg1"/>
              </a:solidFill>
            </a:endParaRPr>
          </a:p>
          <a:p>
            <a:pPr lvl="0">
              <a:defRPr/>
            </a:pPr>
            <a:endParaRPr lang="ru-RU" sz="1000" dirty="0" smtClean="0">
              <a:solidFill>
                <a:schemeClr val="bg1"/>
              </a:solidFill>
            </a:endParaRPr>
          </a:p>
          <a:p>
            <a:pPr lvl="0">
              <a:defRPr/>
            </a:pPr>
            <a:endParaRPr lang="ru-RU" sz="1000" dirty="0">
              <a:solidFill>
                <a:schemeClr val="bg1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43948" y="655982"/>
            <a:ext cx="1073426" cy="1040296"/>
          </a:xfrm>
          <a:prstGeom prst="roundRect">
            <a:avLst>
              <a:gd name="adj" fmla="val 7638"/>
            </a:avLst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4"/>
          <a:srcRect t="3765"/>
          <a:stretch/>
        </p:blipFill>
        <p:spPr bwMode="auto">
          <a:xfrm>
            <a:off x="2374663" y="669236"/>
            <a:ext cx="1044398" cy="1027042"/>
          </a:xfrm>
          <a:prstGeom prst="roundRect">
            <a:avLst>
              <a:gd name="adj" fmla="val 7447"/>
            </a:avLst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5"/>
          <a:srcRect b="11631"/>
          <a:stretch/>
        </p:blipFill>
        <p:spPr bwMode="auto">
          <a:xfrm>
            <a:off x="421270" y="2869097"/>
            <a:ext cx="1069599" cy="1040294"/>
          </a:xfrm>
          <a:prstGeom prst="roundRect">
            <a:avLst>
              <a:gd name="adj" fmla="val 7883"/>
            </a:avLst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6"/>
          <a:srcRect t="15602" b="6465"/>
          <a:stretch/>
        </p:blipFill>
        <p:spPr bwMode="auto">
          <a:xfrm>
            <a:off x="2309932" y="2875513"/>
            <a:ext cx="1076000" cy="1033879"/>
          </a:xfrm>
          <a:prstGeom prst="roundRect">
            <a:avLst>
              <a:gd name="adj" fmla="val 9174"/>
            </a:avLst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0" name="Google Shape;390;p43"/>
          <p:cNvSpPr txBox="1"/>
          <p:nvPr/>
        </p:nvSpPr>
        <p:spPr bwMode="auto">
          <a:xfrm>
            <a:off x="198475" y="116200"/>
            <a:ext cx="6089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500" b="1">
                <a:solidFill>
                  <a:srgbClr val="EC664C"/>
                </a:solidFill>
              </a:rPr>
              <a:t>контрольная точка №2 | предзащита</a:t>
            </a:r>
            <a:endParaRPr sz="2500" b="1">
              <a:solidFill>
                <a:srgbClr val="EC664C"/>
              </a:solidFill>
            </a:endParaRPr>
          </a:p>
        </p:txBody>
      </p:sp>
      <p:sp>
        <p:nvSpPr>
          <p:cNvPr id="391" name="Google Shape;391;p43"/>
          <p:cNvSpPr txBox="1"/>
          <p:nvPr/>
        </p:nvSpPr>
        <p:spPr bwMode="auto">
          <a:xfrm>
            <a:off x="198475" y="685600"/>
            <a:ext cx="86064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300">
                <a:solidFill>
                  <a:schemeClr val="dk1"/>
                </a:solidFill>
              </a:rPr>
              <a:t>начните подготовку итоговой презентации: это может быть отдельный файл с вашим дизайном или данный файл с дизайном курса (как хотите)</a:t>
            </a:r>
            <a:endParaRPr sz="1300">
              <a:solidFill>
                <a:schemeClr val="dk1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300" b="1">
              <a:solidFill>
                <a:schemeClr val="dk1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300" b="1">
                <a:solidFill>
                  <a:schemeClr val="dk1"/>
                </a:solidFill>
              </a:rPr>
              <a:t>Обязательные блоки презентации:</a:t>
            </a:r>
            <a:endParaRPr sz="1300" b="1">
              <a:solidFill>
                <a:schemeClr val="dk1"/>
              </a:solidFill>
            </a:endParaRPr>
          </a:p>
        </p:txBody>
      </p:sp>
      <p:sp>
        <p:nvSpPr>
          <p:cNvPr id="392" name="Google Shape;392;p43"/>
          <p:cNvSpPr/>
          <p:nvPr/>
        </p:nvSpPr>
        <p:spPr bwMode="auto">
          <a:xfrm>
            <a:off x="300500" y="1709000"/>
            <a:ext cx="2032500" cy="6096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200">
                <a:solidFill>
                  <a:schemeClr val="dk1"/>
                </a:solidFill>
              </a:rPr>
              <a:t>Целевая аудитория и проблема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393" name="Google Shape;393;p43"/>
          <p:cNvSpPr/>
          <p:nvPr/>
        </p:nvSpPr>
        <p:spPr bwMode="auto">
          <a:xfrm>
            <a:off x="2605725" y="1709000"/>
            <a:ext cx="2032500" cy="6096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200">
                <a:solidFill>
                  <a:schemeClr val="dk1"/>
                </a:solidFill>
              </a:rPr>
              <a:t>Продукт и его визуализация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394" name="Google Shape;394;p43"/>
          <p:cNvSpPr/>
          <p:nvPr/>
        </p:nvSpPr>
        <p:spPr bwMode="auto">
          <a:xfrm>
            <a:off x="4830875" y="1709000"/>
            <a:ext cx="2032500" cy="6096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200">
                <a:solidFill>
                  <a:schemeClr val="dk1"/>
                </a:solidFill>
              </a:rPr>
              <a:t>Технология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395" name="Google Shape;395;p43"/>
          <p:cNvSpPr/>
          <p:nvPr/>
        </p:nvSpPr>
        <p:spPr bwMode="auto">
          <a:xfrm>
            <a:off x="300500" y="2493400"/>
            <a:ext cx="2032500" cy="6096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200">
                <a:solidFill>
                  <a:schemeClr val="dk1"/>
                </a:solidFill>
              </a:rPr>
              <a:t>Конкурентный анализ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396" name="Google Shape;396;p43"/>
          <p:cNvSpPr/>
          <p:nvPr/>
        </p:nvSpPr>
        <p:spPr bwMode="auto">
          <a:xfrm>
            <a:off x="2605725" y="2493400"/>
            <a:ext cx="2032500" cy="6096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200">
                <a:solidFill>
                  <a:schemeClr val="dk1"/>
                </a:solidFill>
              </a:rPr>
              <a:t>Результаты проверки гипотезы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397" name="Google Shape;397;p43"/>
          <p:cNvSpPr/>
          <p:nvPr/>
        </p:nvSpPr>
        <p:spPr bwMode="auto">
          <a:xfrm>
            <a:off x="4830875" y="2493400"/>
            <a:ext cx="2032500" cy="6096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200">
                <a:solidFill>
                  <a:schemeClr val="dk1"/>
                </a:solidFill>
              </a:rPr>
              <a:t>Бизнес-модель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398" name="Google Shape;398;p43"/>
          <p:cNvSpPr/>
          <p:nvPr/>
        </p:nvSpPr>
        <p:spPr bwMode="auto">
          <a:xfrm>
            <a:off x="300500" y="3277800"/>
            <a:ext cx="2032500" cy="6096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200">
                <a:solidFill>
                  <a:schemeClr val="dk1"/>
                </a:solidFill>
              </a:rPr>
              <a:t>План реализации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399" name="Google Shape;399;p43"/>
          <p:cNvSpPr/>
          <p:nvPr/>
        </p:nvSpPr>
        <p:spPr bwMode="auto">
          <a:xfrm>
            <a:off x="2605725" y="3277800"/>
            <a:ext cx="2032500" cy="6096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200">
                <a:solidFill>
                  <a:schemeClr val="dk1"/>
                </a:solidFill>
              </a:rPr>
              <a:t>Ресурсы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400" name="Google Shape;400;p43"/>
          <p:cNvSpPr/>
          <p:nvPr/>
        </p:nvSpPr>
        <p:spPr bwMode="auto">
          <a:xfrm>
            <a:off x="4830875" y="3277800"/>
            <a:ext cx="2032500" cy="6096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200">
                <a:solidFill>
                  <a:schemeClr val="dk1"/>
                </a:solidFill>
              </a:rPr>
              <a:t>Результаты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401" name="Google Shape;401;p43"/>
          <p:cNvSpPr/>
          <p:nvPr/>
        </p:nvSpPr>
        <p:spPr bwMode="auto">
          <a:xfrm>
            <a:off x="300500" y="4062200"/>
            <a:ext cx="2032500" cy="6096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200">
                <a:solidFill>
                  <a:schemeClr val="dk1"/>
                </a:solidFill>
              </a:rPr>
              <a:t>Команда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402" name="Google Shape;402;p43"/>
          <p:cNvSpPr txBox="1"/>
          <p:nvPr/>
        </p:nvSpPr>
        <p:spPr bwMode="auto">
          <a:xfrm>
            <a:off x="4733150" y="4167525"/>
            <a:ext cx="40716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300">
                <a:solidFill>
                  <a:schemeClr val="dk1"/>
                </a:solidFill>
              </a:rPr>
              <a:t>Подготовьте выступление по всей презентации </a:t>
            </a:r>
            <a:br>
              <a:rPr lang="ru" sz="1300">
                <a:solidFill>
                  <a:schemeClr val="dk1"/>
                </a:solidFill>
              </a:rPr>
            </a:br>
            <a:r>
              <a:rPr lang="ru" sz="1300" b="1">
                <a:solidFill>
                  <a:schemeClr val="dk1"/>
                </a:solidFill>
              </a:rPr>
              <a:t>4 минуты, 1 спикер, демонстрация слайдов</a:t>
            </a:r>
            <a:endParaRPr sz="1300" b="1">
              <a:solidFill>
                <a:schemeClr val="dk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C664C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8" name="Google Shape;418;p45"/>
          <p:cNvSpPr txBox="1"/>
          <p:nvPr/>
        </p:nvSpPr>
        <p:spPr bwMode="auto">
          <a:xfrm>
            <a:off x="198475" y="116200"/>
            <a:ext cx="6089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500" b="1">
                <a:solidFill>
                  <a:schemeClr val="lt1"/>
                </a:solidFill>
              </a:rPr>
              <a:t>д/з</a:t>
            </a:r>
            <a:endParaRPr sz="2500" b="1">
              <a:solidFill>
                <a:schemeClr val="lt1"/>
              </a:solidFill>
            </a:endParaRPr>
          </a:p>
        </p:txBody>
      </p:sp>
      <p:sp>
        <p:nvSpPr>
          <p:cNvPr id="419" name="Google Shape;419;p45"/>
          <p:cNvSpPr txBox="1"/>
          <p:nvPr/>
        </p:nvSpPr>
        <p:spPr bwMode="auto">
          <a:xfrm>
            <a:off x="300500" y="810000"/>
            <a:ext cx="85044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➔"/>
              <a:defRPr/>
            </a:pPr>
            <a:r>
              <a:rPr lang="ru" sz="1800">
                <a:solidFill>
                  <a:schemeClr val="lt1"/>
                </a:solidFill>
              </a:rPr>
              <a:t>Завершить подготовку презентации</a:t>
            </a:r>
            <a:endParaRPr sz="1800">
              <a:solidFill>
                <a:schemeClr val="lt1"/>
              </a:solidFill>
            </a:endParaRPr>
          </a:p>
          <a:p>
            <a:pPr marL="457200" lvl="0" indent="-342900" algn="l"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800"/>
              <a:buChar char="➔"/>
              <a:defRPr/>
            </a:pPr>
            <a:r>
              <a:rPr lang="ru" sz="1800">
                <a:solidFill>
                  <a:schemeClr val="lt1"/>
                </a:solidFill>
              </a:rPr>
              <a:t>Подготовить </a:t>
            </a:r>
            <a:r>
              <a:rPr lang="ru" sz="1800" b="1">
                <a:solidFill>
                  <a:schemeClr val="lt1"/>
                </a:solidFill>
              </a:rPr>
              <a:t>выступление на 4 минуты</a:t>
            </a:r>
            <a:endParaRPr sz="1800" b="1">
              <a:solidFill>
                <a:schemeClr val="lt1"/>
              </a:solidFill>
            </a:endParaRPr>
          </a:p>
          <a:p>
            <a:pPr marL="457200" lvl="0" indent="-342900" algn="l">
              <a:spcBef>
                <a:spcPts val="1800"/>
              </a:spcBef>
              <a:spcAft>
                <a:spcPts val="1800"/>
              </a:spcAft>
              <a:buClr>
                <a:schemeClr val="lt1"/>
              </a:buClr>
              <a:buSzPts val="1800"/>
              <a:buChar char="➔"/>
              <a:defRPr/>
            </a:pPr>
            <a:r>
              <a:rPr lang="ru" sz="1800">
                <a:solidFill>
                  <a:schemeClr val="lt1"/>
                </a:solidFill>
              </a:rPr>
              <a:t>Заполнить </a:t>
            </a:r>
            <a:r>
              <a:rPr lang="ru" sz="1800" b="1">
                <a:solidFill>
                  <a:schemeClr val="lt1"/>
                </a:solidFill>
              </a:rPr>
              <a:t>Паспорт проекта</a:t>
            </a:r>
            <a:r>
              <a:rPr lang="ru" sz="1800">
                <a:solidFill>
                  <a:schemeClr val="lt1"/>
                </a:solidFill>
              </a:rPr>
              <a:t> и </a:t>
            </a:r>
            <a:r>
              <a:rPr lang="ru" sz="1800" b="1">
                <a:solidFill>
                  <a:schemeClr val="lt1"/>
                </a:solidFill>
              </a:rPr>
              <a:t>Паспорт команды</a:t>
            </a:r>
            <a:endParaRPr sz="1800"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</TotalTime>
  <Words>2102</Words>
  <Application>Microsoft Office PowerPoint</Application>
  <PresentationFormat>Экран (16:9)</PresentationFormat>
  <Paragraphs>374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Calibri</vt:lpstr>
      <vt:lpstr>Times New Roman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Олег Московский</cp:lastModifiedBy>
  <cp:revision>37</cp:revision>
  <dcterms:modified xsi:type="dcterms:W3CDTF">2025-10-25T15:43:31Z</dcterms:modified>
</cp:coreProperties>
</file>