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78" r:id="rId2"/>
    <p:sldId id="268" r:id="rId3"/>
    <p:sldId id="267" r:id="rId4"/>
    <p:sldId id="269" r:id="rId5"/>
    <p:sldId id="270" r:id="rId6"/>
    <p:sldId id="271" r:id="rId7"/>
    <p:sldId id="273" r:id="rId8"/>
    <p:sldId id="277" r:id="rId9"/>
    <p:sldId id="274" r:id="rId10"/>
    <p:sldId id="279" r:id="rId11"/>
  </p:sldIdLst>
  <p:sldSz cx="20104100" cy="11309350"/>
  <p:notesSz cx="20104100" cy="1130935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462E7-EFC8-43FF-8051-E23A5728A483}" v="530" dt="2022-12-08T21:02:03.3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56" autoAdjust="0"/>
  </p:normalViewPr>
  <p:slideViewPr>
    <p:cSldViewPr>
      <p:cViewPr varScale="1">
        <p:scale>
          <a:sx n="53" d="100"/>
          <a:sy n="53" d="100"/>
        </p:scale>
        <p:origin x="50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CD89C-5557-48D0-9423-03EEDFE2D2F4}" type="datetimeFigureOut"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E609E-0B86-4CEB-8FAC-F3CB48E6FE1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57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1F2D-396C-460B-8F44-53EBC2D082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936377"/>
            <a:ext cx="1803532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2309687" y="3966862"/>
            <a:ext cx="5105400" cy="19050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kern="0" dirty="0" err="1">
                <a:solidFill>
                  <a:srgbClr val="9933FF"/>
                </a:solidFill>
                <a:ea typeface="+mn-lt"/>
                <a:cs typeface="+mn-lt"/>
              </a:rPr>
              <a:t>SmartTravel</a:t>
            </a:r>
            <a:endParaRPr lang="en-US" sz="7200" b="1" kern="0" dirty="0">
              <a:solidFill>
                <a:srgbClr val="9933FF"/>
              </a:solidFill>
              <a:ea typeface="+mn-lt"/>
              <a:cs typeface="+mn-lt"/>
            </a:endParaRPr>
          </a:p>
          <a:p>
            <a:endParaRPr lang="ru-RU" sz="4800" b="1" kern="0" dirty="0">
              <a:solidFill>
                <a:srgbClr val="9933FF"/>
              </a:solidFill>
              <a:ea typeface="+mn-lt"/>
              <a:cs typeface="+mn-lt"/>
            </a:endParaRPr>
          </a:p>
          <a:p>
            <a:endParaRPr lang="ru-RU" sz="4800" b="1" kern="0" dirty="0">
              <a:solidFill>
                <a:srgbClr val="9933FF"/>
              </a:solidFill>
              <a:cs typeface="Calibri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4960" y="8169275"/>
            <a:ext cx="8686800" cy="28956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9933FF"/>
                </a:solidFill>
              </a:rPr>
              <a:t>Фокус-группа №</a:t>
            </a:r>
            <a:r>
              <a:rPr lang="en-US" sz="2800" dirty="0">
                <a:solidFill>
                  <a:srgbClr val="9933FF"/>
                </a:solidFill>
              </a:rPr>
              <a:t>3</a:t>
            </a:r>
            <a:r>
              <a:rPr lang="ru-RU" sz="2800" dirty="0">
                <a:solidFill>
                  <a:srgbClr val="9933FF"/>
                </a:solidFill>
              </a:rPr>
              <a:t> «Интеллектуальные информационные технологии управления сложными объектами и анализа больших данных»»</a:t>
            </a:r>
            <a:endParaRPr lang="ru-RU" sz="2800" kern="0" dirty="0">
              <a:solidFill>
                <a:srgbClr val="9933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2022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819" y="987525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6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67056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060450" y="3690620"/>
            <a:ext cx="88779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1212850" y="1565127"/>
            <a:ext cx="8384049" cy="317959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kern="0" dirty="0">
                <a:solidFill>
                  <a:sysClr val="windowText" lastClr="000000"/>
                </a:solidFill>
              </a:rPr>
              <a:t>Туристический поток в Дагестане в 2023 превысил 1.3 миллион человек</a:t>
            </a:r>
            <a:r>
              <a:rPr lang="en-US" sz="4000" kern="0" dirty="0">
                <a:solidFill>
                  <a:sysClr val="windowText" lastClr="000000"/>
                </a:solidFill>
              </a:rPr>
              <a:t>, </a:t>
            </a:r>
            <a:r>
              <a:rPr lang="ru-RU" sz="4000" kern="0" dirty="0">
                <a:solidFill>
                  <a:sysClr val="windowText" lastClr="000000"/>
                </a:solidFill>
              </a:rPr>
              <a:t>а значит появилась необходимость в</a:t>
            </a:r>
            <a:r>
              <a:rPr lang="en-US" sz="4000" kern="0" dirty="0">
                <a:solidFill>
                  <a:sysClr val="windowText" lastClr="000000"/>
                </a:solidFill>
              </a:rPr>
              <a:t> “</a:t>
            </a:r>
            <a:r>
              <a:rPr lang="ru-RU" sz="4000" kern="0" dirty="0">
                <a:solidFill>
                  <a:sysClr val="windowText" lastClr="000000"/>
                </a:solidFill>
              </a:rPr>
              <a:t>умном</a:t>
            </a:r>
            <a:r>
              <a:rPr lang="en-US" sz="4000" kern="0" dirty="0">
                <a:solidFill>
                  <a:sysClr val="windowText" lastClr="000000"/>
                </a:solidFill>
              </a:rPr>
              <a:t> ”</a:t>
            </a:r>
            <a:r>
              <a:rPr lang="ru-RU" sz="4000" kern="0" dirty="0">
                <a:solidFill>
                  <a:sysClr val="windowText" lastClr="000000"/>
                </a:solidFill>
              </a:rPr>
              <a:t> туризме</a:t>
            </a:r>
            <a:r>
              <a:rPr lang="en-US" sz="4000" kern="0" dirty="0">
                <a:solidFill>
                  <a:sysClr val="windowText" lastClr="000000"/>
                </a:solidFill>
              </a:rPr>
              <a:t>.</a:t>
            </a:r>
          </a:p>
          <a:p>
            <a:endParaRPr lang="ru-RU" sz="4000" kern="0" dirty="0">
              <a:solidFill>
                <a:sysClr val="windowText" lastClr="000000"/>
              </a:solidFill>
            </a:endParaRPr>
          </a:p>
          <a:p>
            <a:r>
              <a:rPr lang="ru-RU" sz="4000" kern="0" dirty="0">
                <a:solidFill>
                  <a:sysClr val="windowText" lastClr="000000"/>
                </a:solidFill>
              </a:rPr>
              <a:t>Туристы тратят на поиски билетов, отелей, туров и </a:t>
            </a:r>
            <a:r>
              <a:rPr lang="ru-RU" sz="4000" kern="0" dirty="0" err="1">
                <a:solidFill>
                  <a:sysClr val="windowText" lastClr="000000"/>
                </a:solidFill>
              </a:rPr>
              <a:t>тд</a:t>
            </a:r>
            <a:r>
              <a:rPr lang="ru-RU" sz="4000" kern="0" dirty="0">
                <a:solidFill>
                  <a:sysClr val="windowText" lastClr="000000"/>
                </a:solidFill>
              </a:rPr>
              <a:t> в общей сложности более 12 часов</a:t>
            </a:r>
          </a:p>
          <a:p>
            <a:endParaRPr lang="en-US" sz="4000" kern="0" dirty="0">
              <a:solidFill>
                <a:sysClr val="windowText" lastClr="000000"/>
              </a:solidFill>
            </a:endParaRPr>
          </a:p>
          <a:p>
            <a:r>
              <a:rPr lang="ru-RU" sz="4000" kern="0" dirty="0">
                <a:solidFill>
                  <a:sysClr val="windowText" lastClr="000000"/>
                </a:solidFill>
              </a:rPr>
              <a:t>Наш проект призван не только помочь туристу с выбором мест для посещения на основе его предпочтений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но и обогатить его внутренний мир</a:t>
            </a:r>
            <a:r>
              <a:rPr lang="en-US" sz="4000" kern="0" dirty="0">
                <a:solidFill>
                  <a:sysClr val="windowText" lastClr="000000"/>
                </a:solidFill>
              </a:rPr>
              <a:t>.</a:t>
            </a:r>
            <a:r>
              <a:rPr lang="ru-RU" sz="4000" kern="0" dirty="0">
                <a:solidFill>
                  <a:sysClr val="windowText" lastClr="000000"/>
                </a:solidFill>
              </a:rPr>
              <a:t>  </a:t>
            </a:r>
          </a:p>
        </p:txBody>
      </p:sp>
      <p:sp>
        <p:nvSpPr>
          <p:cNvPr id="12" name="Freeform: Shape 296">
            <a:extLst>
              <a:ext uri="{FF2B5EF4-FFF2-40B4-BE49-F238E27FC236}">
                <a16:creationId xmlns:a16="http://schemas.microsoft.com/office/drawing/2014/main" id="{23C9EF8F-A9B5-4A11-A742-5DAEBD2631B3}"/>
              </a:ext>
            </a:extLst>
          </p:cNvPr>
          <p:cNvSpPr/>
          <p:nvPr/>
        </p:nvSpPr>
        <p:spPr>
          <a:xfrm>
            <a:off x="323289" y="9287123"/>
            <a:ext cx="19012521" cy="3242003"/>
          </a:xfrm>
          <a:custGeom>
            <a:avLst/>
            <a:gdLst>
              <a:gd name="connsiteX0" fmla="*/ 5826194 w 5826125"/>
              <a:gd name="connsiteY0" fmla="*/ 957149 h 1079288"/>
              <a:gd name="connsiteX1" fmla="*/ 5803153 w 5826125"/>
              <a:gd name="connsiteY1" fmla="*/ 1080371 h 1079288"/>
              <a:gd name="connsiteX2" fmla="*/ 52136 w 5826125"/>
              <a:gd name="connsiteY2" fmla="*/ 1080371 h 1079288"/>
              <a:gd name="connsiteX3" fmla="*/ 0 w 5826125"/>
              <a:gd name="connsiteY3" fmla="*/ 895775 h 1079288"/>
              <a:gd name="connsiteX4" fmla="*/ 343071 w 5826125"/>
              <a:gd name="connsiteY4" fmla="*/ 543264 h 1079288"/>
              <a:gd name="connsiteX5" fmla="*/ 783516 w 5826125"/>
              <a:gd name="connsiteY5" fmla="*/ 263258 h 1079288"/>
              <a:gd name="connsiteX6" fmla="*/ 1137819 w 5826125"/>
              <a:gd name="connsiteY6" fmla="*/ 416524 h 1079288"/>
              <a:gd name="connsiteX7" fmla="*/ 1364064 w 5826125"/>
              <a:gd name="connsiteY7" fmla="*/ 305009 h 1079288"/>
              <a:gd name="connsiteX8" fmla="*/ 1636863 w 5826125"/>
              <a:gd name="connsiteY8" fmla="*/ 506792 h 1079288"/>
              <a:gd name="connsiteX9" fmla="*/ 2068647 w 5826125"/>
              <a:gd name="connsiteY9" fmla="*/ 203407 h 1079288"/>
              <a:gd name="connsiteX10" fmla="*/ 2290560 w 5826125"/>
              <a:gd name="connsiteY10" fmla="*/ 260586 h 1079288"/>
              <a:gd name="connsiteX11" fmla="*/ 2700690 w 5826125"/>
              <a:gd name="connsiteY11" fmla="*/ 0 h 1079288"/>
              <a:gd name="connsiteX12" fmla="*/ 3144010 w 5826125"/>
              <a:gd name="connsiteY12" fmla="*/ 360191 h 1079288"/>
              <a:gd name="connsiteX13" fmla="*/ 3163261 w 5826125"/>
              <a:gd name="connsiteY13" fmla="*/ 364928 h 1079288"/>
              <a:gd name="connsiteX14" fmla="*/ 3565474 w 5826125"/>
              <a:gd name="connsiteY14" fmla="*/ 91926 h 1079288"/>
              <a:gd name="connsiteX15" fmla="*/ 3959532 w 5826125"/>
              <a:gd name="connsiteY15" fmla="*/ 345846 h 1079288"/>
              <a:gd name="connsiteX16" fmla="*/ 4048074 w 5826125"/>
              <a:gd name="connsiteY16" fmla="*/ 334715 h 1079288"/>
              <a:gd name="connsiteX17" fmla="*/ 4366177 w 5826125"/>
              <a:gd name="connsiteY17" fmla="*/ 531896 h 1079288"/>
              <a:gd name="connsiteX18" fmla="*/ 4494879 w 5826125"/>
              <a:gd name="connsiteY18" fmla="*/ 501277 h 1079288"/>
              <a:gd name="connsiteX19" fmla="*/ 4732797 w 5826125"/>
              <a:gd name="connsiteY19" fmla="*/ 629134 h 1079288"/>
              <a:gd name="connsiteX20" fmla="*/ 5120698 w 5826125"/>
              <a:gd name="connsiteY20" fmla="*/ 377446 h 1079288"/>
              <a:gd name="connsiteX21" fmla="*/ 5387272 w 5826125"/>
              <a:gd name="connsiteY21" fmla="*/ 471571 h 1079288"/>
              <a:gd name="connsiteX22" fmla="*/ 5479230 w 5826125"/>
              <a:gd name="connsiteY22" fmla="*/ 470928 h 1079288"/>
              <a:gd name="connsiteX23" fmla="*/ 5717317 w 5826125"/>
              <a:gd name="connsiteY23" fmla="*/ 708135 h 1079288"/>
              <a:gd name="connsiteX24" fmla="*/ 5826194 w 5826125"/>
              <a:gd name="connsiteY24" fmla="*/ 957149 h 107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826125" h="1079288">
                <a:moveTo>
                  <a:pt x="5826194" y="957149"/>
                </a:moveTo>
                <a:cubicBezTo>
                  <a:pt x="5826194" y="1000625"/>
                  <a:pt x="5818006" y="1042173"/>
                  <a:pt x="5803153" y="1080371"/>
                </a:cubicBezTo>
                <a:lnTo>
                  <a:pt x="52136" y="1080371"/>
                </a:lnTo>
                <a:cubicBezTo>
                  <a:pt x="19081" y="1026677"/>
                  <a:pt x="0" y="963476"/>
                  <a:pt x="0" y="895775"/>
                </a:cubicBezTo>
                <a:cubicBezTo>
                  <a:pt x="0" y="704244"/>
                  <a:pt x="152758" y="548339"/>
                  <a:pt x="343071" y="543264"/>
                </a:cubicBezTo>
                <a:cubicBezTo>
                  <a:pt x="420685" y="377852"/>
                  <a:pt x="588668" y="263258"/>
                  <a:pt x="783516" y="263258"/>
                </a:cubicBezTo>
                <a:cubicBezTo>
                  <a:pt x="923215" y="263258"/>
                  <a:pt x="1049142" y="322196"/>
                  <a:pt x="1137819" y="416524"/>
                </a:cubicBezTo>
                <a:cubicBezTo>
                  <a:pt x="1189990" y="348722"/>
                  <a:pt x="1271868" y="305009"/>
                  <a:pt x="1364064" y="305009"/>
                </a:cubicBezTo>
                <a:cubicBezTo>
                  <a:pt x="1492529" y="305009"/>
                  <a:pt x="1601203" y="389999"/>
                  <a:pt x="1636863" y="506792"/>
                </a:cubicBezTo>
                <a:cubicBezTo>
                  <a:pt x="1700539" y="329910"/>
                  <a:pt x="1869807" y="203407"/>
                  <a:pt x="2068647" y="203407"/>
                </a:cubicBezTo>
                <a:cubicBezTo>
                  <a:pt x="2149137" y="203407"/>
                  <a:pt x="2224788" y="224147"/>
                  <a:pt x="2290560" y="260586"/>
                </a:cubicBezTo>
                <a:cubicBezTo>
                  <a:pt x="2362863" y="106609"/>
                  <a:pt x="2519309" y="0"/>
                  <a:pt x="2700690" y="0"/>
                </a:cubicBezTo>
                <a:cubicBezTo>
                  <a:pt x="2919017" y="0"/>
                  <a:pt x="3101278" y="154517"/>
                  <a:pt x="3144010" y="360191"/>
                </a:cubicBezTo>
                <a:cubicBezTo>
                  <a:pt x="3150505" y="361612"/>
                  <a:pt x="3156900" y="363203"/>
                  <a:pt x="3163261" y="364928"/>
                </a:cubicBezTo>
                <a:cubicBezTo>
                  <a:pt x="3226801" y="204997"/>
                  <a:pt x="3382942" y="91926"/>
                  <a:pt x="3565474" y="91926"/>
                </a:cubicBezTo>
                <a:cubicBezTo>
                  <a:pt x="3740663" y="91926"/>
                  <a:pt x="3891526" y="196065"/>
                  <a:pt x="3959532" y="345846"/>
                </a:cubicBezTo>
                <a:cubicBezTo>
                  <a:pt x="3987851" y="338606"/>
                  <a:pt x="4017488" y="334715"/>
                  <a:pt x="4048074" y="334715"/>
                </a:cubicBezTo>
                <a:cubicBezTo>
                  <a:pt x="4187434" y="334715"/>
                  <a:pt x="4308052" y="415035"/>
                  <a:pt x="4366177" y="531896"/>
                </a:cubicBezTo>
                <a:cubicBezTo>
                  <a:pt x="4404849" y="512307"/>
                  <a:pt x="4448561" y="501277"/>
                  <a:pt x="4494879" y="501277"/>
                </a:cubicBezTo>
                <a:cubicBezTo>
                  <a:pt x="4594214" y="501277"/>
                  <a:pt x="4681709" y="552095"/>
                  <a:pt x="4732797" y="629134"/>
                </a:cubicBezTo>
                <a:cubicBezTo>
                  <a:pt x="4799009" y="480841"/>
                  <a:pt x="4947809" y="377446"/>
                  <a:pt x="5120698" y="377446"/>
                </a:cubicBezTo>
                <a:cubicBezTo>
                  <a:pt x="5221691" y="377446"/>
                  <a:pt x="5314395" y="412701"/>
                  <a:pt x="5387272" y="471571"/>
                </a:cubicBezTo>
                <a:cubicBezTo>
                  <a:pt x="5416909" y="466496"/>
                  <a:pt x="5447867" y="466056"/>
                  <a:pt x="5479230" y="470928"/>
                </a:cubicBezTo>
                <a:cubicBezTo>
                  <a:pt x="5604821" y="490383"/>
                  <a:pt x="5698438" y="589007"/>
                  <a:pt x="5717317" y="708135"/>
                </a:cubicBezTo>
                <a:cubicBezTo>
                  <a:pt x="5784274" y="770050"/>
                  <a:pt x="5826194" y="858694"/>
                  <a:pt x="5826194" y="957149"/>
                </a:cubicBezTo>
                <a:close/>
              </a:path>
            </a:pathLst>
          </a:custGeom>
          <a:solidFill>
            <a:srgbClr val="E3EDFF"/>
          </a:solidFill>
          <a:ln w="338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F5A092-E591-4F62-A262-3BE32427F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5357" y="4602871"/>
            <a:ext cx="11494140" cy="61436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D0332B-9BDD-45F6-8573-DB561F9CC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263" y="-1118714"/>
            <a:ext cx="10556248" cy="75188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6C208B4-FF08-1F7C-F8C8-9D0D0379AE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4F27199-6B81-9C8B-1795-CA1C98F149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24" name="object 13">
            <a:extLst>
              <a:ext uri="{FF2B5EF4-FFF2-40B4-BE49-F238E27FC236}">
                <a16:creationId xmlns:a16="http://schemas.microsoft.com/office/drawing/2014/main" id="{4AFBEBDA-EA12-80D2-0440-EF7999F75F74}"/>
              </a:ext>
            </a:extLst>
          </p:cNvPr>
          <p:cNvSpPr/>
          <p:nvPr/>
        </p:nvSpPr>
        <p:spPr>
          <a:xfrm>
            <a:off x="14057043" y="8889729"/>
            <a:ext cx="6047165" cy="1999431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15F39F-FA45-BF9B-5974-179E270CEA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50" y="9684950"/>
            <a:ext cx="4241830" cy="476321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3F9EA00D-974C-0C7D-C20A-C28B9A6D019D}"/>
              </a:ext>
            </a:extLst>
          </p:cNvPr>
          <p:cNvSpPr txBox="1">
            <a:spLocks/>
          </p:cNvSpPr>
          <p:nvPr/>
        </p:nvSpPr>
        <p:spPr>
          <a:xfrm>
            <a:off x="15874192" y="10242050"/>
            <a:ext cx="2891478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F74D2A-5062-D977-B2EA-7713F1225732}"/>
              </a:ext>
            </a:extLst>
          </p:cNvPr>
          <p:cNvSpPr txBox="1"/>
          <p:nvPr/>
        </p:nvSpPr>
        <p:spPr>
          <a:xfrm>
            <a:off x="5951522" y="80806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dirty="0">
              <a:cs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E719D2-6326-0289-1206-6AE3A2E1786F}"/>
              </a:ext>
            </a:extLst>
          </p:cNvPr>
          <p:cNvSpPr txBox="1"/>
          <p:nvPr/>
        </p:nvSpPr>
        <p:spPr>
          <a:xfrm>
            <a:off x="1888009" y="589102"/>
            <a:ext cx="30221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</a:rPr>
              <a:t>Проблема</a:t>
            </a:r>
            <a:endParaRPr lang="ru-RU" sz="4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464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392123" y="84613"/>
            <a:ext cx="67056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353536" y="726561"/>
            <a:ext cx="9372599" cy="260794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kern="0" dirty="0">
                <a:solidFill>
                  <a:sysClr val="windowText" lastClr="000000"/>
                </a:solidFill>
              </a:rPr>
              <a:t>Наше предложение – мобильное приложение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включающее в себя список интересных и малоизвестных для туриста мест с их богатой историей</a:t>
            </a:r>
            <a:r>
              <a:rPr lang="en-US" sz="3600" kern="0" dirty="0">
                <a:solidFill>
                  <a:sysClr val="windowText" lastClr="000000"/>
                </a:solidFill>
              </a:rPr>
              <a:t>.</a:t>
            </a:r>
            <a:endParaRPr lang="ru-RU" sz="3600" kern="0" dirty="0">
              <a:solidFill>
                <a:sysClr val="windowText" lastClr="000000"/>
              </a:solidFill>
            </a:endParaRP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В</a:t>
            </a:r>
            <a:r>
              <a:rPr lang="en-US" sz="3600" kern="0" dirty="0">
                <a:solidFill>
                  <a:sysClr val="windowText" lastClr="000000"/>
                </a:solidFill>
              </a:rPr>
              <a:t> </a:t>
            </a:r>
            <a:r>
              <a:rPr lang="ru-RU" sz="3600" kern="0" dirty="0">
                <a:solidFill>
                  <a:sysClr val="windowText" lastClr="000000"/>
                </a:solidFill>
              </a:rPr>
              <a:t>данное приложение будет внедрен чат-бот</a:t>
            </a:r>
            <a:r>
              <a:rPr lang="en-US" sz="3600" kern="0" dirty="0">
                <a:solidFill>
                  <a:sysClr val="windowText" lastClr="000000"/>
                </a:solidFill>
              </a:rPr>
              <a:t>,</a:t>
            </a:r>
            <a:r>
              <a:rPr lang="ru-RU" sz="3600" kern="0" dirty="0">
                <a:solidFill>
                  <a:sysClr val="windowText" lastClr="000000"/>
                </a:solidFill>
              </a:rPr>
              <a:t> который будет обучен взаимодействию по запросам туристов и</a:t>
            </a: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наделен возможностью побуждать интерес пользователей к посещаемому месту</a:t>
            </a:r>
            <a:r>
              <a:rPr lang="en-US" sz="3600" kern="0" dirty="0">
                <a:solidFill>
                  <a:sysClr val="windowText" lastClr="000000"/>
                </a:solidFill>
              </a:rPr>
              <a:t>.</a:t>
            </a:r>
            <a:endParaRPr lang="ru-RU" sz="3600" kern="0" dirty="0">
              <a:solidFill>
                <a:sysClr val="windowText" lastClr="000000"/>
              </a:solidFill>
            </a:endParaRPr>
          </a:p>
          <a:p>
            <a:endParaRPr lang="ru-RU" sz="3600" kern="0" dirty="0">
              <a:solidFill>
                <a:sysClr val="windowText" lastClr="000000"/>
              </a:solidFill>
            </a:endParaRPr>
          </a:p>
          <a:p>
            <a:r>
              <a:rPr lang="ru-RU" sz="3600" kern="0" dirty="0">
                <a:solidFill>
                  <a:sysClr val="windowText" lastClr="000000"/>
                </a:solidFill>
              </a:rPr>
              <a:t>Мы коммерциализируем наш проект через владельцев бизнесов</a:t>
            </a:r>
            <a:r>
              <a:rPr lang="en-US" sz="3600" kern="0" dirty="0">
                <a:solidFill>
                  <a:sysClr val="windowText" lastClr="000000"/>
                </a:solidFill>
              </a:rPr>
              <a:t>, </a:t>
            </a:r>
            <a:r>
              <a:rPr lang="ru-RU" sz="3600" kern="0" dirty="0">
                <a:solidFill>
                  <a:sysClr val="windowText" lastClr="000000"/>
                </a:solidFill>
              </a:rPr>
              <a:t>которые захотят запустить рекламу на нашей платформе</a:t>
            </a:r>
            <a:r>
              <a:rPr lang="en-US" sz="3600" kern="0" dirty="0">
                <a:solidFill>
                  <a:sysClr val="windowText" lastClr="000000"/>
                </a:solidFill>
              </a:rPr>
              <a:t>.</a:t>
            </a:r>
            <a:r>
              <a:rPr lang="ru-RU" sz="3600" kern="0" dirty="0">
                <a:solidFill>
                  <a:sysClr val="windowText" lastClr="000000"/>
                </a:solidFill>
              </a:rPr>
              <a:t>Так же через пользователей, которым предоставим дополнительную подписку.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8C32C0-FD01-1C54-A900-402BFDA39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E2223D0-8B28-9654-40C5-423F11FFF8B9}"/>
              </a:ext>
            </a:extLst>
          </p:cNvPr>
          <p:cNvSpPr txBox="1"/>
          <p:nvPr/>
        </p:nvSpPr>
        <p:spPr>
          <a:xfrm>
            <a:off x="1290434" y="-8055"/>
            <a:ext cx="30221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</a:rPr>
              <a:t>Решение</a:t>
            </a:r>
            <a:endParaRPr lang="ru-RU" sz="4800" dirty="0"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50040A-853A-D60C-6765-470397562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01" y="615865"/>
            <a:ext cx="4335536" cy="93878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44ABAE-1C11-69DF-6C0F-3D04F15F1F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841" y="615865"/>
            <a:ext cx="3558639" cy="1007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0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136650" y="26713"/>
            <a:ext cx="67056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695632" y="701675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kern="0" dirty="0">
                <a:solidFill>
                  <a:schemeClr val="accent4">
                    <a:lumMod val="75000"/>
                  </a:schemeClr>
                </a:solidFill>
              </a:rPr>
              <a:t>Инновационность</a:t>
            </a:r>
            <a:endParaRPr lang="ru-RU" sz="5400" kern="0" dirty="0">
              <a:solidFill>
                <a:sysClr val="windowText" lastClr="000000"/>
              </a:solidFill>
            </a:endParaRPr>
          </a:p>
          <a:p>
            <a:pPr algn="ctr"/>
            <a:r>
              <a:rPr lang="ru-RU" sz="4000" kern="0" dirty="0">
                <a:solidFill>
                  <a:sysClr val="windowText" lastClr="000000"/>
                </a:solidFill>
              </a:rPr>
              <a:t>нашего проекта – внедренный Искусственный Интеллект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который поможет пользователю путешествовать исходя из его интересов</a:t>
            </a:r>
            <a:r>
              <a:rPr lang="en-US" sz="4000" kern="0" dirty="0">
                <a:solidFill>
                  <a:sysClr val="windowText" lastClr="000000"/>
                </a:solidFill>
              </a:rPr>
              <a:t>, </a:t>
            </a:r>
            <a:r>
              <a:rPr lang="ru-RU" sz="4000" kern="0" dirty="0">
                <a:solidFill>
                  <a:sysClr val="windowText" lastClr="000000"/>
                </a:solidFill>
              </a:rPr>
              <a:t>возраста</a:t>
            </a:r>
            <a:r>
              <a:rPr lang="en-US" sz="4000" kern="0" dirty="0">
                <a:solidFill>
                  <a:sysClr val="windowText" lastClr="000000"/>
                </a:solidFill>
              </a:rPr>
              <a:t>,</a:t>
            </a:r>
            <a:r>
              <a:rPr lang="ru-RU" sz="4000" kern="0" dirty="0">
                <a:solidFill>
                  <a:sysClr val="windowText" lastClr="000000"/>
                </a:solidFill>
              </a:rPr>
              <a:t> бюджета и т</a:t>
            </a:r>
            <a:r>
              <a:rPr lang="en-US" sz="4000" kern="0" dirty="0">
                <a:solidFill>
                  <a:sysClr val="windowText" lastClr="000000"/>
                </a:solidFill>
              </a:rPr>
              <a:t>.</a:t>
            </a:r>
            <a:r>
              <a:rPr lang="ru-RU" sz="4000" kern="0" dirty="0">
                <a:solidFill>
                  <a:sysClr val="windowText" lastClr="000000"/>
                </a:solidFill>
              </a:rPr>
              <a:t>д</a:t>
            </a:r>
            <a:r>
              <a:rPr lang="en-US" sz="4000" kern="0" dirty="0">
                <a:solidFill>
                  <a:sysClr val="windowText" lastClr="000000"/>
                </a:solidFill>
              </a:rPr>
              <a:t>.</a:t>
            </a:r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F9B745-15BB-4ED6-B789-4132B4CF1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49" y="3316148"/>
            <a:ext cx="13106400" cy="79664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EBA0758-022A-4D64-A79A-C4B1423502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50" y="4702649"/>
            <a:ext cx="1606550" cy="12696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B29BF95-83E5-4179-89A6-6ED02AAB67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650" y="5366606"/>
            <a:ext cx="1606550" cy="12696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010D02-0AD2-4335-8C14-52D1825AF8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33" y="6632837"/>
            <a:ext cx="1606550" cy="12696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7EABF2-351F-FB9A-B59B-1166D80FC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5737F4-C281-AFD4-EC1B-999B73D52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850" y="9532550"/>
            <a:ext cx="4241830" cy="476321"/>
          </a:xfrm>
          <a:prstGeom prst="rect">
            <a:avLst/>
          </a:prstGeom>
        </p:spPr>
      </p:pic>
      <p:sp>
        <p:nvSpPr>
          <p:cNvPr id="24" name="object 13">
            <a:extLst>
              <a:ext uri="{FF2B5EF4-FFF2-40B4-BE49-F238E27FC236}">
                <a16:creationId xmlns:a16="http://schemas.microsoft.com/office/drawing/2014/main" id="{44186335-A014-260E-505E-7107B8B4D413}"/>
              </a:ext>
            </a:extLst>
          </p:cNvPr>
          <p:cNvSpPr/>
          <p:nvPr/>
        </p:nvSpPr>
        <p:spPr>
          <a:xfrm>
            <a:off x="14057043" y="8670710"/>
            <a:ext cx="6047165" cy="2178629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92CED27-8FFF-6DAC-C11A-D06C04A7D3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50" y="9684950"/>
            <a:ext cx="4241830" cy="476321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2F1F8079-A373-7DC3-FC7D-2966BBA7762F}"/>
              </a:ext>
            </a:extLst>
          </p:cNvPr>
          <p:cNvSpPr txBox="1">
            <a:spLocks/>
          </p:cNvSpPr>
          <p:nvPr/>
        </p:nvSpPr>
        <p:spPr>
          <a:xfrm>
            <a:off x="15874192" y="10242050"/>
            <a:ext cx="2891478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0C8A0E-3478-A2FA-4E55-CF3EF140D0F8}"/>
              </a:ext>
            </a:extLst>
          </p:cNvPr>
          <p:cNvSpPr txBox="1"/>
          <p:nvPr/>
        </p:nvSpPr>
        <p:spPr>
          <a:xfrm>
            <a:off x="1290434" y="-8055"/>
            <a:ext cx="872063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Научная новизна идеи</a:t>
            </a:r>
          </a:p>
        </p:txBody>
      </p:sp>
    </p:spTree>
    <p:extLst>
      <p:ext uri="{BB962C8B-B14F-4D97-AF65-F5344CB8AC3E}">
        <p14:creationId xmlns:p14="http://schemas.microsoft.com/office/powerpoint/2010/main" val="187483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94488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25550" y="3690620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10024549" y="3690620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0E7698-C653-B6EC-D15E-3C4A9AAC4889}"/>
              </a:ext>
            </a:extLst>
          </p:cNvPr>
          <p:cNvSpPr txBox="1"/>
          <p:nvPr/>
        </p:nvSpPr>
        <p:spPr>
          <a:xfrm>
            <a:off x="2298922" y="5469339"/>
            <a:ext cx="58878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Плюсы: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Обработка предпочтений туристов с помощью 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Арендовать услуги гида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Галерея Достопримечательностей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/>
              <a:t>CouchSurfing</a:t>
            </a:r>
            <a:endParaRPr lang="ru-RU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F0816-FF14-06D2-40D5-22D52603BACD}"/>
              </a:ext>
            </a:extLst>
          </p:cNvPr>
          <p:cNvSpPr txBox="1"/>
          <p:nvPr/>
        </p:nvSpPr>
        <p:spPr>
          <a:xfrm>
            <a:off x="10689167" y="5654674"/>
            <a:ext cx="70781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Минусы: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Маленькая база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/>
              <a:t>Нет взаимодействия с транспортной системой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300082-B233-5C30-4996-D5359EE93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2" name="object 13">
            <a:extLst>
              <a:ext uri="{FF2B5EF4-FFF2-40B4-BE49-F238E27FC236}">
                <a16:creationId xmlns:a16="http://schemas.microsoft.com/office/drawing/2014/main" id="{3A736605-CEA5-B5D2-A0B2-17125DF77819}"/>
              </a:ext>
            </a:extLst>
          </p:cNvPr>
          <p:cNvSpPr/>
          <p:nvPr/>
        </p:nvSpPr>
        <p:spPr>
          <a:xfrm>
            <a:off x="14057043" y="8889729"/>
            <a:ext cx="6047165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51A2733-D1CD-2F86-CCEC-79942691D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926" y="9532550"/>
            <a:ext cx="4261754" cy="476321"/>
          </a:xfrm>
          <a:prstGeom prst="rect">
            <a:avLst/>
          </a:prstGeom>
        </p:spPr>
      </p:pic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B2F1A68-3E94-B430-3918-6077D8D2B733}"/>
              </a:ext>
            </a:extLst>
          </p:cNvPr>
          <p:cNvSpPr txBox="1">
            <a:spLocks/>
          </p:cNvSpPr>
          <p:nvPr/>
        </p:nvSpPr>
        <p:spPr>
          <a:xfrm>
            <a:off x="15854268" y="10242050"/>
            <a:ext cx="2911402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921EE6-D87F-15CA-DE8B-6BBEBB094E4E}"/>
              </a:ext>
            </a:extLst>
          </p:cNvPr>
          <p:cNvSpPr txBox="1"/>
          <p:nvPr/>
        </p:nvSpPr>
        <p:spPr>
          <a:xfrm>
            <a:off x="1310353" y="151187"/>
            <a:ext cx="872063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Техническая значимость идеи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FF018A-6AD1-0824-8759-EABFB31DD4D0}"/>
              </a:ext>
            </a:extLst>
          </p:cNvPr>
          <p:cNvSpPr txBox="1"/>
          <p:nvPr/>
        </p:nvSpPr>
        <p:spPr>
          <a:xfrm>
            <a:off x="5025572" y="5330149"/>
            <a:ext cx="10051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3CC2E5-08A4-74D3-3FA9-24C4E902E7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452" y="1050610"/>
            <a:ext cx="6095998" cy="38099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D0AD6E-4200-D097-04C6-06874A4219C4}"/>
              </a:ext>
            </a:extLst>
          </p:cNvPr>
          <p:cNvSpPr txBox="1"/>
          <p:nvPr/>
        </p:nvSpPr>
        <p:spPr>
          <a:xfrm>
            <a:off x="1289050" y="1827028"/>
            <a:ext cx="1005114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1</a:t>
            </a:r>
            <a:r>
              <a:rPr lang="en-US" dirty="0"/>
              <a:t>. </a:t>
            </a:r>
            <a:r>
              <a:rPr lang="en-US" sz="3200" dirty="0"/>
              <a:t>Foursquare</a:t>
            </a:r>
            <a:r>
              <a:rPr lang="ru-RU" sz="3200" dirty="0"/>
              <a:t>(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Приложение-гид)</a:t>
            </a:r>
          </a:p>
          <a:p>
            <a:r>
              <a:rPr lang="ru-RU" sz="3200" dirty="0">
                <a:solidFill>
                  <a:srgbClr val="000000"/>
                </a:solidFill>
                <a:latin typeface="Roboto" panose="02000000000000000000" pitchFamily="2" charset="0"/>
              </a:rPr>
              <a:t>2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Skyscanner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(Дешевые Авиа-билеты)</a:t>
            </a:r>
          </a:p>
          <a:p>
            <a:r>
              <a:rPr lang="ru-RU" sz="3200" dirty="0">
                <a:solidFill>
                  <a:srgbClr val="000000"/>
                </a:solidFill>
                <a:latin typeface="Roboto" panose="02000000000000000000" pitchFamily="2" charset="0"/>
              </a:rPr>
              <a:t>3.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Couchsurfing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(Бесплатный ночлег)</a:t>
            </a:r>
          </a:p>
          <a:p>
            <a:r>
              <a:rPr lang="ru-RU" sz="3200" dirty="0">
                <a:solidFill>
                  <a:srgbClr val="000000"/>
                </a:solidFill>
                <a:latin typeface="Roboto" panose="02000000000000000000" pitchFamily="2" charset="0"/>
              </a:rPr>
              <a:t>4.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Zomato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(Места для приема пищи)</a:t>
            </a:r>
          </a:p>
          <a:p>
            <a:r>
              <a:rPr lang="ru-RU" sz="3200" dirty="0">
                <a:solidFill>
                  <a:srgbClr val="000000"/>
                </a:solidFill>
                <a:latin typeface="Roboto" panose="02000000000000000000" pitchFamily="2" charset="0"/>
              </a:rPr>
              <a:t>5.Туда-сюда(Интеллектуальные карты)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1382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94488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2033250" y="3264238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1212850" y="2073275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A5C5837-7485-6513-13A0-1C0C64C4AEBB}"/>
              </a:ext>
            </a:extLst>
          </p:cNvPr>
          <p:cNvSpPr/>
          <p:nvPr/>
        </p:nvSpPr>
        <p:spPr>
          <a:xfrm>
            <a:off x="1159260" y="2376772"/>
            <a:ext cx="3340740" cy="28123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Дагестан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8CFF403-B1AB-E3F1-FC4B-E2C29A0388A4}"/>
              </a:ext>
            </a:extLst>
          </p:cNvPr>
          <p:cNvSpPr/>
          <p:nvPr/>
        </p:nvSpPr>
        <p:spPr>
          <a:xfrm>
            <a:off x="5840007" y="1616075"/>
            <a:ext cx="3340740" cy="2683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Кавказ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3F74EF6E-3DBD-319B-8E91-00B5264021A6}"/>
              </a:ext>
            </a:extLst>
          </p:cNvPr>
          <p:cNvCxnSpPr>
            <a:cxnSpLocks/>
            <a:stCxn id="2" idx="6"/>
            <a:endCxn id="9" idx="2"/>
          </p:cNvCxnSpPr>
          <p:nvPr/>
        </p:nvCxnSpPr>
        <p:spPr>
          <a:xfrm flipV="1">
            <a:off x="4500000" y="2957617"/>
            <a:ext cx="1340007" cy="8253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17CADFC1-90CF-54CC-1ED3-2C0391A88F00}"/>
              </a:ext>
            </a:extLst>
          </p:cNvPr>
          <p:cNvSpPr/>
          <p:nvPr/>
        </p:nvSpPr>
        <p:spPr>
          <a:xfrm>
            <a:off x="10873735" y="1616075"/>
            <a:ext cx="3340740" cy="2683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Россия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1718EDE-1B05-D2E0-62DA-EDE6B3CEF0B8}"/>
              </a:ext>
            </a:extLst>
          </p:cNvPr>
          <p:cNvSpPr/>
          <p:nvPr/>
        </p:nvSpPr>
        <p:spPr>
          <a:xfrm>
            <a:off x="15554482" y="2462335"/>
            <a:ext cx="3340740" cy="2683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Мир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9134C7E8-CC1B-38CD-D6EA-DE7F95EA7F39}"/>
              </a:ext>
            </a:extLst>
          </p:cNvPr>
          <p:cNvCxnSpPr>
            <a:cxnSpLocks/>
            <a:stCxn id="9" idx="6"/>
            <a:endCxn id="18" idx="2"/>
          </p:cNvCxnSpPr>
          <p:nvPr/>
        </p:nvCxnSpPr>
        <p:spPr>
          <a:xfrm>
            <a:off x="9180747" y="2957617"/>
            <a:ext cx="16929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ED138A43-1705-3B29-53F9-57BF26A89D2C}"/>
              </a:ext>
            </a:extLst>
          </p:cNvPr>
          <p:cNvCxnSpPr>
            <a:cxnSpLocks/>
          </p:cNvCxnSpPr>
          <p:nvPr/>
        </p:nvCxnSpPr>
        <p:spPr>
          <a:xfrm>
            <a:off x="14270751" y="2913261"/>
            <a:ext cx="1340007" cy="846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AADAFF-C2D8-7B6B-746D-A26AE36AAFEF}"/>
              </a:ext>
            </a:extLst>
          </p:cNvPr>
          <p:cNvSpPr txBox="1"/>
          <p:nvPr/>
        </p:nvSpPr>
        <p:spPr>
          <a:xfrm>
            <a:off x="5306852" y="5124466"/>
            <a:ext cx="1021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Мы планируем продавать данный продукт частным туристическим компаниям В РД и в России целом</a:t>
            </a:r>
            <a:r>
              <a:rPr lang="en-US" sz="3600" dirty="0"/>
              <a:t>,</a:t>
            </a:r>
            <a:r>
              <a:rPr lang="ru-RU" sz="3600" dirty="0"/>
              <a:t> министерству по туризму РД</a:t>
            </a:r>
            <a:r>
              <a:rPr lang="en-US" sz="3600" dirty="0"/>
              <a:t>,</a:t>
            </a:r>
            <a:r>
              <a:rPr lang="ru-RU" sz="3600" dirty="0"/>
              <a:t> а также частным лицам</a:t>
            </a:r>
            <a:r>
              <a:rPr lang="en-US" sz="3600" dirty="0"/>
              <a:t>.</a:t>
            </a:r>
          </a:p>
          <a:p>
            <a:r>
              <a:rPr lang="ru-RU" sz="3600" dirty="0"/>
              <a:t>Ведутся переговоры с туристической компанией </a:t>
            </a:r>
            <a:r>
              <a:rPr lang="en-US" sz="3600" dirty="0"/>
              <a:t>‘</a:t>
            </a:r>
            <a:r>
              <a:rPr lang="ru-RU" sz="3600" dirty="0" err="1"/>
              <a:t>Этнотур</a:t>
            </a:r>
            <a:r>
              <a:rPr lang="en-US" sz="3600" dirty="0"/>
              <a:t>’,</a:t>
            </a:r>
            <a:r>
              <a:rPr lang="ru-RU" sz="3600" dirty="0"/>
              <a:t> которая проявила интерес к приложению</a:t>
            </a:r>
            <a:r>
              <a:rPr lang="en-US" sz="3600" dirty="0"/>
              <a:t>.</a:t>
            </a:r>
            <a:endParaRPr lang="ru-RU" sz="3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80B7EB-4B64-4E59-A126-BD8FCE14E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12" name="object 13">
            <a:extLst>
              <a:ext uri="{FF2B5EF4-FFF2-40B4-BE49-F238E27FC236}">
                <a16:creationId xmlns:a16="http://schemas.microsoft.com/office/drawing/2014/main" id="{04C01F70-E738-01EA-120F-DE7F46580A1C}"/>
              </a:ext>
            </a:extLst>
          </p:cNvPr>
          <p:cNvSpPr/>
          <p:nvPr/>
        </p:nvSpPr>
        <p:spPr>
          <a:xfrm>
            <a:off x="14057043" y="8889729"/>
            <a:ext cx="6047165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63DDBA-EC48-8BB6-B730-09A1A2362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926" y="9532550"/>
            <a:ext cx="4261754" cy="476321"/>
          </a:xfrm>
          <a:prstGeom prst="rect">
            <a:avLst/>
          </a:prstGeom>
        </p:spPr>
      </p:pic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97ECD800-9DD2-E4B9-2D33-47E07FC1AEFD}"/>
              </a:ext>
            </a:extLst>
          </p:cNvPr>
          <p:cNvSpPr txBox="1">
            <a:spLocks/>
          </p:cNvSpPr>
          <p:nvPr/>
        </p:nvSpPr>
        <p:spPr>
          <a:xfrm>
            <a:off x="15854268" y="10242050"/>
            <a:ext cx="2911402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495CC5-B9C3-CE74-1CB4-349F906CF7CC}"/>
              </a:ext>
            </a:extLst>
          </p:cNvPr>
          <p:cNvSpPr txBox="1"/>
          <p:nvPr/>
        </p:nvSpPr>
        <p:spPr>
          <a:xfrm>
            <a:off x="1290434" y="-8055"/>
            <a:ext cx="937814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Перспективы коммерциализации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304736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114300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4FEA59-FCDD-4357-B4BB-36E7FBB9C61F}"/>
              </a:ext>
            </a:extLst>
          </p:cNvPr>
          <p:cNvSpPr txBox="1"/>
          <p:nvPr/>
        </p:nvSpPr>
        <p:spPr>
          <a:xfrm>
            <a:off x="4173698" y="7892860"/>
            <a:ext cx="12552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dirty="0">
                <a:effectLst/>
              </a:rPr>
              <a:t> </a:t>
            </a:r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A4ECD0C-6D98-45D5-BA84-4434ADD52E1B}"/>
              </a:ext>
            </a:extLst>
          </p:cNvPr>
          <p:cNvSpPr/>
          <p:nvPr/>
        </p:nvSpPr>
        <p:spPr>
          <a:xfrm>
            <a:off x="2558556" y="2149475"/>
            <a:ext cx="14401800" cy="776472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sx="102000" sy="102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DC9BA48-8A9A-4674-ADE4-76F27D6897A6}"/>
              </a:ext>
            </a:extLst>
          </p:cNvPr>
          <p:cNvCxnSpPr>
            <a:cxnSpLocks/>
          </p:cNvCxnSpPr>
          <p:nvPr/>
        </p:nvCxnSpPr>
        <p:spPr>
          <a:xfrm>
            <a:off x="3143744" y="33686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42D85C2-CC7D-4EA3-935D-D50CE98DB0FA}"/>
              </a:ext>
            </a:extLst>
          </p:cNvPr>
          <p:cNvSpPr/>
          <p:nvPr/>
        </p:nvSpPr>
        <p:spPr>
          <a:xfrm>
            <a:off x="12732642" y="2149475"/>
            <a:ext cx="2516568" cy="446486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9BF4442-86DC-4159-8A0A-B561809A5B9F}"/>
              </a:ext>
            </a:extLst>
          </p:cNvPr>
          <p:cNvSpPr/>
          <p:nvPr/>
        </p:nvSpPr>
        <p:spPr>
          <a:xfrm>
            <a:off x="12732642" y="6607039"/>
            <a:ext cx="2516568" cy="332554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BB22D-DBFD-458B-8B52-774FDB582068}"/>
              </a:ext>
            </a:extLst>
          </p:cNvPr>
          <p:cNvSpPr txBox="1"/>
          <p:nvPr/>
        </p:nvSpPr>
        <p:spPr>
          <a:xfrm>
            <a:off x="3143744" y="2109922"/>
            <a:ext cx="3104656" cy="107721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Этапы разработки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BA1E52-E767-4C3D-8F27-88539FE41DC9}"/>
              </a:ext>
            </a:extLst>
          </p:cNvPr>
          <p:cNvSpPr txBox="1"/>
          <p:nvPr/>
        </p:nvSpPr>
        <p:spPr>
          <a:xfrm>
            <a:off x="13012715" y="2602365"/>
            <a:ext cx="5519513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Расходы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D345756-B16B-44DB-A137-7CD264C6AEBE}"/>
              </a:ext>
            </a:extLst>
          </p:cNvPr>
          <p:cNvSpPr txBox="1"/>
          <p:nvPr/>
        </p:nvSpPr>
        <p:spPr>
          <a:xfrm>
            <a:off x="7690050" y="2580988"/>
            <a:ext cx="5519513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Время</a:t>
            </a: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5405103A-DDBF-4DCE-84D5-6EF5B5AAE079}"/>
              </a:ext>
            </a:extLst>
          </p:cNvPr>
          <p:cNvCxnSpPr>
            <a:cxnSpLocks/>
          </p:cNvCxnSpPr>
          <p:nvPr/>
        </p:nvCxnSpPr>
        <p:spPr>
          <a:xfrm>
            <a:off x="3143744" y="39020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8B731915-6FDB-4FA5-A34D-FB475B5C925F}"/>
              </a:ext>
            </a:extLst>
          </p:cNvPr>
          <p:cNvCxnSpPr>
            <a:cxnSpLocks/>
          </p:cNvCxnSpPr>
          <p:nvPr/>
        </p:nvCxnSpPr>
        <p:spPr>
          <a:xfrm>
            <a:off x="3143744" y="4381907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2D9CE3CB-860B-4763-9B34-F87EC114A18C}"/>
              </a:ext>
            </a:extLst>
          </p:cNvPr>
          <p:cNvCxnSpPr>
            <a:cxnSpLocks/>
          </p:cNvCxnSpPr>
          <p:nvPr/>
        </p:nvCxnSpPr>
        <p:spPr>
          <a:xfrm>
            <a:off x="3143744" y="54260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587C2F0E-B1ED-41F6-AF39-ACE7AA65D18F}"/>
              </a:ext>
            </a:extLst>
          </p:cNvPr>
          <p:cNvCxnSpPr>
            <a:cxnSpLocks/>
          </p:cNvCxnSpPr>
          <p:nvPr/>
        </p:nvCxnSpPr>
        <p:spPr>
          <a:xfrm>
            <a:off x="3143744" y="48926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22893C2A-4384-41B0-A14C-E593FEC4B000}"/>
              </a:ext>
            </a:extLst>
          </p:cNvPr>
          <p:cNvCxnSpPr>
            <a:cxnSpLocks/>
          </p:cNvCxnSpPr>
          <p:nvPr/>
        </p:nvCxnSpPr>
        <p:spPr>
          <a:xfrm>
            <a:off x="3143744" y="6031838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D9EA6FA9-155E-4BA5-877B-2415672ED60E}"/>
              </a:ext>
            </a:extLst>
          </p:cNvPr>
          <p:cNvCxnSpPr>
            <a:cxnSpLocks/>
          </p:cNvCxnSpPr>
          <p:nvPr/>
        </p:nvCxnSpPr>
        <p:spPr>
          <a:xfrm>
            <a:off x="3143744" y="6630540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762715CC-D9F8-4A9A-AC26-F6F5478C2AA3}"/>
              </a:ext>
            </a:extLst>
          </p:cNvPr>
          <p:cNvCxnSpPr>
            <a:cxnSpLocks/>
          </p:cNvCxnSpPr>
          <p:nvPr/>
        </p:nvCxnSpPr>
        <p:spPr>
          <a:xfrm>
            <a:off x="3143744" y="72548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67277D62-66BF-4BAF-9534-81EC1AD02078}"/>
              </a:ext>
            </a:extLst>
          </p:cNvPr>
          <p:cNvCxnSpPr>
            <a:cxnSpLocks/>
          </p:cNvCxnSpPr>
          <p:nvPr/>
        </p:nvCxnSpPr>
        <p:spPr>
          <a:xfrm>
            <a:off x="3143744" y="7892860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id="{EC339C01-A758-462F-8C04-BC9B0DC5F3D3}"/>
              </a:ext>
            </a:extLst>
          </p:cNvPr>
          <p:cNvCxnSpPr>
            <a:cxnSpLocks/>
          </p:cNvCxnSpPr>
          <p:nvPr/>
        </p:nvCxnSpPr>
        <p:spPr>
          <a:xfrm>
            <a:off x="3143744" y="8474075"/>
            <a:ext cx="129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28267D77-FE35-4972-B875-A853A1D8E087}"/>
              </a:ext>
            </a:extLst>
          </p:cNvPr>
          <p:cNvSpPr txBox="1"/>
          <p:nvPr/>
        </p:nvSpPr>
        <p:spPr>
          <a:xfrm>
            <a:off x="3143744" y="3277676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Создание БД                         </a:t>
            </a:r>
            <a:r>
              <a:rPr lang="ru-RU" sz="2800" dirty="0">
                <a:solidFill>
                  <a:prstClr val="black"/>
                </a:solidFill>
              </a:rPr>
              <a:t>10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  <a:r>
              <a:rPr lang="ru-RU" sz="2800" dirty="0">
                <a:solidFill>
                  <a:prstClr val="black"/>
                </a:solidFill>
              </a:rPr>
              <a:t>01.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25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  <a:r>
              <a:rPr lang="ru-RU" sz="2800" dirty="0">
                <a:solidFill>
                  <a:prstClr val="black"/>
                </a:solidFill>
              </a:rPr>
              <a:t>01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0 </a:t>
            </a:r>
            <a:r>
              <a:rPr lang="ru-RU" sz="2800" dirty="0">
                <a:solidFill>
                  <a:prstClr val="black"/>
                </a:solidFill>
              </a:rPr>
              <a:t>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lang="en-US" sz="2800" dirty="0">
                <a:solidFill>
                  <a:prstClr val="black"/>
                </a:solidFill>
              </a:rPr>
              <a:t>.                               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41F5055-11F6-47C8-BEFD-71CD4C644320}"/>
              </a:ext>
            </a:extLst>
          </p:cNvPr>
          <p:cNvSpPr txBox="1"/>
          <p:nvPr/>
        </p:nvSpPr>
        <p:spPr>
          <a:xfrm>
            <a:off x="3143744" y="4388137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Создание приложения</a:t>
            </a:r>
            <a:r>
              <a:rPr lang="en-US" sz="3200" dirty="0">
                <a:solidFill>
                  <a:prstClr val="black"/>
                </a:solidFill>
              </a:rPr>
              <a:t>       </a:t>
            </a:r>
            <a:r>
              <a:rPr lang="ru-RU" sz="2800" dirty="0">
                <a:solidFill>
                  <a:prstClr val="black"/>
                </a:solidFill>
              </a:rPr>
              <a:t>11</a:t>
            </a:r>
            <a:r>
              <a:rPr lang="en-US" sz="2800" dirty="0">
                <a:solidFill>
                  <a:prstClr val="black"/>
                </a:solidFill>
              </a:rPr>
              <a:t>.02-</a:t>
            </a:r>
            <a:r>
              <a:rPr lang="ru-RU" sz="2800" dirty="0">
                <a:solidFill>
                  <a:prstClr val="black"/>
                </a:solidFill>
              </a:rPr>
              <a:t>1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3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  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00</a:t>
            </a:r>
            <a:r>
              <a:rPr lang="ru-RU" sz="2800" dirty="0">
                <a:solidFill>
                  <a:prstClr val="black"/>
                </a:solidFill>
              </a:rPr>
              <a:t>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70D9858-1283-4C66-92D2-20E8D31D9FDC}"/>
              </a:ext>
            </a:extLst>
          </p:cNvPr>
          <p:cNvSpPr txBox="1"/>
          <p:nvPr/>
        </p:nvSpPr>
        <p:spPr>
          <a:xfrm>
            <a:off x="3143744" y="4864069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Внедрение ИИ</a:t>
            </a:r>
            <a:r>
              <a:rPr lang="en-US" sz="3200" dirty="0">
                <a:solidFill>
                  <a:prstClr val="black"/>
                </a:solidFill>
              </a:rPr>
              <a:t>                      </a:t>
            </a:r>
            <a:r>
              <a:rPr lang="ru-RU" sz="2800" dirty="0">
                <a:solidFill>
                  <a:prstClr val="black"/>
                </a:solidFill>
              </a:rPr>
              <a:t>2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3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30</a:t>
            </a:r>
            <a:r>
              <a:rPr lang="en-US" sz="2800" dirty="0">
                <a:solidFill>
                  <a:prstClr val="black"/>
                </a:solidFill>
              </a:rPr>
              <a:t>.03.202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  </a:t>
            </a:r>
            <a:r>
              <a:rPr lang="ru-RU" sz="2800" dirty="0">
                <a:solidFill>
                  <a:prstClr val="black"/>
                </a:solidFill>
              </a:rPr>
              <a:t>2</a:t>
            </a:r>
            <a:r>
              <a:rPr lang="en-US" sz="2800" dirty="0">
                <a:solidFill>
                  <a:prstClr val="black"/>
                </a:solidFill>
              </a:rPr>
              <a:t>00</a:t>
            </a:r>
            <a:r>
              <a:rPr lang="ru-RU" sz="2800" dirty="0">
                <a:solidFill>
                  <a:prstClr val="black"/>
                </a:solidFill>
              </a:rPr>
              <a:t>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86259A-C83A-4F1F-857E-3C88F5B1ACA8}"/>
              </a:ext>
            </a:extLst>
          </p:cNvPr>
          <p:cNvSpPr txBox="1"/>
          <p:nvPr/>
        </p:nvSpPr>
        <p:spPr>
          <a:xfrm>
            <a:off x="3143744" y="5445927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Тестирование</a:t>
            </a:r>
            <a:r>
              <a:rPr lang="en-US" sz="3200" dirty="0">
                <a:solidFill>
                  <a:prstClr val="black"/>
                </a:solidFill>
              </a:rPr>
              <a:t>                        </a:t>
            </a:r>
            <a:r>
              <a:rPr lang="ru-RU" sz="2800" dirty="0">
                <a:solidFill>
                  <a:prstClr val="black"/>
                </a:solidFill>
              </a:rPr>
              <a:t>1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-14.0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  </a:t>
            </a:r>
            <a:r>
              <a:rPr lang="ru-RU" sz="2800" dirty="0">
                <a:solidFill>
                  <a:prstClr val="black"/>
                </a:solidFill>
              </a:rPr>
              <a:t>2</a:t>
            </a:r>
            <a:r>
              <a:rPr lang="en-US" sz="2800" dirty="0">
                <a:solidFill>
                  <a:prstClr val="black"/>
                </a:solidFill>
              </a:rPr>
              <a:t>5</a:t>
            </a:r>
            <a:r>
              <a:rPr lang="ru-RU" sz="2800" dirty="0">
                <a:solidFill>
                  <a:prstClr val="black"/>
                </a:solidFill>
              </a:rPr>
              <a:t>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CD7C14D-C9A5-4262-AB44-DB9344DE51CD}"/>
              </a:ext>
            </a:extLst>
          </p:cNvPr>
          <p:cNvSpPr txBox="1"/>
          <p:nvPr/>
        </p:nvSpPr>
        <p:spPr>
          <a:xfrm>
            <a:off x="3143744" y="6006206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Отладка багов и ошибок</a:t>
            </a:r>
            <a:r>
              <a:rPr lang="en-US" sz="3200" dirty="0">
                <a:solidFill>
                  <a:prstClr val="black"/>
                </a:solidFill>
              </a:rPr>
              <a:t>    </a:t>
            </a:r>
            <a:r>
              <a:rPr lang="en-US" sz="2800" dirty="0">
                <a:solidFill>
                  <a:prstClr val="black"/>
                </a:solidFill>
              </a:rPr>
              <a:t>1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25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</a:t>
            </a:r>
            <a:r>
              <a:rPr lang="ru-RU" sz="2800" dirty="0">
                <a:solidFill>
                  <a:prstClr val="black"/>
                </a:solidFill>
              </a:rPr>
              <a:t>15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B861336-F28C-4467-89D5-F75882148D9E}"/>
              </a:ext>
            </a:extLst>
          </p:cNvPr>
          <p:cNvSpPr txBox="1"/>
          <p:nvPr/>
        </p:nvSpPr>
        <p:spPr>
          <a:xfrm>
            <a:off x="3143744" y="6671094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</a:t>
            </a:r>
            <a:r>
              <a:rPr lang="ru-RU" sz="3200" dirty="0">
                <a:solidFill>
                  <a:prstClr val="black"/>
                </a:solidFill>
              </a:rPr>
              <a:t>ест Бета версии</a:t>
            </a:r>
            <a:r>
              <a:rPr lang="en-US" sz="3200" dirty="0">
                <a:solidFill>
                  <a:prstClr val="black"/>
                </a:solidFill>
              </a:rPr>
              <a:t>                   </a:t>
            </a:r>
            <a:r>
              <a:rPr lang="ru-RU" sz="2800" dirty="0">
                <a:solidFill>
                  <a:prstClr val="black"/>
                </a:solidFill>
              </a:rPr>
              <a:t>26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6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</a:t>
            </a:r>
            <a:r>
              <a:rPr lang="ru-RU" sz="2800" dirty="0">
                <a:solidFill>
                  <a:prstClr val="black"/>
                </a:solidFill>
              </a:rPr>
              <a:t>1</a:t>
            </a:r>
            <a:r>
              <a:rPr lang="en-US" sz="2800" dirty="0">
                <a:solidFill>
                  <a:prstClr val="black"/>
                </a:solidFill>
              </a:rPr>
              <a:t>5</a:t>
            </a:r>
            <a:r>
              <a:rPr lang="ru-RU" sz="2800" dirty="0">
                <a:solidFill>
                  <a:prstClr val="black"/>
                </a:solidFill>
              </a:rPr>
              <a:t>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98B0BE9-D81B-4448-AB04-4A27001D75A6}"/>
              </a:ext>
            </a:extLst>
          </p:cNvPr>
          <p:cNvSpPr txBox="1"/>
          <p:nvPr/>
        </p:nvSpPr>
        <p:spPr>
          <a:xfrm>
            <a:off x="3143744" y="7272139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Выпуск полной версии</a:t>
            </a:r>
            <a:r>
              <a:rPr lang="en-US" sz="3200" dirty="0">
                <a:solidFill>
                  <a:prstClr val="black"/>
                </a:solidFill>
              </a:rPr>
              <a:t>        </a:t>
            </a:r>
            <a:r>
              <a:rPr lang="ru-RU" sz="2800" dirty="0">
                <a:solidFill>
                  <a:prstClr val="black"/>
                </a:solidFill>
              </a:rPr>
              <a:t>6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10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 20</a:t>
            </a:r>
            <a:r>
              <a:rPr lang="ru-RU" sz="2800" dirty="0">
                <a:solidFill>
                  <a:prstClr val="black"/>
                </a:solidFill>
              </a:rPr>
              <a:t>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850D06-4E47-42E5-95C2-36026F9B5B51}"/>
              </a:ext>
            </a:extLst>
          </p:cNvPr>
          <p:cNvSpPr txBox="1"/>
          <p:nvPr/>
        </p:nvSpPr>
        <p:spPr>
          <a:xfrm>
            <a:off x="3143744" y="7876976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</a:rPr>
              <a:t>Реклама</a:t>
            </a:r>
            <a:r>
              <a:rPr lang="en-US" sz="3200" dirty="0">
                <a:solidFill>
                  <a:prstClr val="black"/>
                </a:solidFill>
              </a:rPr>
              <a:t>                                   </a:t>
            </a:r>
            <a:r>
              <a:rPr lang="ru-RU" sz="2800" dirty="0">
                <a:solidFill>
                  <a:prstClr val="black"/>
                </a:solidFill>
              </a:rPr>
              <a:t>10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-</a:t>
            </a:r>
            <a:r>
              <a:rPr lang="ru-RU" sz="2800" dirty="0">
                <a:solidFill>
                  <a:prstClr val="black"/>
                </a:solidFill>
              </a:rPr>
              <a:t>25</a:t>
            </a:r>
            <a:r>
              <a:rPr lang="en-US" sz="2800" dirty="0">
                <a:solidFill>
                  <a:prstClr val="black"/>
                </a:solidFill>
              </a:rPr>
              <a:t>.0</a:t>
            </a:r>
            <a:r>
              <a:rPr lang="ru-RU" sz="2800" dirty="0">
                <a:solidFill>
                  <a:prstClr val="black"/>
                </a:solidFill>
              </a:rPr>
              <a:t>5</a:t>
            </a:r>
            <a:r>
              <a:rPr lang="en-US" sz="2800" dirty="0">
                <a:solidFill>
                  <a:prstClr val="black"/>
                </a:solidFill>
              </a:rPr>
              <a:t>.202</a:t>
            </a:r>
            <a:r>
              <a:rPr lang="ru-RU" sz="2800" dirty="0">
                <a:solidFill>
                  <a:prstClr val="black"/>
                </a:solidFill>
              </a:rPr>
              <a:t>4</a:t>
            </a:r>
            <a:r>
              <a:rPr lang="en-US" sz="2800" dirty="0">
                <a:solidFill>
                  <a:prstClr val="black"/>
                </a:solidFill>
              </a:rPr>
              <a:t>                                  </a:t>
            </a:r>
            <a:r>
              <a:rPr lang="ru-RU" sz="2800" dirty="0">
                <a:solidFill>
                  <a:prstClr val="black"/>
                </a:solidFill>
              </a:rPr>
              <a:t>100 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CAF313F-89B7-4CD0-A985-5B3AD764A2EC}"/>
              </a:ext>
            </a:extLst>
          </p:cNvPr>
          <p:cNvSpPr txBox="1"/>
          <p:nvPr/>
        </p:nvSpPr>
        <p:spPr>
          <a:xfrm>
            <a:off x="3143744" y="3865622"/>
            <a:ext cx="1291355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Создание сайта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                  </a:t>
            </a:r>
            <a:r>
              <a:rPr lang="ru-RU" sz="2800" dirty="0">
                <a:solidFill>
                  <a:prstClr val="black"/>
                </a:solidFill>
              </a:rPr>
              <a:t>26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01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-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02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.202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4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                             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0 </a:t>
            </a:r>
            <a:r>
              <a:rPr lang="ru-RU" sz="2800" dirty="0">
                <a:solidFill>
                  <a:prstClr val="black"/>
                </a:solidFill>
              </a:rPr>
              <a:t>т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ru-RU" sz="2800" dirty="0">
                <a:solidFill>
                  <a:prstClr val="black"/>
                </a:solidFill>
              </a:rPr>
              <a:t>р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A919C9-687F-36E7-FC5B-9B2AB65F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6" name="object 13">
            <a:extLst>
              <a:ext uri="{FF2B5EF4-FFF2-40B4-BE49-F238E27FC236}">
                <a16:creationId xmlns:a16="http://schemas.microsoft.com/office/drawing/2014/main" id="{D98AEFD9-D88E-B9C1-3677-8070B5486078}"/>
              </a:ext>
            </a:extLst>
          </p:cNvPr>
          <p:cNvSpPr/>
          <p:nvPr/>
        </p:nvSpPr>
        <p:spPr>
          <a:xfrm>
            <a:off x="14057043" y="8889729"/>
            <a:ext cx="6047165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B49CF5-F874-2C51-C772-F7C8D4A89F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926" y="9532550"/>
            <a:ext cx="4261754" cy="476321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571AE6C5-D924-6FFB-6CA6-95EEBC8F6A99}"/>
              </a:ext>
            </a:extLst>
          </p:cNvPr>
          <p:cNvSpPr txBox="1">
            <a:spLocks/>
          </p:cNvSpPr>
          <p:nvPr/>
        </p:nvSpPr>
        <p:spPr>
          <a:xfrm>
            <a:off x="15854268" y="10242050"/>
            <a:ext cx="2911402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4E77A7-3BDC-490E-F083-DF26250BBD58}"/>
              </a:ext>
            </a:extLst>
          </p:cNvPr>
          <p:cNvSpPr txBox="1"/>
          <p:nvPr/>
        </p:nvSpPr>
        <p:spPr>
          <a:xfrm>
            <a:off x="1290434" y="-8055"/>
            <a:ext cx="96172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План реализации стартап-проекта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200671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701675"/>
            <a:ext cx="79629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03250" y="3292475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837882" y="1357053"/>
            <a:ext cx="8712835" cy="2895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000" kern="0" dirty="0">
              <a:solidFill>
                <a:sysClr val="windowText" lastClr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>
                <a:solidFill>
                  <a:sysClr val="windowText" lastClr="000000"/>
                </a:solidFill>
              </a:rPr>
              <a:t>Различные Туристические </a:t>
            </a:r>
            <a:r>
              <a:rPr lang="ru-RU" sz="4000" kern="0" dirty="0" err="1">
                <a:solidFill>
                  <a:sysClr val="windowText" lastClr="000000"/>
                </a:solidFill>
              </a:rPr>
              <a:t>агенства</a:t>
            </a:r>
            <a:r>
              <a:rPr lang="ru-RU" sz="4000" kern="0" dirty="0">
                <a:solidFill>
                  <a:sysClr val="windowText" lastClr="000000"/>
                </a:solidFill>
              </a:rPr>
              <a:t> и министерства могут быть заинтересованы в распространении своего продукта в нашем приложении для привлечения потенциальных клиентов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kern="0" dirty="0">
              <a:solidFill>
                <a:sysClr val="windowText" lastClr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>
                <a:solidFill>
                  <a:sysClr val="windowText" lastClr="000000"/>
                </a:solidFill>
              </a:rPr>
              <a:t>Частные туристы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kern="0" dirty="0">
              <a:solidFill>
                <a:sysClr val="windowText" lastClr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>
                <a:solidFill>
                  <a:sysClr val="windowText" lastClr="000000"/>
                </a:solidFill>
              </a:rPr>
              <a:t>Гостиничные комплексы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kern="0" dirty="0">
              <a:solidFill>
                <a:sysClr val="windowText" lastClr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9FDD79-19BB-4D3B-947D-93B3A1BDA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450" y="-700423"/>
            <a:ext cx="12912087" cy="96932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4587DE-A551-FD8D-B5C0-978F107A6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6" name="object 13">
            <a:extLst>
              <a:ext uri="{FF2B5EF4-FFF2-40B4-BE49-F238E27FC236}">
                <a16:creationId xmlns:a16="http://schemas.microsoft.com/office/drawing/2014/main" id="{708B8F54-269A-4C4A-D4C1-266B03E4FD70}"/>
              </a:ext>
            </a:extLst>
          </p:cNvPr>
          <p:cNvSpPr/>
          <p:nvPr/>
        </p:nvSpPr>
        <p:spPr>
          <a:xfrm>
            <a:off x="14057043" y="8889729"/>
            <a:ext cx="6047165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26B103-B2EF-BE26-EF2A-A884CCD246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926" y="9532550"/>
            <a:ext cx="4261754" cy="476321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711545D6-ACEC-2526-D4B9-10348CDA3C20}"/>
              </a:ext>
            </a:extLst>
          </p:cNvPr>
          <p:cNvSpPr txBox="1">
            <a:spLocks/>
          </p:cNvSpPr>
          <p:nvPr/>
        </p:nvSpPr>
        <p:spPr>
          <a:xfrm>
            <a:off x="15854268" y="10242050"/>
            <a:ext cx="2911402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59247A-6CEE-FB60-E98B-FDBB4D952DA9}"/>
              </a:ext>
            </a:extLst>
          </p:cNvPr>
          <p:cNvSpPr txBox="1"/>
          <p:nvPr/>
        </p:nvSpPr>
        <p:spPr>
          <a:xfrm>
            <a:off x="1210757" y="210903"/>
            <a:ext cx="872063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20443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212850" y="164539"/>
            <a:ext cx="11430000" cy="914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ru-RU" sz="4800" b="1" kern="0" dirty="0">
              <a:solidFill>
                <a:srgbClr val="0543E8"/>
              </a:solidFill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450" y="9142095"/>
            <a:ext cx="2654360" cy="298062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6681450" y="9568832"/>
            <a:ext cx="2891478" cy="12341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298450" y="2301875"/>
            <a:ext cx="9448800" cy="510539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/>
              <a:t>Амиров </a:t>
            </a:r>
            <a:r>
              <a:rPr lang="ru-RU" sz="4000" kern="0" dirty="0" err="1"/>
              <a:t>Джаватдин</a:t>
            </a:r>
            <a:r>
              <a:rPr lang="ru-RU" sz="4000" kern="0" dirty="0"/>
              <a:t> – </a:t>
            </a:r>
            <a:r>
              <a:rPr lang="ru-RU" sz="3600" kern="0" dirty="0"/>
              <a:t>Руководитель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/>
              <a:t>Магомедова Саида–</a:t>
            </a:r>
            <a:r>
              <a:rPr lang="en-US" sz="4000" kern="0" dirty="0"/>
              <a:t> </a:t>
            </a:r>
            <a:r>
              <a:rPr lang="ru-RU" sz="4000" b="1" kern="0" dirty="0"/>
              <a:t>Дизайнер</a:t>
            </a:r>
            <a:endParaRPr lang="ru-RU" sz="3600" kern="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 err="1"/>
              <a:t>Магреби</a:t>
            </a:r>
            <a:r>
              <a:rPr lang="ru-RU" sz="4000" kern="0" dirty="0"/>
              <a:t> Фейсал –</a:t>
            </a:r>
            <a:r>
              <a:rPr lang="en-US" sz="4000" kern="0" dirty="0"/>
              <a:t> </a:t>
            </a:r>
            <a:r>
              <a:rPr lang="ru-RU" sz="4000" b="1" kern="0" dirty="0"/>
              <a:t>Разработчик ИИ</a:t>
            </a:r>
            <a:r>
              <a:rPr lang="ru-RU" sz="3600" kern="0" dirty="0"/>
              <a:t>(обучение и внедрение ИИ)</a:t>
            </a:r>
            <a:endParaRPr lang="ru-RU" sz="3600" kern="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kern="0" dirty="0" err="1">
                <a:solidFill>
                  <a:sysClr val="windowText" lastClr="000000"/>
                </a:solidFill>
              </a:rPr>
              <a:t>Эрболатова</a:t>
            </a:r>
            <a:r>
              <a:rPr lang="ru-RU" sz="4000" kern="0" dirty="0">
                <a:solidFill>
                  <a:sysClr val="windowText" lastClr="000000"/>
                </a:solidFill>
              </a:rPr>
              <a:t> Марьям– </a:t>
            </a:r>
            <a:r>
              <a:rPr lang="ru-RU" sz="4000" kern="0" dirty="0" err="1">
                <a:solidFill>
                  <a:sysClr val="windowText" lastClr="000000"/>
                </a:solidFill>
              </a:rPr>
              <a:t>Аналитиак</a:t>
            </a:r>
            <a:endParaRPr lang="ru-RU" sz="3600" kern="0" dirty="0">
              <a:solidFill>
                <a:sysClr val="windowText" lastClr="000000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ru-RU" sz="4000" kern="0" dirty="0" err="1"/>
              <a:t>Куджаев</a:t>
            </a:r>
            <a:r>
              <a:rPr lang="ru-RU" sz="4000" kern="0" dirty="0"/>
              <a:t> Мухаммад – </a:t>
            </a:r>
            <a:r>
              <a:rPr lang="en-US" sz="4000" b="1" kern="0" dirty="0"/>
              <a:t>Back-end</a:t>
            </a:r>
            <a:r>
              <a:rPr lang="ru-RU" sz="4000" b="1" kern="0" dirty="0"/>
              <a:t> </a:t>
            </a:r>
            <a:endParaRPr lang="ru-RU" sz="3600" kern="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4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0AEF44-204D-41D8-B5EF-70F2D0D40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89" y="991243"/>
            <a:ext cx="7162800" cy="6855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4DCFED-FCEC-B098-57D8-633475547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20104100" cy="450248"/>
          </a:xfrm>
          <a:prstGeom prst="rect">
            <a:avLst/>
          </a:prstGeom>
        </p:spPr>
      </p:pic>
      <p:sp>
        <p:nvSpPr>
          <p:cNvPr id="7" name="object 13">
            <a:extLst>
              <a:ext uri="{FF2B5EF4-FFF2-40B4-BE49-F238E27FC236}">
                <a16:creationId xmlns:a16="http://schemas.microsoft.com/office/drawing/2014/main" id="{9BCA0CEA-B415-914E-DB02-93804D955859}"/>
              </a:ext>
            </a:extLst>
          </p:cNvPr>
          <p:cNvSpPr/>
          <p:nvPr/>
        </p:nvSpPr>
        <p:spPr>
          <a:xfrm>
            <a:off x="14057043" y="8889729"/>
            <a:ext cx="6047165" cy="1959610"/>
          </a:xfrm>
          <a:custGeom>
            <a:avLst/>
            <a:gdLst/>
            <a:ahLst/>
            <a:cxnLst/>
            <a:rect l="l" t="t" r="r" b="b"/>
            <a:pathLst>
              <a:path w="3446144" h="1437004">
                <a:moveTo>
                  <a:pt x="3445832" y="0"/>
                </a:moveTo>
                <a:lnTo>
                  <a:pt x="0" y="0"/>
                </a:lnTo>
                <a:lnTo>
                  <a:pt x="0" y="1436511"/>
                </a:lnTo>
                <a:lnTo>
                  <a:pt x="3445832" y="1436511"/>
                </a:lnTo>
                <a:lnTo>
                  <a:pt x="3445832" y="0"/>
                </a:lnTo>
                <a:close/>
              </a:path>
            </a:pathLst>
          </a:custGeom>
          <a:solidFill>
            <a:srgbClr val="CC00FF"/>
          </a:solidFill>
        </p:spPr>
        <p:txBody>
          <a:bodyPr wrap="square" lIns="0" tIns="0" rIns="0" bIns="0" rtlCol="0"/>
          <a:lstStyle/>
          <a:p>
            <a:endParaRPr>
              <a:solidFill>
                <a:srgbClr val="9933FF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575493-B6B3-284D-32A2-3E601103D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926" y="9532550"/>
            <a:ext cx="4261754" cy="476321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764C702C-71D1-C2BC-C068-67524DEEFEC1}"/>
              </a:ext>
            </a:extLst>
          </p:cNvPr>
          <p:cNvSpPr txBox="1">
            <a:spLocks/>
          </p:cNvSpPr>
          <p:nvPr/>
        </p:nvSpPr>
        <p:spPr>
          <a:xfrm>
            <a:off x="15854268" y="10242050"/>
            <a:ext cx="2911402" cy="4974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spc="600" dirty="0">
                <a:solidFill>
                  <a:schemeClr val="bg1"/>
                </a:solidFill>
              </a:rPr>
              <a:t>АКСЕЛЕРАТОР ДГУ</a:t>
            </a:r>
            <a:endParaRPr lang="ru-RU" sz="1400" kern="0" spc="6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BF0931-D6B2-FAA0-26DA-E5180BBAC037}"/>
              </a:ext>
            </a:extLst>
          </p:cNvPr>
          <p:cNvSpPr txBox="1"/>
          <p:nvPr/>
        </p:nvSpPr>
        <p:spPr>
          <a:xfrm>
            <a:off x="1290434" y="-8055"/>
            <a:ext cx="872063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solidFill>
                  <a:srgbClr val="9933FF"/>
                </a:solidFill>
                <a:cs typeface="Calibri"/>
              </a:rPr>
              <a:t>Команда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2602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283" y="0"/>
            <a:ext cx="9476817" cy="11309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1060726"/>
            <a:ext cx="1600200" cy="1600200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136650" y="5108308"/>
            <a:ext cx="8559800" cy="391545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kern="0" dirty="0">
                <a:solidFill>
                  <a:srgbClr val="9933FF"/>
                </a:solidFill>
              </a:rPr>
              <a:t>Спасибо за внимание!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" y="10859102"/>
            <a:ext cx="10627175" cy="4502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133" y="987525"/>
            <a:ext cx="2362200" cy="61996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  <a14:imgEffect>
                      <a14:brightnessContrast bright="-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889646"/>
            <a:ext cx="1643176" cy="8157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017" y="6492876"/>
            <a:ext cx="6397194" cy="718350"/>
          </a:xfrm>
          <a:prstGeom prst="rect">
            <a:avLst/>
          </a:prstGeom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15684500" y="7406632"/>
            <a:ext cx="4419600" cy="51927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spc="600" dirty="0">
                <a:solidFill>
                  <a:schemeClr val="bg1"/>
                </a:solidFill>
              </a:rPr>
              <a:t>АКСЕЛЕРАТОР ДГУ</a:t>
            </a:r>
            <a:endParaRPr lang="ru-RU" sz="2800" kern="0" spc="600" dirty="0">
              <a:solidFill>
                <a:schemeClr val="bg1"/>
              </a:solidFill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8339430" y="9617075"/>
            <a:ext cx="1371600" cy="585204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pc="600" dirty="0">
                <a:solidFill>
                  <a:schemeClr val="bg1"/>
                </a:solidFill>
              </a:rPr>
              <a:t>2022</a:t>
            </a:r>
            <a:endParaRPr lang="ru-RU" sz="2800" b="1" kern="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82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 2013–202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11901</TotalTime>
  <Words>531</Words>
  <Application>Microsoft Office PowerPoint</Application>
  <PresentationFormat>Произвольный</PresentationFormat>
  <Paragraphs>90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Arial</vt:lpstr>
      <vt:lpstr>Lato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Визуальный  стиль Платформа университетского  технологического предпринимательства</dc:title>
  <dc:creator>Dima Gusev</dc:creator>
  <cp:lastModifiedBy>Галимат Амирова</cp:lastModifiedBy>
  <cp:revision>191</cp:revision>
  <dcterms:created xsi:type="dcterms:W3CDTF">2022-06-08T08:32:52Z</dcterms:created>
  <dcterms:modified xsi:type="dcterms:W3CDTF">2023-12-05T09:59:11Z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2022-06-07T00:00:00Z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2022-06-08T00:00:00Z</vt:filetime>
  </property>
</Properties>
</file>