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Raleway SemiBold" panose="020B0604020202020204" charset="0"/>
      <p:regular r:id="rId21"/>
      <p:bold r:id="rId22"/>
      <p:italic r:id="rId23"/>
      <p:boldItalic r:id="rId24"/>
    </p:embeddedFont>
    <p:embeddedFont>
      <p:font typeface="Helvetica Neue" panose="020B0604020202020204" charset="0"/>
      <p:regular r:id="rId25"/>
      <p:bold r:id="rId26"/>
      <p:italic r:id="rId27"/>
      <p:boldItalic r:id="rId28"/>
    </p:embeddedFont>
    <p:embeddedFont>
      <p:font typeface="Raleway" panose="020B0604020202020204" charset="0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glRK4sVqQosqnG6OFgX0d66mzO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668E403-8133-4CF2-AF57-F300CE57D400}">
  <a:tblStyle styleId="{7668E403-8133-4CF2-AF57-F300CE57D40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852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viewProps" Target="viewProps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0" name="Google Shape;1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9" name="Google Shape;20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" name="Google Shape;22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6" name="Google Shape;24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2" name="Google Shape;26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4300">
                <a:solidFill>
                  <a:schemeClr val="dk1"/>
                </a:solidFill>
              </a:rPr>
              <a:t>Green гречка</a:t>
            </a:r>
            <a:endParaRPr sz="4300"/>
          </a:p>
        </p:txBody>
      </p:sp>
      <p:sp>
        <p:nvSpPr>
          <p:cNvPr id="105" name="Google Shape;105;p1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500"/>
              <a:t>Green Гречка объединяет не только продукты, но и людей!</a:t>
            </a:r>
            <a:endParaRPr sz="1500"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t="5571" b="5571"/>
          <a:stretch/>
        </p:blipFill>
        <p:spPr>
          <a:xfrm>
            <a:off x="5837250" y="10600"/>
            <a:ext cx="32792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2848" y="3792772"/>
            <a:ext cx="1876996" cy="1209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" name="Google Shape;117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" name="Google Shape;118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9" name="Google Shape;11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 txBox="1"/>
          <p:nvPr/>
        </p:nvSpPr>
        <p:spPr>
          <a:xfrm>
            <a:off x="169250" y="1534075"/>
            <a:ext cx="6980400" cy="3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Тема правильного питания была актуальна всегда, но свои обороты в странах СНГ начала набирать не так давно. Свою популярность это приобрело из-за все более ухудшающихся составов продуктов в магазинах. Что в свою очередь отражается на здоровье человека. Многим известно что, различные продукты по-разному могут влиять на человека, если брать в расчет стандартный набор продуктов: хлеб, молочка, недорогие сладости, сахар… эти продукты наполненные большим количеством добавок сохраняющиеся структуру, цвет, запах и отрицательно влияющие на активность человека, появляются неприятные ощущения после приема пищи и осложнения аллергии. Но при этом такие продукты не насыщают полноценно организм.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3" name="Google Shape;123;p2"/>
          <p:cNvSpPr txBox="1"/>
          <p:nvPr/>
        </p:nvSpPr>
        <p:spPr>
          <a:xfrm>
            <a:off x="5553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4" name="Google Shape;124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25" name="Google Shape;125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35" name="Google Shape;135;p3"/>
          <p:cNvSpPr txBox="1">
            <a:spLocks noGrp="1"/>
          </p:cNvSpPr>
          <p:nvPr>
            <p:ph type="body" idx="1"/>
          </p:nvPr>
        </p:nvSpPr>
        <p:spPr>
          <a:xfrm>
            <a:off x="204802" y="2088573"/>
            <a:ext cx="7993200" cy="29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132C40"/>
              </a:solidFill>
            </a:endParaRPr>
          </a:p>
          <a:p>
            <a:pPr marL="4064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900"/>
              <a:buChar char="●"/>
            </a:pPr>
            <a:r>
              <a:rPr lang="ru" sz="1900">
                <a:solidFill>
                  <a:srgbClr val="132C40"/>
                </a:solidFill>
              </a:rPr>
              <a:t>В первую очередь это люди которые следят за своим здоровьем и имеют ограничения в питании, в частности аллергики.</a:t>
            </a:r>
            <a:endParaRPr sz="1900">
              <a:solidFill>
                <a:srgbClr val="132C40"/>
              </a:solidFill>
            </a:endParaRPr>
          </a:p>
        </p:txBody>
      </p:sp>
      <p:sp>
        <p:nvSpPr>
          <p:cNvPr id="136" name="Google Shape;136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" name="Google Shape;140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3" name="Google Shape;14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9" name="Google Shape;149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" name="Google Shape;153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" name="Google Shape;154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6" name="Google Shape;15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4"/>
          <p:cNvSpPr txBox="1">
            <a:spLocks noGrp="1"/>
          </p:cNvSpPr>
          <p:nvPr>
            <p:ph type="body" idx="1"/>
          </p:nvPr>
        </p:nvSpPr>
        <p:spPr>
          <a:xfrm>
            <a:off x="401725" y="2282331"/>
            <a:ext cx="7569000" cy="6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700">
                <a:solidFill>
                  <a:srgbClr val="132C40"/>
                </a:solidFill>
              </a:rPr>
              <a:t>Поскольку у родителей дети имеют аллергию на глютен, сахар и лактозу, то они не могут позволить покупать себе обычные сладости</a:t>
            </a:r>
            <a:endParaRPr sz="1700"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3" name="Google Shape;163;p5"/>
          <p:cNvSpPr txBox="1">
            <a:spLocks noGrp="1"/>
          </p:cNvSpPr>
          <p:nvPr>
            <p:ph type="body" idx="1"/>
          </p:nvPr>
        </p:nvSpPr>
        <p:spPr>
          <a:xfrm>
            <a:off x="198323" y="2053900"/>
            <a:ext cx="5775600" cy="25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132C40"/>
                </a:solidFill>
              </a:rPr>
              <a:t>Наше пирожное является вашим решением! Мы не используем различные добавки для сохранения текстуры и не добавляем большое количество насыщенных жиров! Так же пирожное можно заказать до двери, на это не нужно тратить свое время!</a:t>
            </a:r>
            <a:endParaRPr sz="170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132C40"/>
              </a:solidFill>
            </a:endParaRPr>
          </a:p>
        </p:txBody>
      </p:sp>
      <p:sp>
        <p:nvSpPr>
          <p:cNvPr id="164" name="Google Shape;164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1" name="Google Shape;17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73923" y="341125"/>
            <a:ext cx="2509456" cy="4461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8" name="Google Shape;178;p6"/>
          <p:cNvSpPr txBox="1"/>
          <p:nvPr/>
        </p:nvSpPr>
        <p:spPr>
          <a:xfrm>
            <a:off x="1145925" y="1486325"/>
            <a:ext cx="59079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 </a:t>
            </a:r>
            <a:r>
              <a:rPr lang="ru" sz="11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Green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Гречка,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людям с ограничениями в питании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,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частности семьям у которых дети имею аллергию на сахар, глютен и лактозу.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противопоказания врачей и сохранения своего здоровья. 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недоверия составам магазинной продукции, сохранения времени на более нужные дела.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нашего решения вы сможете не переживать за свое здоровье и здоровье своих близких 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более интересное разнообразие вкусов в десерте и не думать о возможных добавках, ведь наш продукт изготовлен из грамотно продуманных рецептур которые подойдут именно вам!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9" name="Google Shape;179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7"/>
          <p:cNvSpPr txBox="1"/>
          <p:nvPr/>
        </p:nvSpPr>
        <p:spPr>
          <a:xfrm>
            <a:off x="195842" y="1895338"/>
            <a:ext cx="6936600" cy="31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 работаем на рынках В2С и В2В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Наша ЦА это 48 тыс семей в </a:t>
            </a:r>
            <a:r>
              <a:rPr lang="ru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Томске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Наше решение будет стоить </a:t>
            </a:r>
            <a:r>
              <a:rPr lang="ru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700</a:t>
            </a:r>
            <a:r>
              <a:rPr lang="ru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руб(средний чек</a:t>
            </a:r>
            <a:r>
              <a:rPr lang="ru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, раз в неделю)</a:t>
            </a:r>
            <a:r>
              <a:rPr lang="ru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, это </a:t>
            </a:r>
            <a:r>
              <a:rPr lang="ru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2800</a:t>
            </a:r>
            <a:r>
              <a:rPr lang="ru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*48000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Сегменты А и В-12000 мам купят у нас продукт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Сможем заработать в первый год- 12000*</a:t>
            </a:r>
            <a:r>
              <a:rPr lang="ru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700</a:t>
            </a:r>
            <a:r>
              <a:rPr lang="ru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= </a:t>
            </a:r>
            <a:r>
              <a:rPr lang="ru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8400000</a:t>
            </a:r>
            <a:endParaRPr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9" name="Google Shape;189;p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0" name="Google Shape;190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8"/>
          <p:cNvSpPr txBox="1"/>
          <p:nvPr/>
        </p:nvSpPr>
        <p:spPr>
          <a:xfrm>
            <a:off x="457194" y="1815238"/>
            <a:ext cx="69366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2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Нашим главным конкурентом мог быть “МарДАРинНик”,  но он закрылся.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Нашим возможным конкурентом может быть “Маслодельня”.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Минусы “Маслодельни”: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 ней знает малое количество людей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их продукция состоит из обыденной линейки десертов (халва, батончики, шоколад и печенье)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Из-за того что они не позиционируют себя как кондитерская, не производят десерты праздничные (торты, конфеты) они не представляют конкуренции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Исходя из данного анализа можно сделать вывод что в Томске мы будет единственными в своем сегменте(направлении)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2" name="Google Shape;202;p8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3" name="Google Shape;203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9"/>
          <p:cNvSpPr txBox="1"/>
          <p:nvPr/>
        </p:nvSpPr>
        <p:spPr>
          <a:xfrm>
            <a:off x="607100" y="2412481"/>
            <a:ext cx="6936600" cy="16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 план действий таков:</a:t>
            </a:r>
            <a:endParaRPr sz="17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Создание сайта с продукцией для более удобной покупки</a:t>
            </a:r>
            <a:endParaRPr sz="17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Производство продукции(на дому или в цехе)</a:t>
            </a:r>
            <a:endParaRPr sz="17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Реклама в соц сетях для более быстрого продвижения </a:t>
            </a:r>
            <a:endParaRPr sz="17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Сотрудничество с кофейнями для более большего охвата людей</a:t>
            </a:r>
            <a:endParaRPr sz="17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9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6" name="Google Shape;216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5" name="Google Shape;225;p10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1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600"/>
              <a:t>1) название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600"/>
              <a:t>2) мы определили наших предполагаемых конкурентов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600"/>
              <a:t>3) определена целевая аудитория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600"/>
              <a:t>4) разработан рецепт данного пирожного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 sz="1600"/>
              <a:t>5) рассчитана примерная прибыль за год </a:t>
            </a:r>
            <a:endParaRPr sz="1600"/>
          </a:p>
        </p:txBody>
      </p:sp>
      <p:sp>
        <p:nvSpPr>
          <p:cNvPr id="226" name="Google Shape;226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1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5" name="Google Shape;235;p11"/>
          <p:cNvGraphicFramePr/>
          <p:nvPr>
            <p:extLst>
              <p:ext uri="{D42A27DB-BD31-4B8C-83A1-F6EECF244321}">
                <p14:modId xmlns:p14="http://schemas.microsoft.com/office/powerpoint/2010/main" val="3618490332"/>
              </p:ext>
            </p:extLst>
          </p:nvPr>
        </p:nvGraphicFramePr>
        <p:xfrm>
          <a:off x="456810" y="921625"/>
          <a:ext cx="7532025" cy="3428850"/>
        </p:xfrm>
        <a:graphic>
          <a:graphicData uri="http://schemas.openxmlformats.org/drawingml/2006/table">
            <a:tbl>
              <a:tblPr>
                <a:noFill/>
                <a:tableStyleId>{7668E403-8133-4CF2-AF57-F300CE57D400}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8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32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07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Рихтер Анастасия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07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Кириллина </a:t>
                      </a:r>
                      <a:r>
                        <a:rPr lang="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Нуралея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Милова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Дарья Константиновна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Попазова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Анастасия Сергеевна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07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Воскобойникова Арина</a:t>
                      </a:r>
                      <a:r>
                        <a:rPr lang="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Ломовская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Софья Анатольевна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07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Рабцевич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Маргарита Николаевна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Радченко Светлана Владиславовна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374167"/>
                  </a:ext>
                </a:extLst>
              </a:tr>
            </a:tbl>
          </a:graphicData>
        </a:graphic>
      </p:graphicFrame>
      <p:sp>
        <p:nvSpPr>
          <p:cNvPr id="238" name="Google Shape;238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9" name="Google Shape;249;p12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0" name="Google Shape;250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3" name="Google Shape;253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8" name="Google Shape;258;p12"/>
          <p:cNvGraphicFramePr/>
          <p:nvPr/>
        </p:nvGraphicFramePr>
        <p:xfrm>
          <a:off x="630335" y="3150175"/>
          <a:ext cx="7532025" cy="1700025"/>
        </p:xfrm>
        <a:graphic>
          <a:graphicData uri="http://schemas.openxmlformats.org/drawingml/2006/table">
            <a:tbl>
              <a:tblPr>
                <a:noFill/>
                <a:tableStyleId>{7668E403-8133-4CF2-AF57-F300CE57D400}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Дорабатываем кейс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3 дня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Рихтер Анастасия 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Создаем продукт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2,5 недели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Рихтер Анастасия 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/>
                        <a:t>Презентуем проект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Рихтер Анастасия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9" name="Google Shape;259;p12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5" name="Google Shape;265;p13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Рихтер Анастасия 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тел. 89528698159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66" name="Google Shape;266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4" name="Google Shape;274;p13"/>
          <p:cNvPicPr preferRelativeResize="0"/>
          <p:nvPr/>
        </p:nvPicPr>
        <p:blipFill rotWithShape="1">
          <a:blip r:embed="rId4">
            <a:alphaModFix/>
          </a:blip>
          <a:srcRect l="17829" t="23104" r="17616" b="24777"/>
          <a:stretch/>
        </p:blipFill>
        <p:spPr>
          <a:xfrm>
            <a:off x="5300150" y="742000"/>
            <a:ext cx="2457475" cy="3807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603</Words>
  <Application>Microsoft Office PowerPoint</Application>
  <PresentationFormat>Экран (16:9)</PresentationFormat>
  <Paragraphs>102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Century Gothic</vt:lpstr>
      <vt:lpstr>Raleway SemiBold</vt:lpstr>
      <vt:lpstr>Arial</vt:lpstr>
      <vt:lpstr>Helvetica Neue</vt:lpstr>
      <vt:lpstr>Raleway</vt:lpstr>
      <vt:lpstr>Calibri</vt:lpstr>
      <vt:lpstr>Simple Light</vt:lpstr>
      <vt:lpstr>Simple Light</vt:lpstr>
      <vt:lpstr>Green гречка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гречка</dc:title>
  <cp:lastModifiedBy>Admin</cp:lastModifiedBy>
  <cp:revision>1</cp:revision>
  <dcterms:modified xsi:type="dcterms:W3CDTF">2023-12-12T12:20:54Z</dcterms:modified>
</cp:coreProperties>
</file>