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2" r:id="rId9"/>
    <p:sldId id="263" r:id="rId10"/>
    <p:sldId id="264" r:id="rId11"/>
    <p:sldId id="265" r:id="rId12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1074" y="96"/>
      </p:cViewPr>
      <p:guideLst>
        <p:guide orient="horz" pos="2880"/>
        <p:guide pos="216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47747" y="315177"/>
            <a:ext cx="1076734" cy="53478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83893" y="283322"/>
            <a:ext cx="11824213" cy="756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Microsoft Sans Serif" panose="020B0604020202020204"/>
                <a:cs typeface="Microsoft Sans Serif" panose="020B0604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Microsoft Sans Serif" panose="020B0604020202020204"/>
                <a:cs typeface="Microsoft Sans Serif" panose="020B0604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Microsoft Sans Serif" panose="020B0604020202020204"/>
                <a:cs typeface="Microsoft Sans Serif" panose="020B0604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49656" y="1999788"/>
            <a:ext cx="8692686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Microsoft Sans Serif" panose="020B0604020202020204"/>
                <a:cs typeface="Microsoft Sans Serif" panose="020B0604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93578" y="1304925"/>
            <a:ext cx="10801985" cy="2524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65300" marR="5080" indent="-1753235">
              <a:lnSpc>
                <a:spcPct val="100000"/>
              </a:lnSpc>
              <a:spcBef>
                <a:spcPts val="100"/>
              </a:spcBef>
            </a:pPr>
            <a:r>
              <a:rPr spc="-45" dirty="0"/>
              <a:t>Разработка</a:t>
            </a:r>
            <a:r>
              <a:rPr spc="30" dirty="0"/>
              <a:t> </a:t>
            </a:r>
            <a:r>
              <a:rPr spc="-5" dirty="0"/>
              <a:t>и</a:t>
            </a:r>
            <a:r>
              <a:rPr spc="35" dirty="0"/>
              <a:t> </a:t>
            </a:r>
            <a:r>
              <a:rPr spc="-25" dirty="0"/>
              <a:t>создание</a:t>
            </a:r>
            <a:r>
              <a:rPr spc="35" dirty="0"/>
              <a:t> </a:t>
            </a:r>
            <a:r>
              <a:rPr spc="-40" dirty="0"/>
              <a:t>телескопической </a:t>
            </a:r>
            <a:r>
              <a:rPr spc="-940" dirty="0"/>
              <a:t> </a:t>
            </a:r>
            <a:r>
              <a:rPr spc="-10" dirty="0"/>
              <a:t>антенны</a:t>
            </a:r>
            <a:r>
              <a:rPr spc="35" dirty="0"/>
              <a:t> </a:t>
            </a:r>
            <a:r>
              <a:rPr spc="10" dirty="0"/>
              <a:t>для</a:t>
            </a:r>
            <a:r>
              <a:rPr spc="35" dirty="0"/>
              <a:t> </a:t>
            </a:r>
            <a:r>
              <a:rPr spc="-5" dirty="0"/>
              <a:t>FPV-дрона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22893" y="3760451"/>
            <a:ext cx="9686290" cy="2467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22370" marR="5080" indent="-2651125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alibri" panose="020F0502020204030204"/>
                <a:cs typeface="Calibri" panose="020F0502020204030204"/>
              </a:rPr>
              <a:t>Самарский национальный исследовательский университет имени </a:t>
            </a:r>
            <a:r>
              <a:rPr sz="2400" spc="-53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академика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С.П. Королёва</a:t>
            </a:r>
            <a:endParaRPr sz="2400" dirty="0">
              <a:latin typeface="Calibri" panose="020F0502020204030204"/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350" dirty="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</a:pPr>
            <a:r>
              <a:rPr sz="2200" spc="-5" dirty="0">
                <a:latin typeface="Calibri" panose="020F0502020204030204"/>
                <a:cs typeface="Calibri" panose="020F0502020204030204"/>
              </a:rPr>
              <a:t>Название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команды: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ProПласт</a:t>
            </a:r>
            <a:endParaRPr sz="2200" dirty="0">
              <a:latin typeface="Calibri" panose="020F0502020204030204"/>
              <a:cs typeface="Calibri" panose="020F0502020204030204"/>
            </a:endParaRPr>
          </a:p>
          <a:p>
            <a:pPr marL="12700" marR="3451225">
              <a:lnSpc>
                <a:spcPct val="100000"/>
              </a:lnSpc>
            </a:pPr>
            <a:r>
              <a:rPr sz="2200" spc="-5" dirty="0">
                <a:latin typeface="Calibri" panose="020F0502020204030204"/>
                <a:cs typeface="Calibri" panose="020F0502020204030204"/>
              </a:rPr>
              <a:t>Участники:</a:t>
            </a:r>
            <a:r>
              <a:rPr sz="220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Скворцов Егор</a:t>
            </a:r>
            <a:r>
              <a:rPr sz="2200" dirty="0">
                <a:latin typeface="Calibri" panose="020F0502020204030204"/>
                <a:cs typeface="Calibri" panose="020F0502020204030204"/>
              </a:rPr>
              <a:t> , Галкин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Леонид,</a:t>
            </a:r>
            <a:r>
              <a:rPr sz="2200" dirty="0">
                <a:latin typeface="Calibri" panose="020F0502020204030204"/>
                <a:cs typeface="Calibri" panose="020F0502020204030204"/>
              </a:rPr>
              <a:t> Исакина </a:t>
            </a:r>
            <a:r>
              <a:rPr sz="2200" spc="-48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Ангелина,</a:t>
            </a:r>
            <a:r>
              <a:rPr sz="220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 err="1">
                <a:latin typeface="Calibri" panose="020F0502020204030204"/>
                <a:cs typeface="Calibri" panose="020F0502020204030204"/>
              </a:rPr>
              <a:t>Шевченко</a:t>
            </a:r>
            <a:r>
              <a:rPr sz="22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 err="1">
                <a:latin typeface="Calibri" panose="020F0502020204030204"/>
                <a:cs typeface="Calibri" panose="020F0502020204030204"/>
              </a:rPr>
              <a:t>Николай</a:t>
            </a:r>
            <a:endParaRPr lang="ru-RU" sz="2200" spc="-5" dirty="0">
              <a:latin typeface="Calibri" panose="020F0502020204030204"/>
              <a:cs typeface="Calibri" panose="020F0502020204030204"/>
            </a:endParaRPr>
          </a:p>
          <a:p>
            <a:pPr marL="12700" marR="3451225">
              <a:lnSpc>
                <a:spcPct val="100000"/>
              </a:lnSpc>
            </a:pPr>
            <a:r>
              <a:rPr sz="2200" spc="-5" dirty="0" err="1">
                <a:latin typeface="Calibri" panose="020F0502020204030204"/>
                <a:cs typeface="Calibri" panose="020F0502020204030204"/>
              </a:rPr>
              <a:t>Наставник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:</a:t>
            </a:r>
            <a:r>
              <a:rPr sz="220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Лукьянов Олег</a:t>
            </a:r>
            <a:r>
              <a:rPr sz="220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Евгеньевич</a:t>
            </a:r>
            <a:endParaRPr sz="2200" dirty="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6723" y="96876"/>
            <a:ext cx="3637573" cy="120035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61923" y="129483"/>
            <a:ext cx="1809748" cy="89886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89521" y="263464"/>
            <a:ext cx="46685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15" dirty="0">
                <a:latin typeface="Calibri" panose="020F0502020204030204"/>
                <a:cs typeface="Calibri" panose="020F0502020204030204"/>
              </a:rPr>
              <a:t>Описание</a:t>
            </a:r>
            <a:r>
              <a:rPr sz="4800" b="1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4800" b="1" spc="15" dirty="0">
                <a:latin typeface="Calibri" panose="020F0502020204030204"/>
                <a:cs typeface="Calibri" panose="020F0502020204030204"/>
              </a:rPr>
              <a:t>задачи</a:t>
            </a:r>
            <a:endParaRPr sz="48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49598" y="197037"/>
            <a:ext cx="2495548" cy="82350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47748" y="315178"/>
            <a:ext cx="1076735" cy="53479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09581" y="1442260"/>
            <a:ext cx="10807700" cy="2951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Calibri" panose="020F0502020204030204"/>
                <a:cs typeface="Calibri" panose="020F0502020204030204"/>
              </a:rPr>
              <a:t>Разработка</a:t>
            </a:r>
            <a:r>
              <a:rPr sz="2400" b="1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dirty="0">
                <a:latin typeface="Calibri" panose="020F0502020204030204"/>
                <a:cs typeface="Calibri" panose="020F0502020204030204"/>
              </a:rPr>
              <a:t>и</a:t>
            </a:r>
            <a:r>
              <a:rPr sz="2400" b="1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создание</a:t>
            </a:r>
            <a:r>
              <a:rPr sz="2400" b="1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телескопической</a:t>
            </a:r>
            <a:r>
              <a:rPr sz="2400" b="1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диполь</a:t>
            </a:r>
            <a:r>
              <a:rPr sz="2400" b="1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антенны</a:t>
            </a:r>
            <a:r>
              <a:rPr sz="2400" b="1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для</a:t>
            </a:r>
            <a:r>
              <a:rPr sz="2400" b="1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малоразмерного </a:t>
            </a:r>
            <a:r>
              <a:rPr sz="2400" b="1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беспилотного</a:t>
            </a:r>
            <a:r>
              <a:rPr sz="2400" b="1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воздушного</a:t>
            </a:r>
            <a:r>
              <a:rPr sz="2400" b="1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судна</a:t>
            </a:r>
            <a:r>
              <a:rPr sz="2400" b="1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типа</a:t>
            </a:r>
            <a:r>
              <a:rPr sz="2400" b="1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FPV,</a:t>
            </a:r>
            <a:r>
              <a:rPr sz="2400" b="1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dirty="0">
                <a:latin typeface="Calibri" panose="020F0502020204030204"/>
                <a:cs typeface="Calibri" panose="020F0502020204030204"/>
              </a:rPr>
              <a:t>с</a:t>
            </a:r>
            <a:r>
              <a:rPr sz="2400" b="1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изменяемой</a:t>
            </a:r>
            <a:r>
              <a:rPr sz="2400" b="1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перед</a:t>
            </a:r>
            <a:r>
              <a:rPr sz="2400" b="1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dirty="0">
                <a:latin typeface="Calibri" panose="020F0502020204030204"/>
                <a:cs typeface="Calibri" panose="020F0502020204030204"/>
              </a:rPr>
              <a:t>взлетом</a:t>
            </a:r>
            <a:r>
              <a:rPr sz="2400" b="1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длиной, </a:t>
            </a:r>
            <a:r>
              <a:rPr sz="2400" b="1" spc="-52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для</a:t>
            </a:r>
            <a:r>
              <a:rPr sz="2400" b="1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настройки</a:t>
            </a:r>
            <a:r>
              <a:rPr sz="2400" b="1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на</a:t>
            </a:r>
            <a:r>
              <a:rPr sz="2400" b="1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требуемую</a:t>
            </a:r>
            <a:r>
              <a:rPr sz="2400" b="1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нестандартную</a:t>
            </a:r>
            <a:r>
              <a:rPr sz="2400" b="1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частоту</a:t>
            </a:r>
            <a:r>
              <a:rPr sz="2400" b="1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для</a:t>
            </a:r>
            <a:r>
              <a:rPr sz="2400" b="1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полетов.</a:t>
            </a:r>
            <a:endParaRPr sz="2400">
              <a:latin typeface="Calibri" panose="020F0502020204030204"/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Calibri" panose="020F0502020204030204"/>
              <a:cs typeface="Calibri" panose="020F0502020204030204"/>
            </a:endParaRPr>
          </a:p>
          <a:p>
            <a:pPr marL="12700" marR="182245">
              <a:lnSpc>
                <a:spcPct val="100000"/>
              </a:lnSpc>
            </a:pPr>
            <a:r>
              <a:rPr sz="2400" b="1" dirty="0">
                <a:latin typeface="Calibri" panose="020F0502020204030204"/>
                <a:cs typeface="Calibri" panose="020F0502020204030204"/>
              </a:rPr>
              <a:t>Проект</a:t>
            </a:r>
            <a:r>
              <a:rPr sz="2400" b="1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решит</a:t>
            </a:r>
            <a:r>
              <a:rPr sz="2400" b="1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проблему</a:t>
            </a:r>
            <a:r>
              <a:rPr sz="2400" b="1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предполетной</a:t>
            </a:r>
            <a:r>
              <a:rPr sz="2400" b="1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настройки</a:t>
            </a:r>
            <a:r>
              <a:rPr sz="2400" b="1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dirty="0">
                <a:latin typeface="Calibri" panose="020F0502020204030204"/>
                <a:cs typeface="Calibri" panose="020F0502020204030204"/>
              </a:rPr>
              <a:t>и</a:t>
            </a:r>
            <a:r>
              <a:rPr sz="2400" b="1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выбора</a:t>
            </a:r>
            <a:r>
              <a:rPr sz="2400" b="1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частот</a:t>
            </a:r>
            <a:r>
              <a:rPr sz="2400" b="1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для</a:t>
            </a:r>
            <a:r>
              <a:rPr sz="2400" b="1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связи </a:t>
            </a:r>
            <a:r>
              <a:rPr sz="2400" b="1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наземной</a:t>
            </a:r>
            <a:r>
              <a:rPr sz="2400" b="1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станции</a:t>
            </a:r>
            <a:r>
              <a:rPr sz="2400" b="1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dirty="0">
                <a:latin typeface="Calibri" panose="020F0502020204030204"/>
                <a:cs typeface="Calibri" panose="020F0502020204030204"/>
              </a:rPr>
              <a:t>с</a:t>
            </a:r>
            <a:r>
              <a:rPr sz="2400" b="1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dirty="0">
                <a:latin typeface="Calibri" panose="020F0502020204030204"/>
                <a:cs typeface="Calibri" panose="020F0502020204030204"/>
              </a:rPr>
              <a:t>БПЛА,</a:t>
            </a:r>
            <a:r>
              <a:rPr sz="2400" b="1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при</a:t>
            </a:r>
            <a:r>
              <a:rPr sz="2400" b="1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себестоимости</a:t>
            </a:r>
            <a:r>
              <a:rPr sz="2400" b="1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антенны</a:t>
            </a:r>
            <a:r>
              <a:rPr sz="2400" b="1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dirty="0">
                <a:latin typeface="Calibri" panose="020F0502020204030204"/>
                <a:cs typeface="Calibri" panose="020F0502020204030204"/>
              </a:rPr>
              <a:t>—</a:t>
            </a:r>
            <a:r>
              <a:rPr sz="2400" b="1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не</a:t>
            </a:r>
            <a:r>
              <a:rPr sz="2400" b="1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более</a:t>
            </a:r>
            <a:r>
              <a:rPr sz="2400" b="1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dirty="0">
                <a:latin typeface="Calibri" panose="020F0502020204030204"/>
                <a:cs typeface="Calibri" panose="020F0502020204030204"/>
              </a:rPr>
              <a:t>300</a:t>
            </a:r>
            <a:r>
              <a:rPr sz="2400" b="1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рублей. </a:t>
            </a:r>
            <a:r>
              <a:rPr sz="2400" b="1" spc="-53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dirty="0">
                <a:latin typeface="Calibri" panose="020F0502020204030204"/>
                <a:cs typeface="Calibri" panose="020F0502020204030204"/>
              </a:rPr>
              <a:t>Проект</a:t>
            </a:r>
            <a:r>
              <a:rPr sz="2400" b="1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предусматривает</a:t>
            </a:r>
            <a:r>
              <a:rPr sz="2400" b="1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расчет</a:t>
            </a:r>
            <a:r>
              <a:rPr sz="2400" b="1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dirty="0">
                <a:latin typeface="Calibri" panose="020F0502020204030204"/>
                <a:cs typeface="Calibri" panose="020F0502020204030204"/>
              </a:rPr>
              <a:t>и</a:t>
            </a:r>
            <a:r>
              <a:rPr sz="2400" b="1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создание</a:t>
            </a:r>
            <a:r>
              <a:rPr sz="2400" b="1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опытного</a:t>
            </a:r>
            <a:r>
              <a:rPr sz="2400" b="1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образца</a:t>
            </a:r>
            <a:r>
              <a:rPr sz="2400" b="1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для</a:t>
            </a:r>
            <a:r>
              <a:rPr sz="2400" b="1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дальнейших </a:t>
            </a:r>
            <a:r>
              <a:rPr sz="2400" b="1" spc="-52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лабораторных</a:t>
            </a:r>
            <a:r>
              <a:rPr sz="2400" b="1" dirty="0">
                <a:latin typeface="Calibri" panose="020F0502020204030204"/>
                <a:cs typeface="Calibri" panose="020F0502020204030204"/>
              </a:rPr>
              <a:t> и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летных</a:t>
            </a:r>
            <a:r>
              <a:rPr sz="2400" b="1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испытаний.</a:t>
            </a:r>
            <a:endParaRPr sz="2400">
              <a:latin typeface="Calibri" panose="020F0502020204030204"/>
              <a:cs typeface="Calibri" panose="020F0502020204030204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492124" y="4551403"/>
          <a:ext cx="8128000" cy="15671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14679">
                <a:tc>
                  <a:txBody>
                    <a:bodyPr/>
                    <a:lstStyle/>
                    <a:p>
                      <a:pPr marL="91440" marR="55054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Тип </a:t>
                      </a:r>
                      <a:r>
                        <a:rPr sz="1800" b="1" spc="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ан</a:t>
                      </a: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т</a:t>
                      </a: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енны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Цена,</a:t>
                      </a:r>
                      <a:r>
                        <a:rPr sz="1800" b="1" spc="-4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руб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КСВ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44704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Коэфф. </a:t>
                      </a: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ус</a:t>
                      </a: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и</a:t>
                      </a: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лен</a:t>
                      </a: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ия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43942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Д</a:t>
                      </a: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и</a:t>
                      </a: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апаз</a:t>
                      </a: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он  </a:t>
                      </a: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частот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2499">
                <a:tc>
                  <a:txBody>
                    <a:bodyPr/>
                    <a:lstStyle/>
                    <a:p>
                      <a:pPr marL="91440" marR="15049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800" spc="-30" dirty="0">
                          <a:latin typeface="Microsoft Sans Serif" panose="020B0604020202020204"/>
                          <a:cs typeface="Microsoft Sans Serif" panose="020B0604020202020204"/>
                        </a:rPr>
                        <a:t>Диполь, </a:t>
                      </a:r>
                      <a:r>
                        <a:rPr sz="1800" spc="-25" dirty="0">
                          <a:latin typeface="Microsoft Sans Serif" panose="020B0604020202020204"/>
                          <a:cs typeface="Microsoft Sans Serif" panose="020B0604020202020204"/>
                        </a:rPr>
                        <a:t> </a:t>
                      </a:r>
                      <a:r>
                        <a:rPr sz="1800" spc="-5" dirty="0">
                          <a:latin typeface="Microsoft Sans Serif" panose="020B0604020202020204"/>
                          <a:cs typeface="Microsoft Sans Serif" panose="020B0604020202020204"/>
                        </a:rPr>
                        <a:t>всенаправле  </a:t>
                      </a:r>
                      <a:r>
                        <a:rPr sz="1800" spc="-10" dirty="0">
                          <a:latin typeface="Microsoft Sans Serif" panose="020B0604020202020204"/>
                          <a:cs typeface="Microsoft Sans Serif" panose="020B0604020202020204"/>
                        </a:rPr>
                        <a:t>нная</a:t>
                      </a:r>
                      <a:endParaRPr sz="1800">
                        <a:latin typeface="Microsoft Sans Serif" panose="020B0604020202020204"/>
                        <a:cs typeface="Microsoft Sans Serif" panose="020B0604020202020204"/>
                      </a:endParaRPr>
                    </a:p>
                  </a:txBody>
                  <a:tcPr marL="0" marR="0" marT="787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800" spc="-5" dirty="0">
                          <a:latin typeface="Microsoft Sans Serif" panose="020B0604020202020204"/>
                          <a:cs typeface="Microsoft Sans Serif" panose="020B0604020202020204"/>
                        </a:rPr>
                        <a:t>300</a:t>
                      </a:r>
                      <a:endParaRPr sz="1800">
                        <a:latin typeface="Microsoft Sans Serif" panose="020B0604020202020204"/>
                        <a:cs typeface="Microsoft Sans Serif" panose="020B0604020202020204"/>
                      </a:endParaRPr>
                    </a:p>
                  </a:txBody>
                  <a:tcPr marL="0" marR="0" marT="787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800" spc="-5" dirty="0">
                          <a:latin typeface="Microsoft Sans Serif" panose="020B0604020202020204"/>
                          <a:cs typeface="Microsoft Sans Serif" panose="020B0604020202020204"/>
                        </a:rPr>
                        <a:t>Не </a:t>
                      </a:r>
                      <a:r>
                        <a:rPr sz="1800" dirty="0">
                          <a:latin typeface="Microsoft Sans Serif" panose="020B0604020202020204"/>
                          <a:cs typeface="Microsoft Sans Serif" panose="020B0604020202020204"/>
                        </a:rPr>
                        <a:t>более</a:t>
                      </a:r>
                      <a:r>
                        <a:rPr sz="1800" spc="-5" dirty="0">
                          <a:latin typeface="Microsoft Sans Serif" panose="020B0604020202020204"/>
                          <a:cs typeface="Microsoft Sans Serif" panose="020B0604020202020204"/>
                        </a:rPr>
                        <a:t> 1,5</a:t>
                      </a:r>
                      <a:endParaRPr sz="1800">
                        <a:latin typeface="Microsoft Sans Serif" panose="020B0604020202020204"/>
                        <a:cs typeface="Microsoft Sans Serif" panose="020B0604020202020204"/>
                      </a:endParaRPr>
                    </a:p>
                  </a:txBody>
                  <a:tcPr marL="0" marR="0" marT="787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800" spc="-5" dirty="0">
                          <a:latin typeface="Microsoft Sans Serif" panose="020B0604020202020204"/>
                          <a:cs typeface="Microsoft Sans Serif" panose="020B0604020202020204"/>
                        </a:rPr>
                        <a:t>Не</a:t>
                      </a:r>
                      <a:r>
                        <a:rPr sz="1800" spc="-10" dirty="0">
                          <a:latin typeface="Microsoft Sans Serif" panose="020B0604020202020204"/>
                          <a:cs typeface="Microsoft Sans Serif" panose="020B0604020202020204"/>
                        </a:rPr>
                        <a:t> </a:t>
                      </a:r>
                      <a:r>
                        <a:rPr sz="1800" spc="-15" dirty="0">
                          <a:latin typeface="Microsoft Sans Serif" panose="020B0604020202020204"/>
                          <a:cs typeface="Microsoft Sans Serif" panose="020B0604020202020204"/>
                        </a:rPr>
                        <a:t>менее</a:t>
                      </a:r>
                      <a:r>
                        <a:rPr sz="1800" spc="-5" dirty="0">
                          <a:latin typeface="Microsoft Sans Serif" panose="020B0604020202020204"/>
                          <a:cs typeface="Microsoft Sans Serif" panose="020B0604020202020204"/>
                        </a:rPr>
                        <a:t> 1,2</a:t>
                      </a:r>
                      <a:endParaRPr sz="1800">
                        <a:latin typeface="Microsoft Sans Serif" panose="020B0604020202020204"/>
                        <a:cs typeface="Microsoft Sans Serif" panose="020B0604020202020204"/>
                      </a:endParaRPr>
                    </a:p>
                  </a:txBody>
                  <a:tcPr marL="0" marR="0" marT="787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800" spc="-5" dirty="0">
                          <a:latin typeface="Microsoft Sans Serif" panose="020B0604020202020204"/>
                          <a:cs typeface="Microsoft Sans Serif" panose="020B0604020202020204"/>
                        </a:rPr>
                        <a:t>136-1050</a:t>
                      </a:r>
                      <a:endParaRPr sz="1800">
                        <a:latin typeface="Microsoft Sans Serif" panose="020B0604020202020204"/>
                        <a:cs typeface="Microsoft Sans Serif" panose="020B0604020202020204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spc="-25" dirty="0">
                          <a:latin typeface="Microsoft Sans Serif" panose="020B0604020202020204"/>
                          <a:cs typeface="Microsoft Sans Serif" panose="020B0604020202020204"/>
                        </a:rPr>
                        <a:t>МГЦ</a:t>
                      </a:r>
                      <a:endParaRPr sz="1800">
                        <a:latin typeface="Microsoft Sans Serif" panose="020B0604020202020204"/>
                        <a:cs typeface="Microsoft Sans Serif" panose="020B0604020202020204"/>
                      </a:endParaRPr>
                    </a:p>
                  </a:txBody>
                  <a:tcPr marL="0" marR="0" marT="787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24253" y="263464"/>
            <a:ext cx="51987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15" dirty="0">
                <a:latin typeface="Calibri" panose="020F0502020204030204"/>
                <a:cs typeface="Calibri" panose="020F0502020204030204"/>
              </a:rPr>
              <a:t>Описание</a:t>
            </a:r>
            <a:r>
              <a:rPr sz="4800" b="1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4800" b="1" spc="15" dirty="0">
                <a:latin typeface="Calibri" panose="020F0502020204030204"/>
                <a:cs typeface="Calibri" panose="020F0502020204030204"/>
              </a:rPr>
              <a:t>решения</a:t>
            </a:r>
            <a:endParaRPr sz="48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49598" y="197037"/>
            <a:ext cx="2495548" cy="82350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47748" y="315178"/>
            <a:ext cx="1076735" cy="53479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09581" y="1442260"/>
            <a:ext cx="11307445" cy="48269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432435" indent="-34290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sz="2400" dirty="0">
                <a:latin typeface="Calibri" panose="020F0502020204030204"/>
                <a:cs typeface="Calibri" panose="020F0502020204030204"/>
              </a:rPr>
              <a:t>Решением</a:t>
            </a:r>
            <a:r>
              <a:rPr sz="24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команды</a:t>
            </a:r>
            <a:r>
              <a:rPr sz="24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«ProПласт»</a:t>
            </a:r>
            <a:r>
              <a:rPr sz="24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выступает</a:t>
            </a:r>
            <a:r>
              <a:rPr sz="24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т-образная</a:t>
            </a:r>
            <a:r>
              <a:rPr sz="24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дипольная</a:t>
            </a:r>
            <a:r>
              <a:rPr sz="24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всенаправленная </a:t>
            </a:r>
            <a:r>
              <a:rPr sz="2400" spc="-53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антенна</a:t>
            </a:r>
            <a:r>
              <a:rPr sz="2400" dirty="0">
                <a:latin typeface="Calibri" panose="020F0502020204030204"/>
                <a:cs typeface="Calibri" panose="020F0502020204030204"/>
              </a:rPr>
              <a:t> с</a:t>
            </a:r>
            <a:r>
              <a:rPr sz="24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возможностью</a:t>
            </a:r>
            <a:r>
              <a:rPr sz="240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удобной</a:t>
            </a:r>
            <a:r>
              <a:rPr sz="24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регулировки</a:t>
            </a:r>
            <a:r>
              <a:rPr sz="240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длины</a:t>
            </a:r>
            <a:r>
              <a:rPr sz="24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волн и</a:t>
            </a:r>
            <a:r>
              <a:rPr sz="24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частот</a:t>
            </a:r>
            <a:r>
              <a:rPr sz="24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 err="1">
                <a:latin typeface="Calibri" panose="020F0502020204030204"/>
                <a:cs typeface="Calibri" panose="020F0502020204030204"/>
              </a:rPr>
              <a:t>работы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.</a:t>
            </a:r>
            <a:endParaRPr lang="ru-RU" sz="2400" spc="-5" dirty="0">
              <a:latin typeface="Calibri" panose="020F0502020204030204"/>
              <a:cs typeface="Calibri" panose="020F0502020204030204"/>
            </a:endParaRPr>
          </a:p>
          <a:p>
            <a:pPr marL="355600" marR="432435" indent="-34290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endParaRPr sz="2400" dirty="0">
              <a:latin typeface="Calibri" panose="020F0502020204030204"/>
              <a:cs typeface="Calibri" panose="020F0502020204030204"/>
            </a:endParaRPr>
          </a:p>
          <a:p>
            <a:pPr marL="355600" marR="11176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sz="2400" spc="-5" dirty="0">
                <a:latin typeface="Calibri" panose="020F0502020204030204"/>
                <a:cs typeface="Calibri" panose="020F0502020204030204"/>
              </a:rPr>
              <a:t>Данное</a:t>
            </a:r>
            <a:r>
              <a:rPr sz="24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решение</a:t>
            </a:r>
            <a:r>
              <a:rPr sz="24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должно</a:t>
            </a:r>
            <a:r>
              <a:rPr sz="24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облегчить</a:t>
            </a:r>
            <a:r>
              <a:rPr sz="24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жизнь</a:t>
            </a:r>
            <a:r>
              <a:rPr sz="24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эскплуатантам</a:t>
            </a:r>
            <a:r>
              <a:rPr sz="24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беспилотных</a:t>
            </a:r>
            <a:r>
              <a:rPr sz="24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воздушных </a:t>
            </a:r>
            <a:r>
              <a:rPr sz="240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средств </a:t>
            </a:r>
            <a:r>
              <a:rPr sz="2400" dirty="0">
                <a:latin typeface="Calibri" panose="020F0502020204030204"/>
                <a:cs typeface="Calibri" panose="020F0502020204030204"/>
              </a:rPr>
              <a:t>за счёт избавления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от необходимости</a:t>
            </a:r>
            <a:r>
              <a:rPr sz="24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паять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контакты антенны</a:t>
            </a:r>
            <a:r>
              <a:rPr sz="240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для</a:t>
            </a:r>
            <a:r>
              <a:rPr sz="2400" dirty="0">
                <a:latin typeface="Calibri" panose="020F0502020204030204"/>
                <a:cs typeface="Calibri" panose="020F0502020204030204"/>
              </a:rPr>
              <a:t> выхода на </a:t>
            </a:r>
            <a:r>
              <a:rPr sz="2400" spc="-52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требуемые</a:t>
            </a:r>
            <a:r>
              <a:rPr sz="24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диапазоны</a:t>
            </a:r>
            <a:r>
              <a:rPr sz="24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частот.</a:t>
            </a:r>
            <a:r>
              <a:rPr sz="24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Также</a:t>
            </a:r>
            <a:r>
              <a:rPr sz="24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это</a:t>
            </a:r>
            <a:r>
              <a:rPr sz="24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решение</a:t>
            </a:r>
            <a:r>
              <a:rPr sz="24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должно</a:t>
            </a:r>
            <a:r>
              <a:rPr sz="24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ускорить</a:t>
            </a:r>
            <a:r>
              <a:rPr sz="24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сам</a:t>
            </a:r>
            <a:r>
              <a:rPr sz="24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процесс </a:t>
            </a:r>
            <a:r>
              <a:rPr sz="2400" dirty="0">
                <a:latin typeface="Calibri" panose="020F0502020204030204"/>
                <a:cs typeface="Calibri" panose="020F0502020204030204"/>
              </a:rPr>
              <a:t> вывода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дрона</a:t>
            </a:r>
            <a:r>
              <a:rPr sz="2400" dirty="0">
                <a:latin typeface="Calibri" panose="020F0502020204030204"/>
                <a:cs typeface="Calibri" panose="020F0502020204030204"/>
              </a:rPr>
              <a:t> на нужные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частоты </a:t>
            </a:r>
            <a:r>
              <a:rPr sz="2400" dirty="0">
                <a:latin typeface="Calibri" panose="020F0502020204030204"/>
                <a:cs typeface="Calibri" panose="020F0502020204030204"/>
              </a:rPr>
              <a:t>за счёт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удобного</a:t>
            </a:r>
            <a:r>
              <a:rPr sz="240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механизма</a:t>
            </a:r>
            <a:r>
              <a:rPr sz="240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регулировки, </a:t>
            </a:r>
            <a:r>
              <a:rPr sz="240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заложенного</a:t>
            </a:r>
            <a:r>
              <a:rPr sz="240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при</a:t>
            </a:r>
            <a:r>
              <a:rPr sz="240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проектировании</a:t>
            </a:r>
            <a:r>
              <a:rPr sz="240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 err="1">
                <a:latin typeface="Calibri" panose="020F0502020204030204"/>
                <a:cs typeface="Calibri" panose="020F0502020204030204"/>
              </a:rPr>
              <a:t>устройства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.</a:t>
            </a:r>
            <a:endParaRPr lang="ru-RU" sz="2400" spc="-5" dirty="0">
              <a:latin typeface="Calibri" panose="020F0502020204030204"/>
              <a:cs typeface="Calibri" panose="020F0502020204030204"/>
            </a:endParaRPr>
          </a:p>
          <a:p>
            <a:pPr marL="355600" marR="11176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sz="2400" dirty="0">
              <a:latin typeface="Calibri" panose="020F0502020204030204"/>
              <a:cs typeface="Calibri" panose="020F0502020204030204"/>
            </a:endParaRPr>
          </a:p>
          <a:p>
            <a:pPr marL="355600" marR="508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sz="2400" spc="-5" dirty="0">
                <a:latin typeface="Calibri" panose="020F0502020204030204"/>
                <a:cs typeface="Calibri" panose="020F0502020204030204"/>
              </a:rPr>
              <a:t>Пилоты </a:t>
            </a:r>
            <a:r>
              <a:rPr sz="2400" dirty="0">
                <a:latin typeface="Calibri" panose="020F0502020204030204"/>
                <a:cs typeface="Calibri" panose="020F0502020204030204"/>
              </a:rPr>
              <a:t>БПЛА, снаряжённых</a:t>
            </a:r>
            <a:r>
              <a:rPr sz="24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данной</a:t>
            </a:r>
            <a:r>
              <a:rPr sz="240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разработкой,</a:t>
            </a:r>
            <a:r>
              <a:rPr sz="240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получат</a:t>
            </a:r>
            <a:r>
              <a:rPr sz="24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возможность</a:t>
            </a:r>
            <a:r>
              <a:rPr sz="240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быстро</a:t>
            </a:r>
            <a:r>
              <a:rPr sz="24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и </a:t>
            </a:r>
            <a:r>
              <a:rPr sz="24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удобно</a:t>
            </a:r>
            <a:r>
              <a:rPr sz="240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изменять</a:t>
            </a:r>
            <a:r>
              <a:rPr sz="240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частоту</a:t>
            </a:r>
            <a:r>
              <a:rPr sz="24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и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длину</a:t>
            </a:r>
            <a:r>
              <a:rPr sz="24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волны сигнала</a:t>
            </a:r>
            <a:r>
              <a:rPr sz="24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прямо </a:t>
            </a:r>
            <a:r>
              <a:rPr sz="2400" dirty="0">
                <a:latin typeface="Calibri" panose="020F0502020204030204"/>
                <a:cs typeface="Calibri" panose="020F0502020204030204"/>
              </a:rPr>
              <a:t>в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«полях»,</a:t>
            </a:r>
            <a:r>
              <a:rPr sz="24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без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необходимости </a:t>
            </a:r>
            <a:r>
              <a:rPr sz="2400" spc="-52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прибегать</a:t>
            </a:r>
            <a:r>
              <a:rPr sz="2400" dirty="0">
                <a:latin typeface="Calibri" panose="020F0502020204030204"/>
                <a:cs typeface="Calibri" panose="020F0502020204030204"/>
              </a:rPr>
              <a:t> к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трудоёмким</a:t>
            </a:r>
            <a:r>
              <a:rPr sz="240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этапам</a:t>
            </a:r>
            <a:r>
              <a:rPr sz="240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настройки.</a:t>
            </a:r>
            <a:endParaRPr sz="2400" dirty="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24254" y="263464"/>
            <a:ext cx="51987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15" dirty="0">
                <a:latin typeface="Calibri" panose="020F0502020204030204"/>
                <a:cs typeface="Calibri" panose="020F0502020204030204"/>
              </a:rPr>
              <a:t>Описание</a:t>
            </a:r>
            <a:r>
              <a:rPr sz="4800" b="1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4800" b="1" spc="15" dirty="0">
                <a:latin typeface="Calibri" panose="020F0502020204030204"/>
                <a:cs typeface="Calibri" panose="020F0502020204030204"/>
              </a:rPr>
              <a:t>решения</a:t>
            </a:r>
            <a:endParaRPr sz="48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49597" y="197036"/>
            <a:ext cx="2495548" cy="82350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47747" y="315177"/>
            <a:ext cx="1076735" cy="53479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09823" y="2201639"/>
            <a:ext cx="7372350" cy="22574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258079" y="4812596"/>
            <a:ext cx="394906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15" dirty="0">
                <a:latin typeface="Calibri" panose="020F0502020204030204"/>
                <a:cs typeface="Calibri" panose="020F0502020204030204"/>
              </a:rPr>
              <a:t>Рисунок</a:t>
            </a:r>
            <a:r>
              <a:rPr sz="1400" spc="35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dirty="0">
                <a:latin typeface="Calibri" panose="020F0502020204030204"/>
                <a:cs typeface="Calibri" panose="020F0502020204030204"/>
              </a:rPr>
              <a:t>1</a:t>
            </a:r>
            <a:r>
              <a:rPr sz="1400" spc="40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dirty="0">
                <a:latin typeface="Calibri" panose="020F0502020204030204"/>
                <a:cs typeface="Calibri" panose="020F0502020204030204"/>
              </a:rPr>
              <a:t>-</a:t>
            </a:r>
            <a:r>
              <a:rPr sz="1400" spc="40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spc="15" dirty="0">
                <a:latin typeface="Calibri" panose="020F0502020204030204"/>
                <a:cs typeface="Calibri" panose="020F0502020204030204"/>
              </a:rPr>
              <a:t>Схема</a:t>
            </a:r>
            <a:r>
              <a:rPr sz="1400" spc="35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spc="15" dirty="0">
                <a:latin typeface="Calibri" panose="020F0502020204030204"/>
                <a:cs typeface="Calibri" panose="020F0502020204030204"/>
              </a:rPr>
              <a:t>т-образной</a:t>
            </a:r>
            <a:r>
              <a:rPr sz="1400" spc="40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spc="15" dirty="0">
                <a:latin typeface="Calibri" panose="020F0502020204030204"/>
                <a:cs typeface="Calibri" panose="020F0502020204030204"/>
              </a:rPr>
              <a:t>дипольной</a:t>
            </a:r>
            <a:r>
              <a:rPr sz="1400" spc="40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spc="15" dirty="0">
                <a:latin typeface="Calibri" panose="020F0502020204030204"/>
                <a:cs typeface="Calibri" panose="020F0502020204030204"/>
              </a:rPr>
              <a:t>антенны</a:t>
            </a:r>
            <a:endParaRPr sz="14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47748" y="315178"/>
            <a:ext cx="1076735" cy="53479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9400" y="1304924"/>
            <a:ext cx="5152578" cy="390524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85329" y="197037"/>
            <a:ext cx="4100787" cy="6165661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24253" y="283323"/>
            <a:ext cx="51987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15" dirty="0">
                <a:latin typeface="Calibri" panose="020F0502020204030204"/>
                <a:cs typeface="Calibri" panose="020F0502020204030204"/>
              </a:rPr>
              <a:t>Описание</a:t>
            </a:r>
            <a:r>
              <a:rPr sz="4800" b="1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4800" b="1" spc="15" dirty="0">
                <a:latin typeface="Calibri" panose="020F0502020204030204"/>
                <a:cs typeface="Calibri" panose="020F0502020204030204"/>
              </a:rPr>
              <a:t>решения</a:t>
            </a:r>
            <a:endParaRPr sz="4800" dirty="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06905" y="5436996"/>
            <a:ext cx="2256155" cy="3359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050" spc="15" dirty="0">
                <a:latin typeface="Calibri" panose="020F0502020204030204"/>
                <a:cs typeface="Calibri" panose="020F0502020204030204"/>
              </a:rPr>
              <a:t>Рисунок</a:t>
            </a:r>
            <a:r>
              <a:rPr sz="1050" spc="30" dirty="0">
                <a:latin typeface="Calibri" panose="020F0502020204030204"/>
                <a:cs typeface="Calibri" panose="020F0502020204030204"/>
              </a:rPr>
              <a:t> </a:t>
            </a:r>
            <a:r>
              <a:rPr sz="1050" dirty="0">
                <a:latin typeface="Calibri" panose="020F0502020204030204"/>
                <a:cs typeface="Calibri" panose="020F0502020204030204"/>
              </a:rPr>
              <a:t>2</a:t>
            </a:r>
            <a:r>
              <a:rPr sz="1050" spc="35" dirty="0">
                <a:latin typeface="Calibri" panose="020F0502020204030204"/>
                <a:cs typeface="Calibri" panose="020F0502020204030204"/>
              </a:rPr>
              <a:t> </a:t>
            </a:r>
            <a:r>
              <a:rPr sz="1050" dirty="0">
                <a:latin typeface="Calibri" panose="020F0502020204030204"/>
                <a:cs typeface="Calibri" panose="020F0502020204030204"/>
              </a:rPr>
              <a:t>-</a:t>
            </a:r>
            <a:r>
              <a:rPr sz="1050" spc="35" dirty="0">
                <a:latin typeface="Calibri" panose="020F0502020204030204"/>
                <a:cs typeface="Calibri" panose="020F0502020204030204"/>
              </a:rPr>
              <a:t> </a:t>
            </a:r>
            <a:r>
              <a:rPr sz="1050" spc="15" dirty="0">
                <a:latin typeface="Calibri" panose="020F0502020204030204"/>
                <a:cs typeface="Calibri" panose="020F0502020204030204"/>
              </a:rPr>
              <a:t>Сборка</a:t>
            </a:r>
            <a:r>
              <a:rPr sz="1050" spc="30" dirty="0">
                <a:latin typeface="Calibri" panose="020F0502020204030204"/>
                <a:cs typeface="Calibri" panose="020F0502020204030204"/>
              </a:rPr>
              <a:t> </a:t>
            </a:r>
            <a:r>
              <a:rPr sz="1050" spc="15" dirty="0">
                <a:latin typeface="Calibri" panose="020F0502020204030204"/>
                <a:cs typeface="Calibri" panose="020F0502020204030204"/>
              </a:rPr>
              <a:t>дипольной</a:t>
            </a:r>
            <a:r>
              <a:rPr sz="1050" spc="35" dirty="0">
                <a:latin typeface="Calibri" panose="020F0502020204030204"/>
                <a:cs typeface="Calibri" panose="020F0502020204030204"/>
              </a:rPr>
              <a:t> </a:t>
            </a:r>
            <a:r>
              <a:rPr sz="1050" spc="15" dirty="0">
                <a:latin typeface="Calibri" panose="020F0502020204030204"/>
                <a:cs typeface="Calibri" panose="020F0502020204030204"/>
              </a:rPr>
              <a:t>антенны</a:t>
            </a:r>
            <a:endParaRPr sz="1050" dirty="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60877" y="6387591"/>
            <a:ext cx="295973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15" dirty="0">
                <a:latin typeface="Calibri" panose="020F0502020204030204"/>
                <a:cs typeface="Calibri" panose="020F0502020204030204"/>
              </a:rPr>
              <a:t>Рисунок</a:t>
            </a:r>
            <a:r>
              <a:rPr sz="1000" spc="35" dirty="0">
                <a:latin typeface="Calibri" panose="020F0502020204030204"/>
                <a:cs typeface="Calibri" panose="020F0502020204030204"/>
              </a:rPr>
              <a:t> </a:t>
            </a:r>
            <a:r>
              <a:rPr sz="1000" dirty="0">
                <a:latin typeface="Calibri" panose="020F0502020204030204"/>
                <a:cs typeface="Calibri" panose="020F0502020204030204"/>
              </a:rPr>
              <a:t>3</a:t>
            </a:r>
            <a:r>
              <a:rPr sz="1000" spc="40" dirty="0">
                <a:latin typeface="Calibri" panose="020F0502020204030204"/>
                <a:cs typeface="Calibri" panose="020F0502020204030204"/>
              </a:rPr>
              <a:t> </a:t>
            </a:r>
            <a:r>
              <a:rPr sz="1000" dirty="0">
                <a:latin typeface="Calibri" panose="020F0502020204030204"/>
                <a:cs typeface="Calibri" panose="020F0502020204030204"/>
              </a:rPr>
              <a:t>-</a:t>
            </a:r>
            <a:r>
              <a:rPr sz="1000" spc="40" dirty="0">
                <a:latin typeface="Calibri" panose="020F0502020204030204"/>
                <a:cs typeface="Calibri" panose="020F0502020204030204"/>
              </a:rPr>
              <a:t> </a:t>
            </a:r>
            <a:r>
              <a:rPr sz="1000" spc="15" dirty="0">
                <a:latin typeface="Calibri" panose="020F0502020204030204"/>
                <a:cs typeface="Calibri" panose="020F0502020204030204"/>
              </a:rPr>
              <a:t>Сборочный</a:t>
            </a:r>
            <a:r>
              <a:rPr sz="1000" spc="35" dirty="0">
                <a:latin typeface="Calibri" panose="020F0502020204030204"/>
                <a:cs typeface="Calibri" panose="020F0502020204030204"/>
              </a:rPr>
              <a:t> </a:t>
            </a:r>
            <a:r>
              <a:rPr sz="1000" spc="15" dirty="0">
                <a:latin typeface="Calibri" panose="020F0502020204030204"/>
                <a:cs typeface="Calibri" panose="020F0502020204030204"/>
              </a:rPr>
              <a:t>чертёж </a:t>
            </a:r>
            <a:r>
              <a:rPr sz="1000" spc="45" dirty="0">
                <a:latin typeface="Calibri" panose="020F0502020204030204"/>
                <a:cs typeface="Calibri" panose="020F0502020204030204"/>
              </a:rPr>
              <a:t> </a:t>
            </a:r>
            <a:r>
              <a:rPr sz="1000" spc="15" dirty="0">
                <a:latin typeface="Calibri" panose="020F0502020204030204"/>
                <a:cs typeface="Calibri" panose="020F0502020204030204"/>
              </a:rPr>
              <a:t>дипольной</a:t>
            </a:r>
            <a:r>
              <a:rPr sz="1000" spc="40" dirty="0">
                <a:latin typeface="Calibri" panose="020F0502020204030204"/>
                <a:cs typeface="Calibri" panose="020F0502020204030204"/>
              </a:rPr>
              <a:t> </a:t>
            </a:r>
            <a:r>
              <a:rPr sz="1000" spc="15" dirty="0">
                <a:latin typeface="Calibri" panose="020F0502020204030204"/>
                <a:cs typeface="Calibri" panose="020F0502020204030204"/>
              </a:rPr>
              <a:t>антенны</a:t>
            </a:r>
            <a:endParaRPr sz="10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/>
          <p:cNvSpPr>
            <a:spLocks noChangeAspect="1" noChangeArrowheads="1"/>
          </p:cNvSpPr>
          <p:nvPr/>
        </p:nvSpPr>
        <p:spPr bwMode="auto">
          <a:xfrm>
            <a:off x="5943600" y="3276600"/>
            <a:ext cx="236220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grpSp>
        <p:nvGrpSpPr>
          <p:cNvPr id="13" name="Группа 12"/>
          <p:cNvGrpSpPr/>
          <p:nvPr/>
        </p:nvGrpSpPr>
        <p:grpSpPr>
          <a:xfrm>
            <a:off x="1066804" y="1258178"/>
            <a:ext cx="3660135" cy="5160402"/>
            <a:chOff x="6686" y="1981"/>
            <a:chExt cx="5764" cy="8127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86" y="1981"/>
              <a:ext cx="5764" cy="7685"/>
            </a:xfrm>
            <a:prstGeom prst="rect">
              <a:avLst/>
            </a:prstGeom>
          </p:spPr>
        </p:pic>
        <p:sp>
          <p:nvSpPr>
            <p:cNvPr id="10" name="object 6"/>
            <p:cNvSpPr txBox="1"/>
            <p:nvPr/>
          </p:nvSpPr>
          <p:spPr>
            <a:xfrm>
              <a:off x="7555" y="9798"/>
              <a:ext cx="4841" cy="31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200" spc="15" dirty="0" err="1">
                  <a:latin typeface="Calibri" panose="020F0502020204030204"/>
                  <a:cs typeface="Calibri" panose="020F0502020204030204"/>
                </a:rPr>
                <a:t>Рисунок</a:t>
              </a:r>
              <a:r>
                <a:rPr sz="1200" spc="30" dirty="0">
                  <a:latin typeface="Calibri" panose="020F0502020204030204"/>
                  <a:cs typeface="Calibri" panose="020F0502020204030204"/>
                </a:rPr>
                <a:t> </a:t>
              </a:r>
              <a:r>
                <a:rPr lang="ru-RU" sz="1200" dirty="0">
                  <a:latin typeface="Calibri" panose="020F0502020204030204"/>
                  <a:cs typeface="Calibri" panose="020F0502020204030204"/>
                </a:rPr>
                <a:t>4</a:t>
              </a:r>
              <a:r>
                <a:rPr sz="1200" spc="35" dirty="0">
                  <a:latin typeface="Calibri" panose="020F0502020204030204"/>
                  <a:cs typeface="Calibri" panose="020F0502020204030204"/>
                </a:rPr>
                <a:t> </a:t>
              </a:r>
              <a:r>
                <a:rPr lang="ru-RU" sz="1200" dirty="0">
                  <a:latin typeface="Calibri" panose="020F0502020204030204"/>
                  <a:cs typeface="Calibri" panose="020F0502020204030204"/>
                </a:rPr>
                <a:t>– </a:t>
              </a:r>
              <a:r>
                <a:rPr lang="ru-RU" sz="1200" spc="35" dirty="0">
                  <a:latin typeface="Calibri" panose="020F0502020204030204"/>
                  <a:cs typeface="Calibri" panose="020F0502020204030204"/>
                </a:rPr>
                <a:t>Прототип </a:t>
              </a:r>
              <a:r>
                <a:rPr sz="1200" spc="15" dirty="0" err="1">
                  <a:latin typeface="Calibri" panose="020F0502020204030204"/>
                  <a:cs typeface="Calibri" panose="020F0502020204030204"/>
                </a:rPr>
                <a:t>дипольной</a:t>
              </a:r>
              <a:r>
                <a:rPr sz="1200" spc="35" dirty="0">
                  <a:latin typeface="Calibri" panose="020F0502020204030204"/>
                  <a:cs typeface="Calibri" panose="020F0502020204030204"/>
                </a:rPr>
                <a:t> </a:t>
              </a:r>
              <a:r>
                <a:rPr sz="1200" spc="15" dirty="0">
                  <a:latin typeface="Calibri" panose="020F0502020204030204"/>
                  <a:cs typeface="Calibri" panose="020F0502020204030204"/>
                </a:rPr>
                <a:t>антенны</a:t>
              </a:r>
              <a:endParaRPr sz="1200" dirty="0">
                <a:latin typeface="Calibri" panose="020F0502020204030204"/>
                <a:cs typeface="Calibri" panose="020F0502020204030204"/>
              </a:endParaRPr>
            </a:p>
          </p:txBody>
        </p:sp>
      </p:grpSp>
      <p:sp>
        <p:nvSpPr>
          <p:cNvPr id="5" name="object 2"/>
          <p:cNvSpPr txBox="1">
            <a:spLocks noGrp="1"/>
          </p:cNvSpPr>
          <p:nvPr>
            <p:ph type="title"/>
          </p:nvPr>
        </p:nvSpPr>
        <p:spPr>
          <a:xfrm>
            <a:off x="1624254" y="263464"/>
            <a:ext cx="51987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15" dirty="0">
                <a:latin typeface="Calibri" panose="020F0502020204030204"/>
                <a:cs typeface="Calibri" panose="020F0502020204030204"/>
              </a:rPr>
              <a:t>Описание</a:t>
            </a:r>
            <a:r>
              <a:rPr sz="4800" b="1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4800" b="1" spc="15" dirty="0">
                <a:latin typeface="Calibri" panose="020F0502020204030204"/>
                <a:cs typeface="Calibri" panose="020F0502020204030204"/>
              </a:rPr>
              <a:t>решения</a:t>
            </a:r>
            <a:endParaRPr sz="48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8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49597" y="197036"/>
            <a:ext cx="2495548" cy="823502"/>
          </a:xfrm>
          <a:prstGeom prst="rect">
            <a:avLst/>
          </a:prstGeom>
        </p:spPr>
      </p:pic>
      <p:pic>
        <p:nvPicPr>
          <p:cNvPr id="11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647747" y="315177"/>
            <a:ext cx="1076735" cy="534790"/>
          </a:xfrm>
          <a:prstGeom prst="rect">
            <a:avLst/>
          </a:prstGeom>
        </p:spPr>
      </p:pic>
      <p:pic>
        <p:nvPicPr>
          <p:cNvPr id="12" name="Замещающее содержимое 11" descr="457cde92-971f-4090-bf31-b43fb69271e1"/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7753350" y="1257935"/>
            <a:ext cx="3691255" cy="4921885"/>
          </a:xfrm>
          <a:prstGeom prst="rect">
            <a:avLst/>
          </a:prstGeom>
        </p:spPr>
      </p:pic>
      <p:sp>
        <p:nvSpPr>
          <p:cNvPr id="14" name="object 6"/>
          <p:cNvSpPr txBox="1"/>
          <p:nvPr/>
        </p:nvSpPr>
        <p:spPr>
          <a:xfrm>
            <a:off x="7735570" y="6221730"/>
            <a:ext cx="3709035" cy="196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 err="1">
                <a:latin typeface="Calibri" panose="020F0502020204030204"/>
                <a:cs typeface="Calibri" panose="020F0502020204030204"/>
              </a:rPr>
              <a:t>Рисунок</a:t>
            </a:r>
            <a:r>
              <a:rPr sz="1200" spc="30" dirty="0">
                <a:latin typeface="Calibri" panose="020F0502020204030204"/>
                <a:cs typeface="Calibri" panose="020F0502020204030204"/>
              </a:rPr>
              <a:t> </a:t>
            </a:r>
            <a:r>
              <a:rPr lang="ru-RU" sz="1200" spc="30" dirty="0">
                <a:latin typeface="Calibri" panose="020F0502020204030204"/>
                <a:cs typeface="Calibri" panose="020F0502020204030204"/>
              </a:rPr>
              <a:t>5</a:t>
            </a:r>
            <a:r>
              <a:rPr sz="1200" spc="35" dirty="0">
                <a:latin typeface="Calibri" panose="020F0502020204030204"/>
                <a:cs typeface="Calibri" panose="020F0502020204030204"/>
              </a:rPr>
              <a:t> </a:t>
            </a:r>
            <a:r>
              <a:rPr lang="ru-RU" sz="1200" dirty="0">
                <a:latin typeface="Calibri" panose="020F0502020204030204"/>
                <a:cs typeface="Calibri" panose="020F0502020204030204"/>
              </a:rPr>
              <a:t>– </a:t>
            </a:r>
            <a:r>
              <a:rPr lang="ru-RU" sz="1200" spc="35" dirty="0">
                <a:latin typeface="Calibri" panose="020F0502020204030204"/>
                <a:cs typeface="Calibri" panose="020F0502020204030204"/>
              </a:rPr>
              <a:t>Итоговый продукт </a:t>
            </a:r>
            <a:r>
              <a:rPr sz="1200" spc="15" dirty="0" err="1">
                <a:latin typeface="Calibri" panose="020F0502020204030204"/>
                <a:cs typeface="Calibri" panose="020F0502020204030204"/>
              </a:rPr>
              <a:t>антенны</a:t>
            </a:r>
            <a:r>
              <a:rPr lang="ru-RU" sz="1200" spc="15" dirty="0">
                <a:latin typeface="Calibri" panose="020F0502020204030204"/>
                <a:cs typeface="Calibri" panose="020F0502020204030204"/>
              </a:rPr>
              <a:t> в корпусе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85117" y="263464"/>
            <a:ext cx="62769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15" dirty="0">
                <a:latin typeface="Calibri" panose="020F0502020204030204"/>
                <a:cs typeface="Calibri" panose="020F0502020204030204"/>
              </a:rPr>
              <a:t>Сравнение</a:t>
            </a:r>
            <a:r>
              <a:rPr sz="4800" b="1" spc="-5" dirty="0">
                <a:latin typeface="Calibri" panose="020F0502020204030204"/>
                <a:cs typeface="Calibri" panose="020F0502020204030204"/>
              </a:rPr>
              <a:t> </a:t>
            </a:r>
            <a:r>
              <a:rPr sz="4800" b="1" spc="15" dirty="0">
                <a:latin typeface="Calibri" panose="020F0502020204030204"/>
                <a:cs typeface="Calibri" panose="020F0502020204030204"/>
              </a:rPr>
              <a:t>параметров</a:t>
            </a:r>
            <a:endParaRPr sz="48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49598" y="197037"/>
            <a:ext cx="2495548" cy="82350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47748" y="315178"/>
            <a:ext cx="1076735" cy="534790"/>
          </a:xfrm>
          <a:prstGeom prst="rect">
            <a:avLst/>
          </a:prstGeom>
        </p:spPr>
      </p:pic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93578" y="1304925"/>
          <a:ext cx="10782299" cy="25120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5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4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00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22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275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400" b="1" spc="-5" dirty="0">
                          <a:latin typeface="Arial" panose="020B0604020202020204"/>
                          <a:cs typeface="Arial" panose="020B0604020202020204"/>
                        </a:rPr>
                        <a:t>Название</a:t>
                      </a:r>
                      <a:r>
                        <a:rPr sz="1400" b="1" spc="-2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400" b="1" spc="-5" dirty="0">
                          <a:latin typeface="Arial" panose="020B0604020202020204"/>
                          <a:cs typeface="Arial" panose="020B0604020202020204"/>
                        </a:rPr>
                        <a:t>параметра</a:t>
                      </a:r>
                      <a:endParaRPr sz="14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29337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400" b="1" spc="-5" dirty="0">
                          <a:latin typeface="Arial" panose="020B0604020202020204"/>
                          <a:cs typeface="Arial" panose="020B0604020202020204"/>
                        </a:rPr>
                        <a:t>Требования </a:t>
                      </a:r>
                      <a:r>
                        <a:rPr sz="1400" b="1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400" b="1" spc="-5" dirty="0">
                          <a:latin typeface="Arial" panose="020B0604020202020204"/>
                          <a:cs typeface="Arial" panose="020B0604020202020204"/>
                        </a:rPr>
                        <a:t>технического</a:t>
                      </a:r>
                      <a:r>
                        <a:rPr sz="1400" b="1" spc="-5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400" b="1" spc="-5" dirty="0">
                          <a:latin typeface="Arial" panose="020B0604020202020204"/>
                          <a:cs typeface="Arial" panose="020B0604020202020204"/>
                        </a:rPr>
                        <a:t>задания</a:t>
                      </a:r>
                      <a:endParaRPr sz="14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400" b="1" spc="-5" dirty="0">
                          <a:latin typeface="Arial" panose="020B0604020202020204"/>
                          <a:cs typeface="Arial" panose="020B0604020202020204"/>
                        </a:rPr>
                        <a:t>Сравнительный</a:t>
                      </a:r>
                      <a:r>
                        <a:rPr sz="1400" b="1" spc="-2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400" b="1" spc="-5" dirty="0">
                          <a:latin typeface="Arial" panose="020B0604020202020204"/>
                          <a:cs typeface="Arial" panose="020B0604020202020204"/>
                        </a:rPr>
                        <a:t>образец</a:t>
                      </a:r>
                      <a:endParaRPr sz="14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400" b="1" spc="-5" dirty="0">
                          <a:latin typeface="Arial" panose="020B0604020202020204"/>
                          <a:cs typeface="Arial" panose="020B0604020202020204"/>
                        </a:rPr>
                        <a:t>Разработанное</a:t>
                      </a:r>
                      <a:r>
                        <a:rPr sz="1400" b="1" spc="-2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400" b="1" spc="-5" dirty="0">
                          <a:latin typeface="Arial" panose="020B0604020202020204"/>
                          <a:cs typeface="Arial" panose="020B0604020202020204"/>
                        </a:rPr>
                        <a:t>решение</a:t>
                      </a:r>
                      <a:endParaRPr sz="14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355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400" spc="-10" dirty="0">
                          <a:latin typeface="Microsoft Sans Serif" panose="020B0604020202020204"/>
                          <a:cs typeface="Microsoft Sans Serif" panose="020B0604020202020204"/>
                        </a:rPr>
                        <a:t>Тип</a:t>
                      </a:r>
                      <a:r>
                        <a:rPr sz="1400" spc="-20" dirty="0">
                          <a:latin typeface="Microsoft Sans Serif" panose="020B0604020202020204"/>
                          <a:cs typeface="Microsoft Sans Serif" panose="020B0604020202020204"/>
                        </a:rPr>
                        <a:t> </a:t>
                      </a:r>
                      <a:r>
                        <a:rPr sz="1400" spc="-10" dirty="0">
                          <a:latin typeface="Microsoft Sans Serif" panose="020B0604020202020204"/>
                          <a:cs typeface="Microsoft Sans Serif" panose="020B0604020202020204"/>
                        </a:rPr>
                        <a:t>антенны</a:t>
                      </a:r>
                      <a:endParaRPr sz="1400">
                        <a:latin typeface="Microsoft Sans Serif" panose="020B0604020202020204"/>
                        <a:cs typeface="Microsoft Sans Serif" panose="020B0604020202020204"/>
                      </a:endParaRPr>
                    </a:p>
                  </a:txBody>
                  <a:tcPr marL="0" marR="0" marT="800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400" spc="-5" dirty="0">
                          <a:latin typeface="Microsoft Sans Serif" panose="020B0604020202020204"/>
                          <a:cs typeface="Microsoft Sans Serif" panose="020B0604020202020204"/>
                        </a:rPr>
                        <a:t>Всенаправленная</a:t>
                      </a:r>
                      <a:r>
                        <a:rPr sz="1400" spc="5" dirty="0">
                          <a:latin typeface="Microsoft Sans Serif" panose="020B0604020202020204"/>
                          <a:cs typeface="Microsoft Sans Serif" panose="020B0604020202020204"/>
                        </a:rPr>
                        <a:t> </a:t>
                      </a:r>
                      <a:r>
                        <a:rPr sz="1400" spc="-10" dirty="0">
                          <a:latin typeface="Microsoft Sans Serif" panose="020B0604020202020204"/>
                          <a:cs typeface="Microsoft Sans Serif" panose="020B0604020202020204"/>
                        </a:rPr>
                        <a:t>диполь</a:t>
                      </a:r>
                      <a:endParaRPr sz="1400">
                        <a:latin typeface="Microsoft Sans Serif" panose="020B0604020202020204"/>
                        <a:cs typeface="Microsoft Sans Serif" panose="020B0604020202020204"/>
                      </a:endParaRPr>
                    </a:p>
                  </a:txBody>
                  <a:tcPr marL="0" marR="0" marT="800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400" spc="-5" dirty="0">
                          <a:latin typeface="Microsoft Sans Serif" panose="020B0604020202020204"/>
                          <a:cs typeface="Microsoft Sans Serif" panose="020B0604020202020204"/>
                        </a:rPr>
                        <a:t>Всенаправленная</a:t>
                      </a:r>
                      <a:r>
                        <a:rPr sz="1400" spc="5" dirty="0">
                          <a:latin typeface="Microsoft Sans Serif" panose="020B0604020202020204"/>
                          <a:cs typeface="Microsoft Sans Serif" panose="020B0604020202020204"/>
                        </a:rPr>
                        <a:t> </a:t>
                      </a:r>
                      <a:r>
                        <a:rPr sz="1400" spc="-10" dirty="0">
                          <a:latin typeface="Microsoft Sans Serif" panose="020B0604020202020204"/>
                          <a:cs typeface="Microsoft Sans Serif" panose="020B0604020202020204"/>
                        </a:rPr>
                        <a:t>диполь</a:t>
                      </a:r>
                      <a:endParaRPr sz="1400">
                        <a:latin typeface="Microsoft Sans Serif" panose="020B0604020202020204"/>
                        <a:cs typeface="Microsoft Sans Serif" panose="020B0604020202020204"/>
                      </a:endParaRPr>
                    </a:p>
                  </a:txBody>
                  <a:tcPr marL="0" marR="0" marT="800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400" spc="-5" dirty="0">
                          <a:latin typeface="Microsoft Sans Serif" panose="020B0604020202020204"/>
                          <a:cs typeface="Microsoft Sans Serif" panose="020B0604020202020204"/>
                        </a:rPr>
                        <a:t>Всенаправленная</a:t>
                      </a:r>
                      <a:r>
                        <a:rPr sz="1400" spc="5" dirty="0">
                          <a:latin typeface="Microsoft Sans Serif" panose="020B0604020202020204"/>
                          <a:cs typeface="Microsoft Sans Serif" panose="020B0604020202020204"/>
                        </a:rPr>
                        <a:t> </a:t>
                      </a:r>
                      <a:r>
                        <a:rPr sz="1400" spc="-10" dirty="0">
                          <a:latin typeface="Microsoft Sans Serif" panose="020B0604020202020204"/>
                          <a:cs typeface="Microsoft Sans Serif" panose="020B0604020202020204"/>
                        </a:rPr>
                        <a:t>диполь</a:t>
                      </a:r>
                      <a:endParaRPr sz="1400">
                        <a:latin typeface="Microsoft Sans Serif" panose="020B0604020202020204"/>
                        <a:cs typeface="Microsoft Sans Serif" panose="020B0604020202020204"/>
                      </a:endParaRPr>
                    </a:p>
                  </a:txBody>
                  <a:tcPr marL="0" marR="0" marT="800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5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400" spc="-10" dirty="0">
                          <a:latin typeface="Microsoft Sans Serif" panose="020B0604020202020204"/>
                          <a:cs typeface="Microsoft Sans Serif" panose="020B0604020202020204"/>
                        </a:rPr>
                        <a:t>Цена,</a:t>
                      </a:r>
                      <a:r>
                        <a:rPr sz="1400" spc="-20" dirty="0">
                          <a:latin typeface="Microsoft Sans Serif" panose="020B0604020202020204"/>
                          <a:cs typeface="Microsoft Sans Serif" panose="020B0604020202020204"/>
                        </a:rPr>
                        <a:t> </a:t>
                      </a:r>
                      <a:r>
                        <a:rPr sz="1400" spc="-10" dirty="0">
                          <a:latin typeface="Microsoft Sans Serif" panose="020B0604020202020204"/>
                          <a:cs typeface="Microsoft Sans Serif" panose="020B0604020202020204"/>
                        </a:rPr>
                        <a:t>руб</a:t>
                      </a:r>
                      <a:endParaRPr sz="1400">
                        <a:latin typeface="Microsoft Sans Serif" panose="020B0604020202020204"/>
                        <a:cs typeface="Microsoft Sans Serif" panose="020B0604020202020204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400" spc="-5" dirty="0">
                          <a:latin typeface="Microsoft Sans Serif" panose="020B0604020202020204"/>
                          <a:cs typeface="Microsoft Sans Serif" panose="020B0604020202020204"/>
                        </a:rPr>
                        <a:t>300</a:t>
                      </a:r>
                      <a:endParaRPr sz="1400">
                        <a:latin typeface="Microsoft Sans Serif" panose="020B0604020202020204"/>
                        <a:cs typeface="Microsoft Sans Serif" panose="020B0604020202020204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400" dirty="0">
                          <a:latin typeface="Microsoft Sans Serif" panose="020B0604020202020204"/>
                          <a:cs typeface="Microsoft Sans Serif" panose="020B0604020202020204"/>
                        </a:rPr>
                        <a:t>Более</a:t>
                      </a:r>
                      <a:r>
                        <a:rPr sz="1400" spc="-35" dirty="0">
                          <a:latin typeface="Microsoft Sans Serif" panose="020B0604020202020204"/>
                          <a:cs typeface="Microsoft Sans Serif" panose="020B0604020202020204"/>
                        </a:rPr>
                        <a:t> </a:t>
                      </a:r>
                      <a:r>
                        <a:rPr sz="1400" spc="-5" dirty="0">
                          <a:latin typeface="Microsoft Sans Serif" panose="020B0604020202020204"/>
                          <a:cs typeface="Microsoft Sans Serif" panose="020B0604020202020204"/>
                        </a:rPr>
                        <a:t>670</a:t>
                      </a:r>
                      <a:endParaRPr sz="1400">
                        <a:latin typeface="Microsoft Sans Serif" panose="020B0604020202020204"/>
                        <a:cs typeface="Microsoft Sans Serif" panose="020B0604020202020204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400" spc="-5" dirty="0">
                          <a:latin typeface="Microsoft Sans Serif" panose="020B0604020202020204"/>
                          <a:cs typeface="Microsoft Sans Serif" panose="020B0604020202020204"/>
                        </a:rPr>
                        <a:t>Менее</a:t>
                      </a:r>
                      <a:r>
                        <a:rPr sz="1400" spc="-25" dirty="0">
                          <a:latin typeface="Microsoft Sans Serif" panose="020B0604020202020204"/>
                          <a:cs typeface="Microsoft Sans Serif" panose="020B0604020202020204"/>
                        </a:rPr>
                        <a:t> </a:t>
                      </a:r>
                      <a:r>
                        <a:rPr sz="1400" spc="-5" dirty="0">
                          <a:latin typeface="Microsoft Sans Serif" panose="020B0604020202020204"/>
                          <a:cs typeface="Microsoft Sans Serif" panose="020B0604020202020204"/>
                        </a:rPr>
                        <a:t>250</a:t>
                      </a:r>
                      <a:endParaRPr sz="1400">
                        <a:latin typeface="Microsoft Sans Serif" panose="020B0604020202020204"/>
                        <a:cs typeface="Microsoft Sans Serif" panose="020B0604020202020204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5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400" spc="-45" dirty="0">
                          <a:latin typeface="Microsoft Sans Serif" panose="020B0604020202020204"/>
                          <a:cs typeface="Microsoft Sans Serif" panose="020B0604020202020204"/>
                        </a:rPr>
                        <a:t>КСВ</a:t>
                      </a:r>
                      <a:endParaRPr sz="1400">
                        <a:latin typeface="Microsoft Sans Serif" panose="020B0604020202020204"/>
                        <a:cs typeface="Microsoft Sans Serif" panose="020B0604020202020204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400" spc="-5" dirty="0">
                          <a:latin typeface="Microsoft Sans Serif" panose="020B0604020202020204"/>
                          <a:cs typeface="Microsoft Sans Serif" panose="020B0604020202020204"/>
                        </a:rPr>
                        <a:t>Не</a:t>
                      </a:r>
                      <a:r>
                        <a:rPr sz="1400" spc="-15" dirty="0">
                          <a:latin typeface="Microsoft Sans Serif" panose="020B0604020202020204"/>
                          <a:cs typeface="Microsoft Sans Serif" panose="020B0604020202020204"/>
                        </a:rPr>
                        <a:t> </a:t>
                      </a:r>
                      <a:r>
                        <a:rPr sz="1400" dirty="0">
                          <a:latin typeface="Microsoft Sans Serif" panose="020B0604020202020204"/>
                          <a:cs typeface="Microsoft Sans Serif" panose="020B0604020202020204"/>
                        </a:rPr>
                        <a:t>более</a:t>
                      </a:r>
                      <a:r>
                        <a:rPr sz="1400" spc="-10" dirty="0">
                          <a:latin typeface="Microsoft Sans Serif" panose="020B0604020202020204"/>
                          <a:cs typeface="Microsoft Sans Serif" panose="020B0604020202020204"/>
                        </a:rPr>
                        <a:t> </a:t>
                      </a:r>
                      <a:r>
                        <a:rPr sz="1400" spc="-5" dirty="0">
                          <a:latin typeface="Microsoft Sans Serif" panose="020B0604020202020204"/>
                          <a:cs typeface="Microsoft Sans Serif" panose="020B0604020202020204"/>
                        </a:rPr>
                        <a:t>1,5</a:t>
                      </a:r>
                      <a:endParaRPr sz="1400">
                        <a:latin typeface="Microsoft Sans Serif" panose="020B0604020202020204"/>
                        <a:cs typeface="Microsoft Sans Serif" panose="020B0604020202020204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400" dirty="0">
                          <a:latin typeface="Microsoft Sans Serif" panose="020B0604020202020204"/>
                          <a:cs typeface="Microsoft Sans Serif" panose="020B0604020202020204"/>
                        </a:rPr>
                        <a:t>-</a:t>
                      </a:r>
                      <a:endParaRPr sz="1400">
                        <a:latin typeface="Microsoft Sans Serif" panose="020B0604020202020204"/>
                        <a:cs typeface="Microsoft Sans Serif" panose="020B0604020202020204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lang="ru-RU" sz="1400" spc="-5" dirty="0">
                          <a:latin typeface="Microsoft Sans Serif" panose="020B0604020202020204"/>
                          <a:cs typeface="Microsoft Sans Serif" panose="020B0604020202020204"/>
                        </a:rPr>
                        <a:t>1.4</a:t>
                      </a:r>
                      <a:endParaRPr lang="ru-RU" sz="1400">
                        <a:latin typeface="Microsoft Sans Serif" panose="020B0604020202020204"/>
                        <a:cs typeface="Microsoft Sans Serif" panose="020B0604020202020204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400" spc="-15" dirty="0">
                          <a:latin typeface="Microsoft Sans Serif" panose="020B0604020202020204"/>
                          <a:cs typeface="Microsoft Sans Serif" panose="020B0604020202020204"/>
                        </a:rPr>
                        <a:t>Коэффициент</a:t>
                      </a:r>
                      <a:r>
                        <a:rPr sz="1400" spc="-20" dirty="0">
                          <a:latin typeface="Microsoft Sans Serif" panose="020B0604020202020204"/>
                          <a:cs typeface="Microsoft Sans Serif" panose="020B0604020202020204"/>
                        </a:rPr>
                        <a:t> </a:t>
                      </a:r>
                      <a:r>
                        <a:rPr sz="1400" dirty="0">
                          <a:latin typeface="Microsoft Sans Serif" panose="020B0604020202020204"/>
                          <a:cs typeface="Microsoft Sans Serif" panose="020B0604020202020204"/>
                        </a:rPr>
                        <a:t>усиления</a:t>
                      </a:r>
                      <a:endParaRPr sz="1400">
                        <a:latin typeface="Microsoft Sans Serif" panose="020B0604020202020204"/>
                        <a:cs typeface="Microsoft Sans Serif" panose="020B0604020202020204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400" spc="-5" dirty="0">
                          <a:latin typeface="Microsoft Sans Serif" panose="020B0604020202020204"/>
                          <a:cs typeface="Microsoft Sans Serif" panose="020B0604020202020204"/>
                        </a:rPr>
                        <a:t>Не</a:t>
                      </a:r>
                      <a:r>
                        <a:rPr sz="1400" spc="-10" dirty="0">
                          <a:latin typeface="Microsoft Sans Serif" panose="020B0604020202020204"/>
                          <a:cs typeface="Microsoft Sans Serif" panose="020B0604020202020204"/>
                        </a:rPr>
                        <a:t> </a:t>
                      </a:r>
                      <a:r>
                        <a:rPr sz="1400" spc="-15" dirty="0">
                          <a:latin typeface="Microsoft Sans Serif" panose="020B0604020202020204"/>
                          <a:cs typeface="Microsoft Sans Serif" panose="020B0604020202020204"/>
                        </a:rPr>
                        <a:t>менее</a:t>
                      </a:r>
                      <a:r>
                        <a:rPr sz="1400" spc="-10" dirty="0">
                          <a:latin typeface="Microsoft Sans Serif" panose="020B0604020202020204"/>
                          <a:cs typeface="Microsoft Sans Serif" panose="020B0604020202020204"/>
                        </a:rPr>
                        <a:t> </a:t>
                      </a:r>
                      <a:r>
                        <a:rPr sz="1400" spc="-5" dirty="0">
                          <a:latin typeface="Microsoft Sans Serif" panose="020B0604020202020204"/>
                          <a:cs typeface="Microsoft Sans Serif" panose="020B0604020202020204"/>
                        </a:rPr>
                        <a:t>1,2</a:t>
                      </a:r>
                      <a:endParaRPr sz="1400">
                        <a:latin typeface="Microsoft Sans Serif" panose="020B0604020202020204"/>
                        <a:cs typeface="Microsoft Sans Serif" panose="020B0604020202020204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400" dirty="0">
                          <a:latin typeface="Microsoft Sans Serif" panose="020B0604020202020204"/>
                          <a:cs typeface="Microsoft Sans Serif" panose="020B0604020202020204"/>
                        </a:rPr>
                        <a:t>-</a:t>
                      </a:r>
                      <a:endParaRPr sz="1400">
                        <a:latin typeface="Microsoft Sans Serif" panose="020B0604020202020204"/>
                        <a:cs typeface="Microsoft Sans Serif" panose="020B0604020202020204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lang="ru-RU" sz="1400" spc="-5" dirty="0">
                          <a:latin typeface="Microsoft Sans Serif" panose="020B0604020202020204"/>
                          <a:cs typeface="Microsoft Sans Serif" panose="020B0604020202020204"/>
                        </a:rPr>
                        <a:t>1.36</a:t>
                      </a:r>
                      <a:endParaRPr lang="ru-RU" sz="1400">
                        <a:latin typeface="Microsoft Sans Serif" panose="020B0604020202020204"/>
                        <a:cs typeface="Microsoft Sans Serif" panose="020B0604020202020204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45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400" spc="-35" dirty="0">
                          <a:latin typeface="Microsoft Sans Serif" panose="020B0604020202020204"/>
                          <a:cs typeface="Microsoft Sans Serif" panose="020B0604020202020204"/>
                        </a:rPr>
                        <a:t>Диапазон</a:t>
                      </a:r>
                      <a:r>
                        <a:rPr sz="1400" spc="-15" dirty="0">
                          <a:latin typeface="Microsoft Sans Serif" panose="020B0604020202020204"/>
                          <a:cs typeface="Microsoft Sans Serif" panose="020B0604020202020204"/>
                        </a:rPr>
                        <a:t> </a:t>
                      </a:r>
                      <a:r>
                        <a:rPr sz="1400" spc="-10" dirty="0">
                          <a:latin typeface="Microsoft Sans Serif" panose="020B0604020202020204"/>
                          <a:cs typeface="Microsoft Sans Serif" panose="020B0604020202020204"/>
                        </a:rPr>
                        <a:t>частот</a:t>
                      </a:r>
                      <a:endParaRPr sz="1400">
                        <a:latin typeface="Microsoft Sans Serif" panose="020B0604020202020204"/>
                        <a:cs typeface="Microsoft Sans Serif" panose="020B0604020202020204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400" spc="-5" dirty="0">
                          <a:latin typeface="Microsoft Sans Serif" panose="020B0604020202020204"/>
                          <a:cs typeface="Microsoft Sans Serif" panose="020B0604020202020204"/>
                        </a:rPr>
                        <a:t>136-1050</a:t>
                      </a:r>
                      <a:r>
                        <a:rPr sz="1400" spc="-25" dirty="0">
                          <a:latin typeface="Microsoft Sans Serif" panose="020B0604020202020204"/>
                          <a:cs typeface="Microsoft Sans Serif" panose="020B0604020202020204"/>
                        </a:rPr>
                        <a:t> </a:t>
                      </a:r>
                      <a:r>
                        <a:rPr sz="1400" spc="-20" dirty="0">
                          <a:latin typeface="Microsoft Sans Serif" panose="020B0604020202020204"/>
                          <a:cs typeface="Microsoft Sans Serif" panose="020B0604020202020204"/>
                        </a:rPr>
                        <a:t>МГЦ</a:t>
                      </a:r>
                      <a:endParaRPr sz="1400">
                        <a:latin typeface="Microsoft Sans Serif" panose="020B0604020202020204"/>
                        <a:cs typeface="Microsoft Sans Serif" panose="020B0604020202020204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400" spc="-35" dirty="0">
                          <a:latin typeface="Microsoft Sans Serif" panose="020B0604020202020204"/>
                          <a:cs typeface="Microsoft Sans Serif" panose="020B0604020202020204"/>
                        </a:rPr>
                        <a:t>Узкий</a:t>
                      </a:r>
                      <a:r>
                        <a:rPr sz="1400" spc="-15" dirty="0">
                          <a:latin typeface="Microsoft Sans Serif" panose="020B0604020202020204"/>
                          <a:cs typeface="Microsoft Sans Serif" panose="020B0604020202020204"/>
                        </a:rPr>
                        <a:t> </a:t>
                      </a:r>
                      <a:r>
                        <a:rPr sz="1400" spc="-20" dirty="0">
                          <a:latin typeface="Microsoft Sans Serif" panose="020B0604020202020204"/>
                          <a:cs typeface="Microsoft Sans Serif" panose="020B0604020202020204"/>
                        </a:rPr>
                        <a:t>диапазон</a:t>
                      </a:r>
                      <a:endParaRPr sz="1400">
                        <a:latin typeface="Microsoft Sans Serif" panose="020B0604020202020204"/>
                        <a:cs typeface="Microsoft Sans Serif" panose="020B0604020202020204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400" spc="-5" dirty="0">
                          <a:latin typeface="Microsoft Sans Serif" panose="020B0604020202020204"/>
                          <a:cs typeface="Microsoft Sans Serif" panose="020B0604020202020204"/>
                        </a:rPr>
                        <a:t>750-1050</a:t>
                      </a:r>
                      <a:r>
                        <a:rPr sz="1400" spc="-15" dirty="0">
                          <a:latin typeface="Microsoft Sans Serif" panose="020B0604020202020204"/>
                          <a:cs typeface="Microsoft Sans Serif" panose="020B0604020202020204"/>
                        </a:rPr>
                        <a:t> </a:t>
                      </a:r>
                      <a:r>
                        <a:rPr sz="1400" dirty="0">
                          <a:latin typeface="Microsoft Sans Serif" panose="020B0604020202020204"/>
                          <a:cs typeface="Microsoft Sans Serif" panose="020B0604020202020204"/>
                        </a:rPr>
                        <a:t>/</a:t>
                      </a:r>
                      <a:r>
                        <a:rPr sz="1400" spc="-15" dirty="0">
                          <a:latin typeface="Microsoft Sans Serif" panose="020B0604020202020204"/>
                          <a:cs typeface="Microsoft Sans Serif" panose="020B0604020202020204"/>
                        </a:rPr>
                        <a:t> </a:t>
                      </a:r>
                      <a:r>
                        <a:rPr sz="1400" spc="-5" dirty="0">
                          <a:latin typeface="Microsoft Sans Serif" panose="020B0604020202020204"/>
                          <a:cs typeface="Microsoft Sans Serif" panose="020B0604020202020204"/>
                        </a:rPr>
                        <a:t>136-1050</a:t>
                      </a:r>
                      <a:endParaRPr sz="1400">
                        <a:latin typeface="Microsoft Sans Serif" panose="020B0604020202020204"/>
                        <a:cs typeface="Microsoft Sans Serif" panose="020B0604020202020204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57449" y="263464"/>
            <a:ext cx="61321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15" dirty="0">
                <a:latin typeface="Calibri" panose="020F0502020204030204"/>
                <a:cs typeface="Calibri" panose="020F0502020204030204"/>
              </a:rPr>
              <a:t>Результаты</a:t>
            </a:r>
            <a:r>
              <a:rPr sz="4800" b="1" spc="-5" dirty="0">
                <a:latin typeface="Calibri" panose="020F0502020204030204"/>
                <a:cs typeface="Calibri" panose="020F0502020204030204"/>
              </a:rPr>
              <a:t> </a:t>
            </a:r>
            <a:r>
              <a:rPr sz="4800" b="1" spc="15" dirty="0">
                <a:latin typeface="Calibri" panose="020F0502020204030204"/>
                <a:cs typeface="Calibri" panose="020F0502020204030204"/>
              </a:rPr>
              <a:t>испытаний</a:t>
            </a:r>
            <a:endParaRPr sz="48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49598" y="197037"/>
            <a:ext cx="2495548" cy="82350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47748" y="315178"/>
            <a:ext cx="1076735" cy="53479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0075" y="1153139"/>
            <a:ext cx="2342639" cy="511634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465869" y="1139559"/>
            <a:ext cx="2337777" cy="51435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726132" y="2939465"/>
            <a:ext cx="3895238" cy="83897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7270697" y="1153139"/>
            <a:ext cx="476821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701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 panose="020F0502020204030204"/>
                <a:cs typeface="Calibri" panose="020F0502020204030204"/>
              </a:rPr>
              <a:t>По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результатам </a:t>
            </a:r>
            <a:r>
              <a:rPr sz="2400" dirty="0">
                <a:latin typeface="Calibri" panose="020F0502020204030204"/>
                <a:cs typeface="Calibri" panose="020F0502020204030204"/>
              </a:rPr>
              <a:t>испытания была </a:t>
            </a:r>
            <a:r>
              <a:rPr sz="24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выявлена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схожесть эффективности </a:t>
            </a:r>
            <a:r>
              <a:rPr sz="2400" spc="-53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работы</a:t>
            </a:r>
            <a:r>
              <a:rPr sz="24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сравниваемых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образцов.</a:t>
            </a:r>
            <a:endParaRPr sz="2400" dirty="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latin typeface="Calibri" panose="020F0502020204030204"/>
                <a:cs typeface="Calibri" panose="020F0502020204030204"/>
              </a:rPr>
              <a:t>Погрешность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составила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не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более </a:t>
            </a:r>
            <a:r>
              <a:rPr sz="2400" dirty="0">
                <a:latin typeface="Calibri" panose="020F0502020204030204"/>
                <a:cs typeface="Calibri" panose="020F0502020204030204"/>
              </a:rPr>
              <a:t>3%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14400" y="6446646"/>
            <a:ext cx="2903663" cy="181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100" spc="15" dirty="0" err="1">
                <a:latin typeface="Calibri" panose="020F0502020204030204"/>
                <a:cs typeface="Calibri" panose="020F0502020204030204"/>
              </a:rPr>
              <a:t>Рисунок</a:t>
            </a:r>
            <a:r>
              <a:rPr sz="1100" spc="40" dirty="0">
                <a:latin typeface="Calibri" panose="020F0502020204030204"/>
                <a:cs typeface="Calibri" panose="020F0502020204030204"/>
              </a:rPr>
              <a:t> </a:t>
            </a:r>
            <a:r>
              <a:rPr lang="ru-RU" sz="1100" spc="40" dirty="0">
                <a:latin typeface="Calibri" panose="020F0502020204030204"/>
                <a:cs typeface="Calibri" panose="020F0502020204030204"/>
              </a:rPr>
              <a:t>6</a:t>
            </a:r>
            <a:r>
              <a:rPr sz="1100" spc="40" dirty="0">
                <a:latin typeface="Calibri" panose="020F0502020204030204"/>
                <a:cs typeface="Calibri" panose="020F0502020204030204"/>
              </a:rPr>
              <a:t> </a:t>
            </a:r>
            <a:r>
              <a:rPr sz="1100" dirty="0">
                <a:latin typeface="Calibri" panose="020F0502020204030204"/>
                <a:cs typeface="Calibri" panose="020F0502020204030204"/>
              </a:rPr>
              <a:t>-</a:t>
            </a:r>
            <a:r>
              <a:rPr sz="1100" spc="40" dirty="0">
                <a:latin typeface="Calibri" panose="020F0502020204030204"/>
                <a:cs typeface="Calibri" panose="020F0502020204030204"/>
              </a:rPr>
              <a:t> </a:t>
            </a:r>
            <a:r>
              <a:rPr sz="1100" spc="15" dirty="0">
                <a:latin typeface="Calibri" panose="020F0502020204030204"/>
                <a:cs typeface="Calibri" panose="020F0502020204030204"/>
              </a:rPr>
              <a:t>результат</a:t>
            </a:r>
            <a:r>
              <a:rPr sz="1100" spc="40" dirty="0">
                <a:latin typeface="Calibri" panose="020F0502020204030204"/>
                <a:cs typeface="Calibri" panose="020F0502020204030204"/>
              </a:rPr>
              <a:t> </a:t>
            </a:r>
            <a:r>
              <a:rPr sz="1100" spc="15" dirty="0">
                <a:latin typeface="Calibri" panose="020F0502020204030204"/>
                <a:cs typeface="Calibri" panose="020F0502020204030204"/>
              </a:rPr>
              <a:t>сравнительного</a:t>
            </a:r>
            <a:r>
              <a:rPr sz="1100" spc="40" dirty="0">
                <a:latin typeface="Calibri" panose="020F0502020204030204"/>
                <a:cs typeface="Calibri" panose="020F0502020204030204"/>
              </a:rPr>
              <a:t> </a:t>
            </a:r>
            <a:r>
              <a:rPr sz="1100" spc="15" dirty="0">
                <a:latin typeface="Calibri" panose="020F0502020204030204"/>
                <a:cs typeface="Calibri" panose="020F0502020204030204"/>
              </a:rPr>
              <a:t>образца</a:t>
            </a:r>
            <a:endParaRPr sz="1100" dirty="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14800" y="6446646"/>
            <a:ext cx="3037869" cy="181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100" spc="15" dirty="0" err="1">
                <a:latin typeface="Calibri" panose="020F0502020204030204"/>
                <a:cs typeface="Calibri" panose="020F0502020204030204"/>
              </a:rPr>
              <a:t>Рисунок</a:t>
            </a:r>
            <a:r>
              <a:rPr sz="1100" spc="40" dirty="0">
                <a:latin typeface="Calibri" panose="020F0502020204030204"/>
                <a:cs typeface="Calibri" panose="020F0502020204030204"/>
              </a:rPr>
              <a:t> </a:t>
            </a:r>
            <a:r>
              <a:rPr lang="ru-RU" sz="1100" spc="40" dirty="0">
                <a:latin typeface="Calibri" panose="020F0502020204030204"/>
                <a:cs typeface="Calibri" panose="020F0502020204030204"/>
              </a:rPr>
              <a:t>7</a:t>
            </a:r>
            <a:r>
              <a:rPr sz="1100" spc="40" dirty="0">
                <a:latin typeface="Calibri" panose="020F0502020204030204"/>
                <a:cs typeface="Calibri" panose="020F0502020204030204"/>
              </a:rPr>
              <a:t> </a:t>
            </a:r>
            <a:r>
              <a:rPr sz="1100" dirty="0">
                <a:latin typeface="Calibri" panose="020F0502020204030204"/>
                <a:cs typeface="Calibri" panose="020F0502020204030204"/>
              </a:rPr>
              <a:t>-</a:t>
            </a:r>
            <a:r>
              <a:rPr sz="1100" spc="40" dirty="0">
                <a:latin typeface="Calibri" panose="020F0502020204030204"/>
                <a:cs typeface="Calibri" panose="020F0502020204030204"/>
              </a:rPr>
              <a:t> </a:t>
            </a:r>
            <a:r>
              <a:rPr sz="1100" spc="15" dirty="0">
                <a:latin typeface="Calibri" panose="020F0502020204030204"/>
                <a:cs typeface="Calibri" panose="020F0502020204030204"/>
              </a:rPr>
              <a:t>результат</a:t>
            </a:r>
            <a:r>
              <a:rPr sz="1100" spc="40" dirty="0">
                <a:latin typeface="Calibri" panose="020F0502020204030204"/>
                <a:cs typeface="Calibri" panose="020F0502020204030204"/>
              </a:rPr>
              <a:t> </a:t>
            </a:r>
            <a:r>
              <a:rPr sz="1100" spc="15" dirty="0">
                <a:latin typeface="Calibri" panose="020F0502020204030204"/>
                <a:cs typeface="Calibri" panose="020F0502020204030204"/>
              </a:rPr>
              <a:t>разработанного</a:t>
            </a:r>
            <a:r>
              <a:rPr sz="1100" spc="40" dirty="0">
                <a:latin typeface="Calibri" panose="020F0502020204030204"/>
                <a:cs typeface="Calibri" panose="020F0502020204030204"/>
              </a:rPr>
              <a:t> </a:t>
            </a:r>
            <a:r>
              <a:rPr sz="1100" spc="15" dirty="0">
                <a:latin typeface="Calibri" panose="020F0502020204030204"/>
                <a:cs typeface="Calibri" panose="020F0502020204030204"/>
              </a:rPr>
              <a:t>решения</a:t>
            </a:r>
            <a:endParaRPr sz="1100" dirty="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1" name="object 8"/>
          <p:cNvSpPr txBox="1"/>
          <p:nvPr/>
        </p:nvSpPr>
        <p:spPr>
          <a:xfrm>
            <a:off x="7304392" y="4021000"/>
            <a:ext cx="4768215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7010">
              <a:lnSpc>
                <a:spcPct val="100000"/>
              </a:lnSpc>
              <a:spcBef>
                <a:spcPts val="100"/>
              </a:spcBef>
            </a:pPr>
            <a:r>
              <a:rPr lang="ru-RU" sz="2400" dirty="0">
                <a:latin typeface="Calibri" panose="020F0502020204030204"/>
                <a:cs typeface="Calibri" panose="020F0502020204030204"/>
              </a:rPr>
              <a:t>Испытания проводились на частоте 868 МГЦ</a:t>
            </a:r>
            <a:br>
              <a:rPr lang="ru-RU" sz="2400" dirty="0">
                <a:latin typeface="Calibri" panose="020F0502020204030204"/>
                <a:cs typeface="Calibri" panose="020F0502020204030204"/>
              </a:rPr>
            </a:br>
            <a:r>
              <a:rPr lang="ru-RU" sz="2400" dirty="0">
                <a:latin typeface="Calibri" panose="020F0502020204030204"/>
                <a:cs typeface="Calibri" panose="020F0502020204030204"/>
              </a:rPr>
              <a:t>Показания сравнительного образца: -50,805 </a:t>
            </a:r>
            <a:r>
              <a:rPr lang="ru-RU" sz="2400" dirty="0" err="1">
                <a:latin typeface="Calibri" panose="020F0502020204030204"/>
                <a:cs typeface="Calibri" panose="020F0502020204030204"/>
              </a:rPr>
              <a:t>дБм</a:t>
            </a:r>
            <a:br>
              <a:rPr lang="ru-RU" sz="2400" dirty="0">
                <a:latin typeface="Calibri" panose="020F0502020204030204"/>
                <a:cs typeface="Calibri" panose="020F0502020204030204"/>
              </a:rPr>
            </a:br>
            <a:r>
              <a:rPr lang="ru-RU" sz="2400" dirty="0">
                <a:latin typeface="Calibri" panose="020F0502020204030204"/>
                <a:cs typeface="Calibri" panose="020F0502020204030204"/>
              </a:rPr>
              <a:t>Показания нашего решения:  </a:t>
            </a:r>
            <a:br>
              <a:rPr lang="ru-RU" sz="2400" dirty="0">
                <a:latin typeface="Calibri" panose="020F0502020204030204"/>
                <a:cs typeface="Calibri" panose="020F0502020204030204"/>
              </a:rPr>
            </a:br>
            <a:r>
              <a:rPr lang="ru-RU" sz="2400" dirty="0">
                <a:latin typeface="Calibri" panose="020F0502020204030204"/>
                <a:cs typeface="Calibri" panose="020F0502020204030204"/>
              </a:rPr>
              <a:t>-47,115</a:t>
            </a:r>
            <a:endParaRPr sz="2400" dirty="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47748" y="315178"/>
            <a:ext cx="1076735" cy="53479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29465" y="283322"/>
            <a:ext cx="678878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15" dirty="0">
                <a:latin typeface="Calibri" panose="020F0502020204030204"/>
                <a:cs typeface="Calibri" panose="020F0502020204030204"/>
              </a:rPr>
              <a:t>Перспективы</a:t>
            </a:r>
            <a:r>
              <a:rPr sz="4800" b="1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4800" b="1" spc="15" dirty="0">
                <a:latin typeface="Calibri" panose="020F0502020204030204"/>
                <a:cs typeface="Calibri" panose="020F0502020204030204"/>
              </a:rPr>
              <a:t>разработки</a:t>
            </a:r>
            <a:endParaRPr sz="48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49598" y="216896"/>
            <a:ext cx="2495548" cy="82350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6324" y="1636319"/>
            <a:ext cx="6542908" cy="420052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39598" y="1636318"/>
            <a:ext cx="2544059" cy="4200525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514600" y="6046596"/>
            <a:ext cx="3066633" cy="181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100" spc="15" dirty="0" err="1">
                <a:latin typeface="Calibri" panose="020F0502020204030204"/>
                <a:cs typeface="Calibri" panose="020F0502020204030204"/>
              </a:rPr>
              <a:t>Рисунок</a:t>
            </a:r>
            <a:r>
              <a:rPr sz="1100" spc="40" dirty="0">
                <a:latin typeface="Calibri" panose="020F0502020204030204"/>
                <a:cs typeface="Calibri" panose="020F0502020204030204"/>
              </a:rPr>
              <a:t> </a:t>
            </a:r>
            <a:r>
              <a:rPr lang="ru-RU" sz="1100" spc="40" dirty="0">
                <a:latin typeface="Calibri" panose="020F0502020204030204"/>
                <a:cs typeface="Calibri" panose="020F0502020204030204"/>
              </a:rPr>
              <a:t>8</a:t>
            </a:r>
            <a:r>
              <a:rPr sz="1100" spc="40" dirty="0">
                <a:latin typeface="Calibri" panose="020F0502020204030204"/>
                <a:cs typeface="Calibri" panose="020F0502020204030204"/>
              </a:rPr>
              <a:t> </a:t>
            </a:r>
            <a:r>
              <a:rPr sz="1100" dirty="0">
                <a:latin typeface="Calibri" panose="020F0502020204030204"/>
                <a:cs typeface="Calibri" panose="020F0502020204030204"/>
              </a:rPr>
              <a:t>-</a:t>
            </a:r>
            <a:r>
              <a:rPr sz="1100" spc="45" dirty="0">
                <a:latin typeface="Calibri" panose="020F0502020204030204"/>
                <a:cs typeface="Calibri" panose="020F0502020204030204"/>
              </a:rPr>
              <a:t> </a:t>
            </a:r>
            <a:r>
              <a:rPr sz="1100" spc="15" dirty="0">
                <a:latin typeface="Calibri" panose="020F0502020204030204"/>
                <a:cs typeface="Calibri" panose="020F0502020204030204"/>
              </a:rPr>
              <a:t>Изометрия</a:t>
            </a:r>
            <a:r>
              <a:rPr sz="1100" spc="40" dirty="0">
                <a:latin typeface="Calibri" panose="020F0502020204030204"/>
                <a:cs typeface="Calibri" panose="020F0502020204030204"/>
              </a:rPr>
              <a:t> </a:t>
            </a:r>
            <a:r>
              <a:rPr sz="1100" spc="15" dirty="0">
                <a:latin typeface="Calibri" panose="020F0502020204030204"/>
                <a:cs typeface="Calibri" panose="020F0502020204030204"/>
              </a:rPr>
              <a:t>предполагаемого</a:t>
            </a:r>
            <a:r>
              <a:rPr sz="1100" spc="40" dirty="0">
                <a:latin typeface="Calibri" panose="020F0502020204030204"/>
                <a:cs typeface="Calibri" panose="020F0502020204030204"/>
              </a:rPr>
              <a:t> </a:t>
            </a:r>
            <a:r>
              <a:rPr sz="1100" spc="15" dirty="0">
                <a:latin typeface="Calibri" panose="020F0502020204030204"/>
                <a:cs typeface="Calibri" panose="020F0502020204030204"/>
              </a:rPr>
              <a:t>корпуса</a:t>
            </a:r>
            <a:endParaRPr sz="1100" dirty="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98389" y="6046596"/>
            <a:ext cx="3607811" cy="181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82370" marR="5080" indent="-1170305" algn="ctr">
              <a:lnSpc>
                <a:spcPct val="100000"/>
              </a:lnSpc>
              <a:spcBef>
                <a:spcPts val="100"/>
              </a:spcBef>
            </a:pPr>
            <a:r>
              <a:rPr sz="1100" spc="15" dirty="0" err="1">
                <a:latin typeface="Calibri" panose="020F0502020204030204"/>
                <a:cs typeface="Calibri" panose="020F0502020204030204"/>
              </a:rPr>
              <a:t>Рисунок</a:t>
            </a:r>
            <a:r>
              <a:rPr sz="1100" spc="40" dirty="0">
                <a:latin typeface="Calibri" panose="020F0502020204030204"/>
                <a:cs typeface="Calibri" panose="020F0502020204030204"/>
              </a:rPr>
              <a:t> </a:t>
            </a:r>
            <a:r>
              <a:rPr lang="ru-RU" sz="1100" spc="40" dirty="0">
                <a:latin typeface="Calibri" panose="020F0502020204030204"/>
                <a:cs typeface="Calibri" panose="020F0502020204030204"/>
              </a:rPr>
              <a:t>9</a:t>
            </a:r>
            <a:r>
              <a:rPr sz="1100" spc="45" dirty="0">
                <a:latin typeface="Calibri" panose="020F0502020204030204"/>
                <a:cs typeface="Calibri" panose="020F0502020204030204"/>
              </a:rPr>
              <a:t> </a:t>
            </a:r>
            <a:r>
              <a:rPr sz="1100" dirty="0">
                <a:latin typeface="Calibri" panose="020F0502020204030204"/>
                <a:cs typeface="Calibri" panose="020F0502020204030204"/>
              </a:rPr>
              <a:t>-</a:t>
            </a:r>
            <a:r>
              <a:rPr sz="1100" spc="45" dirty="0">
                <a:latin typeface="Calibri" panose="020F0502020204030204"/>
                <a:cs typeface="Calibri" panose="020F0502020204030204"/>
              </a:rPr>
              <a:t> </a:t>
            </a:r>
            <a:r>
              <a:rPr sz="1100" spc="15" dirty="0">
                <a:latin typeface="Calibri" panose="020F0502020204030204"/>
                <a:cs typeface="Calibri" panose="020F0502020204030204"/>
              </a:rPr>
              <a:t>Проекционный</a:t>
            </a:r>
            <a:r>
              <a:rPr sz="1100" spc="45" dirty="0">
                <a:latin typeface="Calibri" panose="020F0502020204030204"/>
                <a:cs typeface="Calibri" panose="020F0502020204030204"/>
              </a:rPr>
              <a:t> </a:t>
            </a:r>
            <a:r>
              <a:rPr sz="1100" spc="10" dirty="0">
                <a:latin typeface="Calibri" panose="020F0502020204030204"/>
                <a:cs typeface="Calibri" panose="020F0502020204030204"/>
              </a:rPr>
              <a:t>вид</a:t>
            </a:r>
            <a:r>
              <a:rPr sz="1100" spc="40" dirty="0">
                <a:latin typeface="Calibri" panose="020F0502020204030204"/>
                <a:cs typeface="Calibri" panose="020F0502020204030204"/>
              </a:rPr>
              <a:t> </a:t>
            </a:r>
            <a:r>
              <a:rPr sz="1100" spc="15" dirty="0">
                <a:latin typeface="Calibri" panose="020F0502020204030204"/>
                <a:cs typeface="Calibri" panose="020F0502020204030204"/>
              </a:rPr>
              <a:t>предполагаемого </a:t>
            </a:r>
            <a:r>
              <a:rPr sz="1100" spc="-210" dirty="0">
                <a:latin typeface="Calibri" panose="020F0502020204030204"/>
                <a:cs typeface="Calibri" panose="020F0502020204030204"/>
              </a:rPr>
              <a:t> </a:t>
            </a:r>
            <a:r>
              <a:rPr sz="1100" spc="15" dirty="0">
                <a:latin typeface="Calibri" panose="020F0502020204030204"/>
                <a:cs typeface="Calibri" panose="020F0502020204030204"/>
              </a:rPr>
              <a:t>корпуса</a:t>
            </a:r>
            <a:endParaRPr sz="1100" dirty="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47748" y="315178"/>
            <a:ext cx="1076735" cy="53479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29465" y="283322"/>
            <a:ext cx="678878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15" dirty="0">
                <a:latin typeface="Calibri" panose="020F0502020204030204"/>
                <a:cs typeface="Calibri" panose="020F0502020204030204"/>
              </a:rPr>
              <a:t>Перспективы</a:t>
            </a:r>
            <a:r>
              <a:rPr sz="4800" b="1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4800" b="1" spc="15" dirty="0">
                <a:latin typeface="Calibri" panose="020F0502020204030204"/>
                <a:cs typeface="Calibri" panose="020F0502020204030204"/>
              </a:rPr>
              <a:t>разработки</a:t>
            </a:r>
            <a:endParaRPr sz="48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49598" y="216896"/>
            <a:ext cx="2495548" cy="82350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01124" y="1461644"/>
            <a:ext cx="5923574" cy="452005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790484" y="1924049"/>
            <a:ext cx="2058490" cy="228123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286001" y="6151371"/>
            <a:ext cx="2969330" cy="181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100" spc="15" dirty="0" err="1">
                <a:latin typeface="Calibri" panose="020F0502020204030204"/>
                <a:cs typeface="Calibri" panose="020F0502020204030204"/>
              </a:rPr>
              <a:t>Рисунок</a:t>
            </a:r>
            <a:r>
              <a:rPr sz="1100" spc="35" dirty="0">
                <a:latin typeface="Calibri" panose="020F0502020204030204"/>
                <a:cs typeface="Calibri" panose="020F0502020204030204"/>
              </a:rPr>
              <a:t> </a:t>
            </a:r>
            <a:r>
              <a:rPr lang="ru-RU" sz="1100" spc="35" dirty="0">
                <a:latin typeface="Calibri" panose="020F0502020204030204"/>
                <a:cs typeface="Calibri" panose="020F0502020204030204"/>
              </a:rPr>
              <a:t>10</a:t>
            </a:r>
            <a:r>
              <a:rPr sz="1100" spc="40" dirty="0">
                <a:latin typeface="Calibri" panose="020F0502020204030204"/>
                <a:cs typeface="Calibri" panose="020F0502020204030204"/>
              </a:rPr>
              <a:t> </a:t>
            </a:r>
            <a:r>
              <a:rPr sz="1100" dirty="0">
                <a:latin typeface="Calibri" panose="020F0502020204030204"/>
                <a:cs typeface="Calibri" panose="020F0502020204030204"/>
              </a:rPr>
              <a:t>-</a:t>
            </a:r>
            <a:r>
              <a:rPr sz="1100" spc="40" dirty="0">
                <a:latin typeface="Calibri" panose="020F0502020204030204"/>
                <a:cs typeface="Calibri" panose="020F0502020204030204"/>
              </a:rPr>
              <a:t> </a:t>
            </a:r>
            <a:r>
              <a:rPr sz="1100" spc="15" dirty="0">
                <a:latin typeface="Calibri" panose="020F0502020204030204"/>
                <a:cs typeface="Calibri" panose="020F0502020204030204"/>
              </a:rPr>
              <a:t>Чертёж</a:t>
            </a:r>
            <a:r>
              <a:rPr sz="1100" spc="40" dirty="0">
                <a:latin typeface="Calibri" panose="020F0502020204030204"/>
                <a:cs typeface="Calibri" panose="020F0502020204030204"/>
              </a:rPr>
              <a:t> </a:t>
            </a:r>
            <a:r>
              <a:rPr sz="1100" spc="15" dirty="0">
                <a:latin typeface="Calibri" panose="020F0502020204030204"/>
                <a:cs typeface="Calibri" panose="020F0502020204030204"/>
              </a:rPr>
              <a:t>предполагаемого</a:t>
            </a:r>
            <a:r>
              <a:rPr sz="1100" spc="40" dirty="0">
                <a:latin typeface="Calibri" panose="020F0502020204030204"/>
                <a:cs typeface="Calibri" panose="020F0502020204030204"/>
              </a:rPr>
              <a:t> </a:t>
            </a:r>
            <a:r>
              <a:rPr sz="1100" spc="15" dirty="0">
                <a:latin typeface="Calibri" panose="020F0502020204030204"/>
                <a:cs typeface="Calibri" panose="020F0502020204030204"/>
              </a:rPr>
              <a:t>корпуса</a:t>
            </a:r>
            <a:endParaRPr sz="1100" dirty="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86801" y="4230179"/>
            <a:ext cx="2162174" cy="181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100" spc="15" dirty="0" err="1">
                <a:latin typeface="Calibri" panose="020F0502020204030204"/>
                <a:cs typeface="Calibri" panose="020F0502020204030204"/>
              </a:rPr>
              <a:t>Рисунок</a:t>
            </a:r>
            <a:r>
              <a:rPr sz="1100" spc="25" dirty="0">
                <a:latin typeface="Calibri" panose="020F0502020204030204"/>
                <a:cs typeface="Calibri" panose="020F0502020204030204"/>
              </a:rPr>
              <a:t> </a:t>
            </a:r>
            <a:r>
              <a:rPr lang="ru-RU" sz="1100" dirty="0">
                <a:latin typeface="Calibri" panose="020F0502020204030204"/>
                <a:cs typeface="Calibri" panose="020F0502020204030204"/>
              </a:rPr>
              <a:t>11</a:t>
            </a:r>
            <a:r>
              <a:rPr sz="1100" spc="30" dirty="0">
                <a:latin typeface="Calibri" panose="020F0502020204030204"/>
                <a:cs typeface="Calibri" panose="020F0502020204030204"/>
              </a:rPr>
              <a:t> </a:t>
            </a:r>
            <a:r>
              <a:rPr sz="1100" dirty="0">
                <a:latin typeface="Calibri" panose="020F0502020204030204"/>
                <a:cs typeface="Calibri" panose="020F0502020204030204"/>
              </a:rPr>
              <a:t>-</a:t>
            </a:r>
            <a:r>
              <a:rPr sz="1100" spc="25" dirty="0">
                <a:latin typeface="Calibri" panose="020F0502020204030204"/>
                <a:cs typeface="Calibri" panose="020F0502020204030204"/>
              </a:rPr>
              <a:t> </a:t>
            </a:r>
            <a:r>
              <a:rPr sz="1100" spc="15" dirty="0">
                <a:latin typeface="Calibri" panose="020F0502020204030204"/>
                <a:cs typeface="Calibri" panose="020F0502020204030204"/>
              </a:rPr>
              <a:t>Сечение</a:t>
            </a:r>
            <a:r>
              <a:rPr sz="1100" spc="30" dirty="0">
                <a:latin typeface="Calibri" panose="020F0502020204030204"/>
                <a:cs typeface="Calibri" panose="020F0502020204030204"/>
              </a:rPr>
              <a:t> </a:t>
            </a:r>
            <a:r>
              <a:rPr sz="1100" spc="15" dirty="0">
                <a:latin typeface="Calibri" panose="020F0502020204030204"/>
                <a:cs typeface="Calibri" panose="020F0502020204030204"/>
              </a:rPr>
              <a:t>линейки</a:t>
            </a:r>
            <a:endParaRPr sz="1100" dirty="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3893" y="283322"/>
            <a:ext cx="809053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15" dirty="0">
                <a:latin typeface="Calibri" panose="020F0502020204030204"/>
                <a:cs typeface="Calibri" panose="020F0502020204030204"/>
              </a:rPr>
              <a:t>Ссылка</a:t>
            </a:r>
            <a:r>
              <a:rPr sz="4800" b="1" spc="20" dirty="0">
                <a:latin typeface="Calibri" panose="020F0502020204030204"/>
                <a:cs typeface="Calibri" panose="020F0502020204030204"/>
              </a:rPr>
              <a:t> </a:t>
            </a:r>
            <a:r>
              <a:rPr sz="4800" b="1" spc="10" dirty="0">
                <a:latin typeface="Calibri" panose="020F0502020204030204"/>
                <a:cs typeface="Calibri" panose="020F0502020204030204"/>
              </a:rPr>
              <a:t>на</a:t>
            </a:r>
            <a:r>
              <a:rPr sz="4800" b="1" spc="25" dirty="0">
                <a:latin typeface="Calibri" panose="020F0502020204030204"/>
                <a:cs typeface="Calibri" panose="020F0502020204030204"/>
              </a:rPr>
              <a:t> </a:t>
            </a:r>
            <a:r>
              <a:rPr sz="4800" b="1" spc="15" dirty="0">
                <a:latin typeface="Calibri" panose="020F0502020204030204"/>
                <a:cs typeface="Calibri" panose="020F0502020204030204"/>
              </a:rPr>
              <a:t>тех.</a:t>
            </a:r>
            <a:r>
              <a:rPr sz="4800" b="1" spc="25" dirty="0">
                <a:latin typeface="Calibri" panose="020F0502020204030204"/>
                <a:cs typeface="Calibri" panose="020F0502020204030204"/>
              </a:rPr>
              <a:t> </a:t>
            </a:r>
            <a:r>
              <a:rPr sz="4800" b="1" spc="15" dirty="0">
                <a:latin typeface="Calibri" panose="020F0502020204030204"/>
                <a:cs typeface="Calibri" panose="020F0502020204030204"/>
              </a:rPr>
              <a:t>документацию</a:t>
            </a:r>
            <a:endParaRPr sz="48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52199" y="216895"/>
            <a:ext cx="2495547" cy="82350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72310" y="1399992"/>
            <a:ext cx="100514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alibri" panose="020F0502020204030204"/>
                <a:cs typeface="Calibri" panose="020F0502020204030204"/>
              </a:rPr>
              <a:t>https://drive.google.com/drive/folders/1_KC6-iNpQbpCxRhw-C2SmlPgx6eRuXA7</a:t>
            </a:r>
            <a:endParaRPr sz="24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166" y="2057400"/>
            <a:ext cx="4305300" cy="43053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423</Words>
  <Application>Microsoft Office PowerPoint</Application>
  <PresentationFormat>Широкоэкранный</PresentationFormat>
  <Paragraphs>74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Microsoft Sans Serif</vt:lpstr>
      <vt:lpstr>Office Theme</vt:lpstr>
      <vt:lpstr>Разработка и создание телескопической  антенны для FPV-дрона</vt:lpstr>
      <vt:lpstr>Описание задачи</vt:lpstr>
      <vt:lpstr>Описание решения</vt:lpstr>
      <vt:lpstr>Описание решения</vt:lpstr>
      <vt:lpstr>Описание решения</vt:lpstr>
      <vt:lpstr>Описание решения</vt:lpstr>
      <vt:lpstr>Сравнение параметров</vt:lpstr>
      <vt:lpstr>Результаты испытаний</vt:lpstr>
      <vt:lpstr>Перспективы разработки</vt:lpstr>
      <vt:lpstr>Перспективы разработки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MSI Katana</dc:creator>
  <cp:lastModifiedBy>Скворцов Егор Леонтьевич</cp:lastModifiedBy>
  <cp:revision>5</cp:revision>
  <dcterms:created xsi:type="dcterms:W3CDTF">2024-11-22T09:41:00Z</dcterms:created>
  <dcterms:modified xsi:type="dcterms:W3CDTF">2024-11-26T20:53:06Z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2024-11-21T04:00:00Z</vt:filetime>
  </property>
  <property fmtid="{D5CDD505-2E9C-101B-9397-08002B2CF9AE}" pid="3" name="Creator">
    <vt:lpwstr>R7-Office/2024.1.1.375</vt:lpwstr>
  </property>
  <property fmtid="{D5CDD505-2E9C-101B-9397-08002B2CF9AE}" pid="4" name="LastSaved">
    <vt:filetime>2024-11-22T04:00:00Z</vt:filetime>
  </property>
  <property fmtid="{D5CDD505-2E9C-101B-9397-08002B2CF9AE}" pid="5" name="ICV">
    <vt:lpwstr>3317695E7E7F4D78B114E0A668D24BA0</vt:lpwstr>
  </property>
  <property fmtid="{D5CDD505-2E9C-101B-9397-08002B2CF9AE}" pid="6" name="KSOProductBuildVer">
    <vt:lpwstr>1049-11.2.0.11225</vt:lpwstr>
  </property>
</Properties>
</file>