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1" r:id="rId2"/>
    <p:sldMasterId id="2147483674" r:id="rId3"/>
  </p:sldMasterIdLst>
  <p:notesMasterIdLst>
    <p:notesMasterId r:id="rId19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2" r:id="rId17"/>
    <p:sldId id="273" r:id="rId18"/>
  </p:sldIdLst>
  <p:sldSz cx="10080625" cy="5670550"/>
  <p:notesSz cx="7559675" cy="106918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jxcVqNh0PPPHCa4ThKK1i3Kys9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E4CFBD09-EECA-4559-8261-02648DBEDC0E}">
  <a:tblStyle styleId="{E4CFBD09-EECA-4559-8261-02648DBEDC0E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0" d="100"/>
          <a:sy n="110" d="100"/>
        </p:scale>
        <p:origin x="-336" y="134"/>
      </p:cViewPr>
      <p:guideLst>
        <p:guide orient="horz" pos="1786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7175628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andviewresearch.com/industry-analysis/office-software-market-report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tadviser.ru/index.php/%D0%A1%D1%82%D0%B0%D1%82%D1%8C%D1%8F:%D0%9E%D1%84%D0%B8%D1%81%D0%BD%D0%BE%D0%B5_%D0%9F%D0%9E_(%D1%80%D1%8B%D0%BD%D0%BE%D0%BA_%D0%A0%D0%BE%D1%81%D1%81%D0%B8%D0%B8)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2" name="Google Shape;1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3" name="Google Shape;19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0" name="Google Shape;2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6" name="Google Shape;20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PAM – </a:t>
            </a:r>
            <a:r>
              <a:rPr lang="ru-RU" u="sng">
                <a:solidFill>
                  <a:schemeClr val="hlink"/>
                </a:solidFill>
                <a:hlinkClick r:id="rId3"/>
              </a:rPr>
              <a:t>Office Software Market Size &amp; Share Report, 2028</a:t>
            </a:r>
            <a:r>
              <a:rPr lang="ru-RU"/>
              <a:t/>
            </a:r>
            <a:br>
              <a:rPr lang="ru-RU"/>
            </a:br>
            <a:r>
              <a:rPr lang="ru-RU"/>
              <a:t>TAM – </a:t>
            </a:r>
            <a:r>
              <a:rPr lang="ru-RU" u="sng">
                <a:solidFill>
                  <a:schemeClr val="hlink"/>
                </a:solidFill>
                <a:hlinkClick r:id="rId4"/>
              </a:rPr>
              <a:t>Офисное ПО (рынок России)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5" name="Google Shape;21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1" name="Google Shape;2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6" name="Google Shape;26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3" name="Google Shape;27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9" name="Google Shape;27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6" name="Google Shape;28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3" name="Google Shape;31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4" name="Google Shape;32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2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7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9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0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0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1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1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4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5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5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5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7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1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4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4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4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43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4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44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4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4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4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45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4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46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46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46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46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46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48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4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5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50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1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5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5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5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5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5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53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5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5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54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5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55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5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56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56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56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5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57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57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57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57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57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body" idx="3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Google Shape;111;p2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ru-RU"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Syncspot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Omega corp.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"/>
          <p:cNvSpPr txBox="1"/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 sz="4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700" cy="9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"/>
          <p:cNvSpPr txBox="1"/>
          <p:nvPr/>
        </p:nvSpPr>
        <p:spPr>
          <a:xfrm>
            <a:off x="677475" y="3309925"/>
            <a:ext cx="3080700" cy="20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Мерзляков Данил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Полезный навык:</a:t>
            </a:r>
            <a:endParaRPr sz="14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➔"/>
            </a:pPr>
            <a:r>
              <a:rPr lang="ru-RU" sz="14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Способность создавать мемы с котами.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Роль в команде - Лидер. Креативный директор. Будет отвечать за создание </a:t>
            </a:r>
            <a:r>
              <a:rPr lang="ru-RU" sz="1400" b="0" i="1" u="none" strike="noStrike" cap="none" dirty="0" smtClean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картинок</a:t>
            </a:r>
            <a:r>
              <a:rPr lang="ru-RU" i="1" dirty="0">
                <a:solidFill>
                  <a:srgbClr val="7F7F7F"/>
                </a:solidFill>
              </a:rPr>
              <a:t> </a:t>
            </a:r>
            <a:r>
              <a:rPr lang="ru-RU" i="1" dirty="0" smtClean="0">
                <a:solidFill>
                  <a:srgbClr val="7F7F7F"/>
                </a:solidFill>
              </a:rPr>
              <a:t>с котами</a:t>
            </a:r>
            <a:r>
              <a:rPr lang="ru-RU" sz="1400" b="0" i="1" u="none" strike="noStrike" cap="none" dirty="0" smtClean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4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для маркетинговых кампаний и продвижения приложения в социальных сетях.</a:t>
            </a:r>
            <a:endParaRPr sz="1400" b="1" i="0" u="none" strike="noStrike" cap="none" dirty="0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"/>
          <p:cNvSpPr txBox="1"/>
          <p:nvPr/>
        </p:nvSpPr>
        <p:spPr>
          <a:xfrm>
            <a:off x="3758175" y="3279800"/>
            <a:ext cx="3228900" cy="19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Тронин Дмитрий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Полезный навык:</a:t>
            </a:r>
            <a:endParaRPr sz="14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➔"/>
            </a:pPr>
            <a:r>
              <a:rPr lang="ru-RU" sz="14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Гигант мысли.</a:t>
            </a:r>
            <a:endParaRPr sz="14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Роль в команде - Финансовый консультант. Как </a:t>
            </a:r>
            <a:r>
              <a:rPr lang="ru-RU" sz="1400" b="0" i="1" u="none" strike="noStrike" cap="none" dirty="0" smtClean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гений, миллиардер и филантроп</a:t>
            </a:r>
            <a:r>
              <a:rPr lang="ru-RU" sz="14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он будет использовать свое состояние, чтобы инвестировать в разработку нашего проекта.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6066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95"/>
              <a:buFont typeface="Arial"/>
              <a:buNone/>
            </a:pPr>
            <a:endParaRPr sz="1400" b="1" i="0" u="none" strike="noStrike" cap="none" dirty="0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"/>
          <p:cNvSpPr txBox="1"/>
          <p:nvPr/>
        </p:nvSpPr>
        <p:spPr>
          <a:xfrm>
            <a:off x="6922800" y="3254800"/>
            <a:ext cx="2969100" cy="20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Шикалова Галина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Полезный навык:</a:t>
            </a: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➔"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Способность не спать ночью.</a:t>
            </a: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Роль в команде - Тестировщик для работы в ночное время. Будет проверять работу приложения в условиях низкой освещенности.</a:t>
            </a: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98450" y="1030825"/>
            <a:ext cx="2197075" cy="219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4638" y="1057725"/>
            <a:ext cx="2201612" cy="219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69751" y="1057721"/>
            <a:ext cx="2320150" cy="21970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"/>
          <p:cNvSpPr txBox="1"/>
          <p:nvPr/>
        </p:nvSpPr>
        <p:spPr>
          <a:xfrm>
            <a:off x="14254" y="3220627"/>
            <a:ext cx="10066369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 проблемы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"/>
          <p:cNvSpPr txBox="1"/>
          <p:nvPr/>
        </p:nvSpPr>
        <p:spPr>
          <a:xfrm>
            <a:off x="318395" y="4203427"/>
            <a:ext cx="8890243" cy="988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Наше приложение поможет организовать совместную работу над проектами и презентациями наиболее эффективным образом.</a:t>
            </a:r>
            <a:endParaRPr sz="19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3"/>
          <p:cNvSpPr txBox="1"/>
          <p:nvPr/>
        </p:nvSpPr>
        <p:spPr>
          <a:xfrm>
            <a:off x="-1" y="-12629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6" name="Google Shape;186;p3"/>
          <p:cNvGrpSpPr/>
          <p:nvPr/>
        </p:nvGrpSpPr>
        <p:grpSpPr>
          <a:xfrm>
            <a:off x="71760" y="1366240"/>
            <a:ext cx="9649072" cy="1667119"/>
            <a:chOff x="0" y="0"/>
            <a:chExt cx="9649072" cy="1667119"/>
          </a:xfrm>
        </p:grpSpPr>
        <p:sp>
          <p:nvSpPr>
            <p:cNvPr id="187" name="Google Shape;187;p3"/>
            <p:cNvSpPr/>
            <p:nvPr/>
          </p:nvSpPr>
          <p:spPr>
            <a:xfrm rot="5400000">
              <a:off x="5894521" y="-2254143"/>
              <a:ext cx="1333695" cy="617540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A4D4E2"/>
            </a:solidFill>
            <a:ln w="25400" cap="flat" cmpd="sng">
              <a:solidFill>
                <a:srgbClr val="A4D4E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3"/>
            <p:cNvSpPr txBox="1"/>
            <p:nvPr/>
          </p:nvSpPr>
          <p:spPr>
            <a:xfrm>
              <a:off x="3473666" y="231818"/>
              <a:ext cx="6110300" cy="1203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285750" marR="0" lvl="1" indent="-1778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Arial"/>
                <a:buChar char="•"/>
              </a:pPr>
              <a:r>
                <a:rPr lang="ru-RU" sz="2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Проблема эффективной командной работы и совместного редактирования документов </a:t>
              </a:r>
              <a:endParaRPr sz="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0" y="0"/>
              <a:ext cx="3473665" cy="1667119"/>
            </a:xfrm>
            <a:prstGeom prst="roundRect">
              <a:avLst>
                <a:gd name="adj" fmla="val 16667"/>
              </a:avLst>
            </a:prstGeom>
            <a:solidFill>
              <a:srgbClr val="008C9D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3"/>
            <p:cNvSpPr txBox="1"/>
            <p:nvPr/>
          </p:nvSpPr>
          <p:spPr>
            <a:xfrm>
              <a:off x="81382" y="81382"/>
              <a:ext cx="3310901" cy="15043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76200" rIns="1524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ru-RU" sz="4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Учащиеся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4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 dirty="0">
                <a:latin typeface="Arial"/>
                <a:ea typeface="Arial"/>
                <a:cs typeface="Arial"/>
                <a:sym typeface="Arial"/>
              </a:rPr>
              <a:t>О проекте. </a:t>
            </a:r>
            <a:endParaRPr dirty="0"/>
          </a:p>
        </p:txBody>
      </p:sp>
      <p:sp>
        <p:nvSpPr>
          <p:cNvPr id="197" name="Google Shape;197;p4"/>
          <p:cNvSpPr txBox="1"/>
          <p:nvPr/>
        </p:nvSpPr>
        <p:spPr>
          <a:xfrm>
            <a:off x="215776" y="1539131"/>
            <a:ext cx="9393370" cy="3220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5" tIns="100775" rIns="100775" bIns="100775" anchor="t" anchorCtr="0">
            <a:noAutofit/>
          </a:bodyPr>
          <a:lstStyle/>
          <a:p>
            <a:pPr lvl="0">
              <a:lnSpc>
                <a:spcPct val="150000"/>
              </a:lnSpc>
              <a:spcBef>
                <a:spcPts val="1764"/>
              </a:spcBef>
              <a:buSzPts val="1400"/>
            </a:pPr>
            <a:r>
              <a:rPr lang="ru-RU" sz="1800" dirty="0"/>
              <a:t>Приложение для совместной работы над проектами, документами и презентациями позволяет пользователям создавать, редактировать и совместно использовать файлы в режиме реального времени. Оно обеспечивает доступ к файлам из любого места и устройства, позволяет управлять правами доступа и отслеживать историю изменений. </a:t>
            </a:r>
            <a:r>
              <a:rPr lang="ru-RU" sz="1800" dirty="0" smtClean="0"/>
              <a:t>Также приложение будет иметь </a:t>
            </a:r>
            <a:r>
              <a:rPr lang="ru-RU" sz="1800" dirty="0"/>
              <a:t>набор инструментов для коммуникации и обсуждения проектов, что упрощает взаимодействие между участниками команды.</a:t>
            </a:r>
            <a:endParaRPr sz="1800" b="0" i="0" u="none" strike="noStrike" cap="none" dirty="0">
              <a:solidFill>
                <a:srgbClr val="666666"/>
              </a:solidFill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5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2800"/>
              <a:t>Роль проекта в обеспечении </a:t>
            </a:r>
            <a:br>
              <a:rPr lang="ru-RU" sz="2800"/>
            </a:br>
            <a:r>
              <a:rPr lang="ru-RU" sz="2800"/>
              <a:t>технологического суверенитета страны</a:t>
            </a:r>
            <a:endParaRPr sz="2800"/>
          </a:p>
        </p:txBody>
      </p:sp>
      <p:graphicFrame>
        <p:nvGraphicFramePr>
          <p:cNvPr id="203" name="Google Shape;203;p5"/>
          <p:cNvGraphicFramePr/>
          <p:nvPr/>
        </p:nvGraphicFramePr>
        <p:xfrm>
          <a:off x="503808" y="1251099"/>
          <a:ext cx="9217000" cy="3608125"/>
        </p:xfrm>
        <a:graphic>
          <a:graphicData uri="http://schemas.openxmlformats.org/drawingml/2006/table">
            <a:tbl>
              <a:tblPr firstRow="1" bandRow="1">
                <a:noFill/>
                <a:tableStyleId>{E4CFBD09-EECA-4559-8261-02648DBEDC0E}</a:tableStyleId>
              </a:tblPr>
              <a:tblGrid>
                <a:gridCol w="2736050"/>
                <a:gridCol w="3240475"/>
                <a:gridCol w="3240475"/>
              </a:tblGrid>
              <a:tr h="411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Роль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28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Инновационность 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ru-RU" sz="1800" u="none" strike="noStrike" cap="none"/>
                        <a:t>Россия</a:t>
                      </a:r>
                      <a:endParaRPr sz="14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ru-RU" sz="1800" u="none" strike="noStrike" cap="none"/>
                        <a:t>Регион</a:t>
                      </a:r>
                      <a:endParaRPr sz="14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ru-RU" sz="1800" u="none" strike="noStrike" cap="none"/>
                        <a:t>Импортозамещение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45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Рынок НТИ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A4D4E2">
                        <a:alpha val="4039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4400" marR="0" lvl="0" indent="-2844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✓"/>
                      </a:pPr>
                      <a:r>
                        <a:rPr lang="ru-RU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TechNet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SafeNet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NeuroNet 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HomeNet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39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HealthNet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SportNet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WearNet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4400" marR="0" lvl="0" indent="-27629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✓"/>
                      </a:pPr>
                      <a:r>
                        <a:rPr lang="ru-RU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EduNet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392"/>
                      </a:srgbClr>
                    </a:solidFill>
                  </a:tcPr>
                </a:tc>
              </a:tr>
              <a:tr h="822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Сквозные технологии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Char char="✓"/>
                      </a:pPr>
                      <a:r>
                        <a:rPr lang="ru-RU" sz="1800"/>
                        <a:t>Нейротехнологии и Искусственный интеллект</a:t>
                      </a:r>
                      <a:endParaRPr sz="1800"/>
                    </a:p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Char char="✓"/>
                      </a:pPr>
                      <a:r>
                        <a:rPr lang="ru-RU" sz="1800"/>
                        <a:t>Обработка естественного языка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"/>
          <p:cNvSpPr/>
          <p:nvPr/>
        </p:nvSpPr>
        <p:spPr>
          <a:xfrm>
            <a:off x="789075" y="1291625"/>
            <a:ext cx="8898000" cy="32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lnSpcReduction="10000"/>
          </a:bodyPr>
          <a:lstStyle/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Целевая аудитория - организации и команды, которые работают над проектами любого масштаба и сложности, нуждаются в улучшении коммуникации и сотрудничества, повышении эффективности работы и управлении проектами.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Потенциальные пользователи такого приложения - менеджеры и руководители проектов, работники, которые работают удаленно или из разных офисов, команды, которые работают над документами и презентациями, бизнес-пользователи. Потребители такого приложения могут быть как молодыми, так и опытными специалистами, работающими в различных отраслях и секторах экономики, однако они имеют общую цель - улучшение своей работы и достижение лучших результатов в команде.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6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6"/>
          <p:cNvSpPr txBox="1"/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6"/>
          <p:cNvSpPr txBox="1"/>
          <p:nvPr/>
        </p:nvSpPr>
        <p:spPr>
          <a:xfrm>
            <a:off x="0" y="4989308"/>
            <a:ext cx="10080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Подробно опишите Вашу целевую аудиторию</a:t>
            </a:r>
            <a:br>
              <a:rPr lang="ru-RU"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Портрет потребителя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7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7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/>
              <a:t>Потенциальный объем рынка</a:t>
            </a:r>
            <a:endParaRPr sz="4400"/>
          </a:p>
        </p:txBody>
      </p:sp>
      <p:grpSp>
        <p:nvGrpSpPr>
          <p:cNvPr id="219" name="Google Shape;219;p7"/>
          <p:cNvGrpSpPr/>
          <p:nvPr/>
        </p:nvGrpSpPr>
        <p:grpSpPr>
          <a:xfrm>
            <a:off x="56124" y="1083417"/>
            <a:ext cx="4424007" cy="4424007"/>
            <a:chOff x="488420" y="0"/>
            <a:chExt cx="4424007" cy="4424007"/>
          </a:xfrm>
        </p:grpSpPr>
        <p:sp>
          <p:nvSpPr>
            <p:cNvPr id="220" name="Google Shape;220;p7"/>
            <p:cNvSpPr/>
            <p:nvPr/>
          </p:nvSpPr>
          <p:spPr>
            <a:xfrm>
              <a:off x="488420" y="0"/>
              <a:ext cx="4424007" cy="4424007"/>
            </a:xfrm>
            <a:prstGeom prst="ellipse">
              <a:avLst/>
            </a:prstGeom>
            <a:solidFill>
              <a:srgbClr val="018C9A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7"/>
            <p:cNvSpPr txBox="1"/>
            <p:nvPr/>
          </p:nvSpPr>
          <p:spPr>
            <a:xfrm>
              <a:off x="2081947" y="221200"/>
              <a:ext cx="1236952" cy="663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РАМ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000" b="1">
                  <a:solidFill>
                    <a:schemeClr val="lt1"/>
                  </a:solidFill>
                </a:rPr>
                <a:t>1,8 Триллионов Рублей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7"/>
            <p:cNvSpPr/>
            <p:nvPr/>
          </p:nvSpPr>
          <p:spPr>
            <a:xfrm>
              <a:off x="930820" y="884801"/>
              <a:ext cx="3539205" cy="3539205"/>
            </a:xfrm>
            <a:prstGeom prst="ellipse">
              <a:avLst/>
            </a:prstGeom>
            <a:solidFill>
              <a:srgbClr val="00B7D0">
                <a:alpha val="26274"/>
              </a:srgbClr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7"/>
            <p:cNvSpPr txBox="1"/>
            <p:nvPr/>
          </p:nvSpPr>
          <p:spPr>
            <a:xfrm>
              <a:off x="2081947" y="1097153"/>
              <a:ext cx="1236952" cy="6370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ТАМ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000" b="1">
                  <a:solidFill>
                    <a:schemeClr val="lt1"/>
                  </a:solidFill>
                </a:rPr>
                <a:t>42,5 Миллиардов рублей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7"/>
            <p:cNvSpPr/>
            <p:nvPr/>
          </p:nvSpPr>
          <p:spPr>
            <a:xfrm>
              <a:off x="1373221" y="1769602"/>
              <a:ext cx="2654404" cy="2654404"/>
            </a:xfrm>
            <a:prstGeom prst="ellipse">
              <a:avLst/>
            </a:prstGeom>
            <a:solidFill>
              <a:srgbClr val="00B7D0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7"/>
            <p:cNvSpPr txBox="1"/>
            <p:nvPr/>
          </p:nvSpPr>
          <p:spPr>
            <a:xfrm>
              <a:off x="2081947" y="1968683"/>
              <a:ext cx="1236952" cy="5972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"/>
                <a:buNone/>
              </a:pPr>
              <a:r>
                <a:rPr lang="ru-RU" sz="1000" b="1">
                  <a:solidFill>
                    <a:schemeClr val="lt1"/>
                  </a:solidFill>
                </a:rPr>
                <a:t>2,3 Миллиарда рублей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7"/>
            <p:cNvSpPr/>
            <p:nvPr/>
          </p:nvSpPr>
          <p:spPr>
            <a:xfrm>
              <a:off x="1815622" y="2654404"/>
              <a:ext cx="1769602" cy="1769602"/>
            </a:xfrm>
            <a:prstGeom prst="ellipse">
              <a:avLst/>
            </a:prstGeom>
            <a:solidFill>
              <a:srgbClr val="A4D4E2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7"/>
            <p:cNvSpPr txBox="1"/>
            <p:nvPr/>
          </p:nvSpPr>
          <p:spPr>
            <a:xfrm>
              <a:off x="2074774" y="3096804"/>
              <a:ext cx="1251298" cy="8848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000" b="1">
                  <a:solidFill>
                    <a:schemeClr val="lt1"/>
                  </a:solidFill>
                </a:rPr>
                <a:t>25 Миллионов рублей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8" name="Google Shape;228;p7"/>
          <p:cNvSpPr txBox="1"/>
          <p:nvPr/>
        </p:nvSpPr>
        <p:spPr>
          <a:xfrm>
            <a:off x="4316550" y="1466050"/>
            <a:ext cx="5757900" cy="41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-RU" sz="1300"/>
              <a:t>PAM проекта составляет 1,8 трлн рублей – общий мировой спрос на офисное ПО, согласно Market Analysis Report на 2021 год.</a:t>
            </a:r>
            <a:endParaRPr sz="1300"/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-RU" sz="1300"/>
              <a:t>TAM составляет 42,5 миллиарда рублей – общий спрос на офисное ПО в России, согласно TADAdviser на 2021 год. Из мирового спроса (PAM) спрос в России (TAM) составляет около 2,4%.</a:t>
            </a:r>
            <a:endParaRPr sz="1300"/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-RU" sz="1300"/>
              <a:t>SAM составляет 2,3 млрд рублей, что составляет около 5% российского рынка (TAM). И представляет собой занимаемую долю нелицензированного и устаревшего ПО, которое мы можем заменить</a:t>
            </a:r>
            <a:endParaRPr sz="1300"/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-RU" sz="1300"/>
              <a:t>SOM составляет 25 миллионов рублей, которую мы стремимся задействовать как небольшую, но пригодную для использования часть гораздо более крупного рынка. </a:t>
            </a:r>
            <a:endParaRPr sz="13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1300"/>
              <a:t>Цель состоит в том, чтобы закрепиться и постепенно расширяться. Являясь частью российского рынка офисного ПО, мы стремимся эффективно охватить нишевый сегмент, максимально используя рыночные возможности стоимостью 25 миллионов рублей.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8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/>
              <a:t>Анализ конкурентов</a:t>
            </a:r>
            <a:endParaRPr sz="4400"/>
          </a:p>
        </p:txBody>
      </p:sp>
      <p:grpSp>
        <p:nvGrpSpPr>
          <p:cNvPr id="234" name="Google Shape;234;p8"/>
          <p:cNvGrpSpPr/>
          <p:nvPr/>
        </p:nvGrpSpPr>
        <p:grpSpPr>
          <a:xfrm>
            <a:off x="20138" y="1890192"/>
            <a:ext cx="10040349" cy="2243013"/>
            <a:chOff x="0" y="1353222"/>
            <a:chExt cx="10040349" cy="2046545"/>
          </a:xfrm>
        </p:grpSpPr>
        <p:sp>
          <p:nvSpPr>
            <p:cNvPr id="235" name="Google Shape;235;p8"/>
            <p:cNvSpPr/>
            <p:nvPr/>
          </p:nvSpPr>
          <p:spPr>
            <a:xfrm>
              <a:off x="3137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8"/>
            <p:cNvSpPr txBox="1"/>
            <p:nvPr/>
          </p:nvSpPr>
          <p:spPr>
            <a:xfrm>
              <a:off x="3137" y="1360651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ru-RU" sz="2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Конкуренты Продукты/Услуги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8"/>
            <p:cNvSpPr/>
            <p:nvPr/>
          </p:nvSpPr>
          <p:spPr>
            <a:xfrm>
              <a:off x="0" y="2240136"/>
              <a:ext cx="3059169" cy="1141920"/>
            </a:xfrm>
            <a:prstGeom prst="rect">
              <a:avLst/>
            </a:prstGeom>
            <a:solidFill>
              <a:srgbClr val="A4D4E2"/>
            </a:solidFill>
            <a:ln w="25400" cap="flat" cmpd="sng">
              <a:solidFill>
                <a:srgbClr val="CFD7E7">
                  <a:alpha val="89411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8"/>
            <p:cNvSpPr txBox="1"/>
            <p:nvPr/>
          </p:nvSpPr>
          <p:spPr>
            <a:xfrm>
              <a:off x="0" y="2240136"/>
              <a:ext cx="3059169" cy="11419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457200" marR="0" lvl="0" indent="-3238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40C28"/>
                </a:buClr>
                <a:buSzPts val="1500"/>
                <a:buFont typeface="Arial"/>
                <a:buChar char="●"/>
              </a:pPr>
              <a:r>
                <a:rPr lang="ru-RU" sz="1500" b="0" i="0" u="none" strike="noStrike" cap="none">
                  <a:solidFill>
                    <a:srgbClr val="040C28"/>
                  </a:solidFill>
                  <a:latin typeface="Arial"/>
                  <a:ea typeface="Arial"/>
                  <a:cs typeface="Arial"/>
                  <a:sym typeface="Arial"/>
                </a:rPr>
                <a:t>Microsoft 365</a:t>
              </a:r>
              <a:endParaRPr sz="1500" b="0" i="0" u="none" strike="noStrike" cap="none">
                <a:solidFill>
                  <a:srgbClr val="040C2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238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40C28"/>
                </a:buClr>
                <a:buSzPts val="1500"/>
                <a:buFont typeface="Arial"/>
                <a:buChar char="●"/>
              </a:pPr>
              <a:r>
                <a:rPr lang="ru-RU" sz="1500" b="0" i="0" u="none" strike="noStrike" cap="none">
                  <a:solidFill>
                    <a:srgbClr val="040C28"/>
                  </a:solidFill>
                  <a:latin typeface="Arial"/>
                  <a:ea typeface="Arial"/>
                  <a:cs typeface="Arial"/>
                  <a:sym typeface="Arial"/>
                </a:rPr>
                <a:t>SharePoint</a:t>
              </a:r>
              <a:endParaRPr sz="1500" b="0" i="0" u="none" strike="noStrike" cap="none">
                <a:solidFill>
                  <a:srgbClr val="040C2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238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40C28"/>
                </a:buClr>
                <a:buSzPts val="1500"/>
                <a:buFont typeface="Arial"/>
                <a:buChar char="●"/>
              </a:pPr>
              <a:r>
                <a:rPr lang="ru-RU" sz="1500" b="0" i="0" u="none" strike="noStrike" cap="none">
                  <a:solidFill>
                    <a:srgbClr val="040C28"/>
                  </a:solidFill>
                  <a:latin typeface="Arial"/>
                  <a:ea typeface="Arial"/>
                  <a:cs typeface="Arial"/>
                  <a:sym typeface="Arial"/>
                </a:rPr>
                <a:t>Google Docs</a:t>
              </a:r>
              <a:endParaRPr sz="1500" b="0" i="0" u="none" strike="noStrike" cap="none">
                <a:solidFill>
                  <a:srgbClr val="040C2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238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40C28"/>
                </a:buClr>
                <a:buSzPts val="1500"/>
                <a:buFont typeface="Arial"/>
                <a:buChar char="●"/>
              </a:pPr>
              <a:r>
                <a:rPr lang="ru-RU" sz="1500" b="0" i="0" u="none" strike="noStrike" cap="none">
                  <a:solidFill>
                    <a:srgbClr val="040C28"/>
                  </a:solidFill>
                  <a:latin typeface="Arial"/>
                  <a:ea typeface="Arial"/>
                  <a:cs typeface="Arial"/>
                  <a:sym typeface="Arial"/>
                </a:rPr>
                <a:t>МойОфис</a:t>
              </a:r>
              <a:endParaRPr sz="1500" b="0" i="0" u="none" strike="noStrike" cap="none">
                <a:solidFill>
                  <a:srgbClr val="040C2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8"/>
            <p:cNvSpPr/>
            <p:nvPr/>
          </p:nvSpPr>
          <p:spPr>
            <a:xfrm>
              <a:off x="3490590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8"/>
            <p:cNvSpPr txBox="1"/>
            <p:nvPr/>
          </p:nvSpPr>
          <p:spPr>
            <a:xfrm>
              <a:off x="3490590" y="1360651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ru-RU" sz="2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Фирмы конкуренты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3490590" y="2257847"/>
              <a:ext cx="3059169" cy="1141920"/>
            </a:xfrm>
            <a:prstGeom prst="rect">
              <a:avLst/>
            </a:prstGeom>
            <a:solidFill>
              <a:srgbClr val="A4D4E2">
                <a:alpha val="89411"/>
              </a:srgbClr>
            </a:solidFill>
            <a:ln w="25400" cap="flat" cmpd="sng">
              <a:solidFill>
                <a:srgbClr val="CFD7E7">
                  <a:alpha val="89411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8"/>
            <p:cNvSpPr txBox="1"/>
            <p:nvPr/>
          </p:nvSpPr>
          <p:spPr>
            <a:xfrm>
              <a:off x="3490590" y="2257847"/>
              <a:ext cx="3059100" cy="11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457200" marR="0" lvl="0" indent="-3238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ru-RU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Google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238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ru-RU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Microsoft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238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Char char="●"/>
              </a:pPr>
              <a:r>
                <a:rPr lang="ru-RU" sz="1500">
                  <a:solidFill>
                    <a:schemeClr val="dk1"/>
                  </a:solidFill>
                </a:rPr>
                <a:t>НОВЫЕ ОБЛАЧНЫЕ ТЕХНОЛОГИИ</a:t>
              </a:r>
              <a:endParaRPr sz="1500">
                <a:solidFill>
                  <a:schemeClr val="dk1"/>
                </a:solidFill>
              </a:endParaRPr>
            </a:p>
            <a:p>
              <a:pPr marL="165100" marR="0" lvl="1" indent="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6981180" y="1353222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8"/>
            <p:cNvSpPr txBox="1"/>
            <p:nvPr/>
          </p:nvSpPr>
          <p:spPr>
            <a:xfrm>
              <a:off x="6981180" y="1353222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ru-RU" sz="2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Наши преимущества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8"/>
            <p:cNvSpPr/>
            <p:nvPr/>
          </p:nvSpPr>
          <p:spPr>
            <a:xfrm>
              <a:off x="6978043" y="2257847"/>
              <a:ext cx="3059169" cy="1141920"/>
            </a:xfrm>
            <a:prstGeom prst="rect">
              <a:avLst/>
            </a:prstGeom>
            <a:solidFill>
              <a:srgbClr val="A4D4E2">
                <a:alpha val="89411"/>
              </a:srgbClr>
            </a:solidFill>
            <a:ln w="25400" cap="flat" cmpd="sng">
              <a:solidFill>
                <a:srgbClr val="CFD7E7">
                  <a:alpha val="89411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8"/>
            <p:cNvSpPr txBox="1"/>
            <p:nvPr/>
          </p:nvSpPr>
          <p:spPr>
            <a:xfrm>
              <a:off x="6978043" y="2257847"/>
              <a:ext cx="3059100" cy="11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457200" marR="0" lvl="0" indent="-3238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ru-RU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Адаптация для пользователей из России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238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ru-RU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Встроенный текстовый и голосовой чат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238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Char char="●"/>
              </a:pPr>
              <a:r>
                <a:rPr lang="ru-RU" sz="1500">
                  <a:solidFill>
                    <a:schemeClr val="dk1"/>
                  </a:solidFill>
                </a:rPr>
                <a:t>Генеративный ИИ</a:t>
              </a:r>
              <a:endParaRPr sz="1500">
                <a:solidFill>
                  <a:schemeClr val="dk1"/>
                </a:solidFill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9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9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/>
              <a:t>Бизнес-модель</a:t>
            </a:r>
            <a:endParaRPr sz="4400"/>
          </a:p>
        </p:txBody>
      </p:sp>
      <p:sp>
        <p:nvSpPr>
          <p:cNvPr id="253" name="Google Shape;253;p9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54" name="Google Shape;254;p9"/>
          <p:cNvGraphicFramePr/>
          <p:nvPr/>
        </p:nvGraphicFramePr>
        <p:xfrm>
          <a:off x="0" y="931307"/>
          <a:ext cx="10080650" cy="4640250"/>
        </p:xfrm>
        <a:graphic>
          <a:graphicData uri="http://schemas.openxmlformats.org/drawingml/2006/table">
            <a:tbl>
              <a:tblPr firstRow="1" bandRow="1">
                <a:noFill/>
                <a:tableStyleId>{E4CFBD09-EECA-4559-8261-02648DBEDC0E}</a:tableStyleId>
              </a:tblPr>
              <a:tblGrid>
                <a:gridCol w="2016125"/>
                <a:gridCol w="2016125"/>
                <a:gridCol w="1008075"/>
                <a:gridCol w="1008075"/>
                <a:gridCol w="2016125"/>
                <a:gridCol w="2016125"/>
              </a:tblGrid>
              <a:tr h="1546750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/>
                        <a:t>Ключевые партнёры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/>
                        <a:t>Ключевые виды деятельности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/>
                        <a:t>Ценностные предложения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/>
                        <a:t>Взаимоотношения с клиентами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/>
                        <a:t>Потребительские сегменты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546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Ключевые ресурсы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Каналы сбыта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4675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Структура издержек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Потоки поступления доходов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5" name="Google Shape;255;p9"/>
          <p:cNvSpPr txBox="1"/>
          <p:nvPr/>
        </p:nvSpPr>
        <p:spPr>
          <a:xfrm>
            <a:off x="8098283" y="1526726"/>
            <a:ext cx="1872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</a:pPr>
            <a:r>
              <a:rPr lang="ru-RU" i="1">
                <a:solidFill>
                  <a:schemeClr val="lt1"/>
                </a:solidFill>
              </a:rPr>
              <a:t>Массовый рынок</a:t>
            </a:r>
            <a:endParaRPr i="1">
              <a:solidFill>
                <a:schemeClr val="lt1"/>
              </a:solidFill>
            </a:endParaRPr>
          </a:p>
        </p:txBody>
      </p:sp>
      <p:sp>
        <p:nvSpPr>
          <p:cNvPr id="256" name="Google Shape;256;p9"/>
          <p:cNvSpPr txBox="1"/>
          <p:nvPr/>
        </p:nvSpPr>
        <p:spPr>
          <a:xfrm>
            <a:off x="4068203" y="1488520"/>
            <a:ext cx="1944300" cy="19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</a:pPr>
            <a:r>
              <a:rPr lang="ru-RU" sz="1200" i="1">
                <a:solidFill>
                  <a:schemeClr val="lt1"/>
                </a:solidFill>
              </a:rPr>
              <a:t>Встроенный генеративный ИИ</a:t>
            </a:r>
            <a:endParaRPr sz="1200" i="1">
              <a:solidFill>
                <a:schemeClr val="lt1"/>
              </a:solidFill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ru-RU" sz="1200" i="1">
                <a:solidFill>
                  <a:schemeClr val="lt1"/>
                </a:solidFill>
              </a:rPr>
              <a:t>Встроенные возможности коллаборации с использованием аудио</a:t>
            </a:r>
            <a:endParaRPr sz="1200" i="1">
              <a:solidFill>
                <a:schemeClr val="lt1"/>
              </a:solidFill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ru-RU" sz="1200" i="1">
                <a:solidFill>
                  <a:schemeClr val="lt1"/>
                </a:solidFill>
              </a:rPr>
              <a:t>Основано на открытом ПО</a:t>
            </a:r>
            <a:endParaRPr sz="1200" i="1">
              <a:solidFill>
                <a:schemeClr val="lt1"/>
              </a:solidFill>
            </a:endParaRPr>
          </a:p>
        </p:txBody>
      </p:sp>
      <p:sp>
        <p:nvSpPr>
          <p:cNvPr id="257" name="Google Shape;257;p9"/>
          <p:cNvSpPr txBox="1"/>
          <p:nvPr/>
        </p:nvSpPr>
        <p:spPr>
          <a:xfrm>
            <a:off x="6065425" y="2692550"/>
            <a:ext cx="19788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200" i="1">
                <a:solidFill>
                  <a:schemeClr val="dk1"/>
                </a:solidFill>
              </a:rPr>
              <a:t>Продажа корпоративных лицензий</a:t>
            </a:r>
            <a:endParaRPr sz="1200" i="1">
              <a:solidFill>
                <a:schemeClr val="dk1"/>
              </a:solidFill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200" i="1">
                <a:solidFill>
                  <a:schemeClr val="dk1"/>
                </a:solidFill>
              </a:rPr>
              <a:t>Участие в тендерах</a:t>
            </a:r>
            <a:endParaRPr sz="1200" i="1">
              <a:solidFill>
                <a:schemeClr val="dk1"/>
              </a:solidFill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200" i="1">
                <a:solidFill>
                  <a:schemeClr val="dk1"/>
                </a:solidFill>
              </a:rPr>
              <a:t>Индивидуальные продажи</a:t>
            </a:r>
            <a:endParaRPr sz="1200" i="1">
              <a:solidFill>
                <a:schemeClr val="dk1"/>
              </a:solidFill>
            </a:endParaRPr>
          </a:p>
        </p:txBody>
      </p:sp>
      <p:sp>
        <p:nvSpPr>
          <p:cNvPr id="258" name="Google Shape;258;p9"/>
          <p:cNvSpPr txBox="1"/>
          <p:nvPr/>
        </p:nvSpPr>
        <p:spPr>
          <a:xfrm>
            <a:off x="6119371" y="1382542"/>
            <a:ext cx="19788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</a:pPr>
            <a:r>
              <a:rPr lang="ru-RU" sz="1200" i="1">
                <a:solidFill>
                  <a:schemeClr val="lt1"/>
                </a:solidFill>
              </a:rPr>
              <a:t>Автоматическое обслуживание</a:t>
            </a:r>
            <a:endParaRPr sz="1200" i="1">
              <a:solidFill>
                <a:schemeClr val="lt1"/>
              </a:solidFill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ru-RU" sz="1200" i="1">
                <a:solidFill>
                  <a:schemeClr val="lt1"/>
                </a:solidFill>
              </a:rPr>
              <a:t>Поддержка корпоративных клиентов</a:t>
            </a:r>
            <a:endParaRPr sz="1200" i="1">
              <a:solidFill>
                <a:schemeClr val="lt1"/>
              </a:solidFill>
            </a:endParaRPr>
          </a:p>
        </p:txBody>
      </p:sp>
      <p:sp>
        <p:nvSpPr>
          <p:cNvPr id="259" name="Google Shape;259;p9"/>
          <p:cNvSpPr txBox="1"/>
          <p:nvPr/>
        </p:nvSpPr>
        <p:spPr>
          <a:xfrm>
            <a:off x="5040336" y="4371887"/>
            <a:ext cx="5040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-RU" i="1">
                <a:solidFill>
                  <a:schemeClr val="dk1"/>
                </a:solidFill>
              </a:rPr>
              <a:t>Продажа корпоративных лицензий</a:t>
            </a:r>
            <a:endParaRPr i="1">
              <a:solidFill>
                <a:schemeClr val="dk1"/>
              </a:solidFill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-RU" i="1">
                <a:solidFill>
                  <a:schemeClr val="dk1"/>
                </a:solidFill>
              </a:rPr>
              <a:t>Индивидуальные подписки (Freemium)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9"/>
          <p:cNvSpPr txBox="1"/>
          <p:nvPr/>
        </p:nvSpPr>
        <p:spPr>
          <a:xfrm>
            <a:off x="2085860" y="2694807"/>
            <a:ext cx="1872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 i="1">
                <a:solidFill>
                  <a:schemeClr val="dk1"/>
                </a:solidFill>
              </a:rPr>
              <a:t>Технологии</a:t>
            </a:r>
            <a:endParaRPr sz="1200" i="1">
              <a:solidFill>
                <a:schemeClr val="dk1"/>
              </a:solidFill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200" i="1">
                <a:solidFill>
                  <a:schemeClr val="dk1"/>
                </a:solidFill>
              </a:rPr>
              <a:t>Персонал</a:t>
            </a:r>
            <a:endParaRPr sz="1200" i="1">
              <a:solidFill>
                <a:schemeClr val="dk1"/>
              </a:solidFill>
            </a:endParaRPr>
          </a:p>
        </p:txBody>
      </p:sp>
      <p:sp>
        <p:nvSpPr>
          <p:cNvPr id="261" name="Google Shape;261;p9"/>
          <p:cNvSpPr txBox="1"/>
          <p:nvPr/>
        </p:nvSpPr>
        <p:spPr>
          <a:xfrm>
            <a:off x="2089291" y="1596723"/>
            <a:ext cx="19788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lt1"/>
                </a:solidFill>
              </a:rPr>
              <a:t>Предоставление платформы для коллаборации.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9"/>
          <p:cNvSpPr txBox="1"/>
          <p:nvPr/>
        </p:nvSpPr>
        <p:spPr>
          <a:xfrm>
            <a:off x="53000" y="1526725"/>
            <a:ext cx="1944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</a:pPr>
            <a:r>
              <a:rPr lang="ru-RU" i="1">
                <a:solidFill>
                  <a:schemeClr val="lt1"/>
                </a:solidFill>
              </a:rPr>
              <a:t>УдГУ – полигон для внедрения и апробации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9"/>
          <p:cNvSpPr txBox="1"/>
          <p:nvPr/>
        </p:nvSpPr>
        <p:spPr>
          <a:xfrm>
            <a:off x="89506" y="4269905"/>
            <a:ext cx="5040300" cy="10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i="1">
                <a:solidFill>
                  <a:schemeClr val="dk1"/>
                </a:solidFill>
              </a:rPr>
              <a:t>Постоянные издержки</a:t>
            </a:r>
            <a:r>
              <a:rPr lang="ru-RU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-RU">
                <a:solidFill>
                  <a:schemeClr val="dk1"/>
                </a:solidFill>
              </a:rPr>
              <a:t>Зарплата разработчиков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Переменные издержки</a:t>
            </a:r>
            <a:r>
              <a:rPr lang="ru-RU" i="1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-RU">
                <a:solidFill>
                  <a:schemeClr val="dk1"/>
                </a:solidFill>
              </a:rPr>
              <a:t>Аренда облачных серверов</a:t>
            </a: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0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0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/>
              <a:t>Процесс работы с платформой</a:t>
            </a:r>
            <a:endParaRPr sz="4000"/>
          </a:p>
        </p:txBody>
      </p:sp>
      <p:pic>
        <p:nvPicPr>
          <p:cNvPr id="270" name="Google Shape;270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1848" y="1549051"/>
            <a:ext cx="8216924" cy="386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1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572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●"/>
            </a:pPr>
            <a:r>
              <a:rPr lang="ru-RU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Выпустить новые шаблоны документов и презентаций в течение 6 месяцев, чтобы улучшить функциональность и удобство использования приложения.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●"/>
            </a:pPr>
            <a:r>
              <a:rPr lang="ru-RU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Запустить мобильную версию приложения в течение 6 месяцев, чтобы увеличить удобство использования и расширить доступность для пользователей.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●"/>
            </a:pPr>
            <a:r>
              <a:rPr lang="ru-RU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Сократить время на выполнение проектов на 15% в течение полугода путем предоставления пользователям инструментов для управления задачами и проектами.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Цел</a:t>
            </a:r>
            <a:r>
              <a:rPr lang="ru-RU" sz="4000"/>
              <a:t>и</a:t>
            </a:r>
            <a:r>
              <a:rPr lang="ru-RU" sz="4000">
                <a:latin typeface="Arial"/>
                <a:ea typeface="Arial"/>
                <a:cs typeface="Arial"/>
                <a:sym typeface="Arial"/>
              </a:rPr>
              <a:t> проекта по SMART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2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Стартовые инвестиции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3" name="Google Shape;283;p12"/>
          <p:cNvGraphicFramePr/>
          <p:nvPr/>
        </p:nvGraphicFramePr>
        <p:xfrm>
          <a:off x="143768" y="1467123"/>
          <a:ext cx="9793125" cy="3193785"/>
        </p:xfrm>
        <a:graphic>
          <a:graphicData uri="http://schemas.openxmlformats.org/drawingml/2006/table">
            <a:tbl>
              <a:tblPr firstRow="1" bandRow="1">
                <a:noFill/>
                <a:tableStyleId>{E4CFBD09-EECA-4559-8261-02648DBEDC0E}</a:tableStyleId>
              </a:tblPr>
              <a:tblGrid>
                <a:gridCol w="3264375"/>
                <a:gridCol w="3264375"/>
                <a:gridCol w="3264375"/>
              </a:tblGrid>
              <a:tr h="428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Статья затрат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Сумма, руб.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Источник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</a:tr>
              <a:tr h="78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Разработка и тестирование приложения</a:t>
                      </a:r>
                      <a:endParaRPr sz="2300" u="none" strike="noStrike" cap="none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1</a:t>
                      </a:r>
                      <a:r>
                        <a:rPr lang="ru-RU" sz="2300"/>
                        <a:t>,0</a:t>
                      </a:r>
                      <a:r>
                        <a:rPr lang="ru-RU" sz="2300" u="none" strike="noStrike" cap="none"/>
                        <a:t>00,000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/>
                        <a:t>инвестиции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</a:tr>
              <a:tr h="78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Реклама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200,000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/>
                        <a:t>инвестиции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</a:tr>
              <a:tr h="428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endParaRPr sz="2300" u="none" strike="noStrike" cap="none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endParaRPr sz="2300" u="none" strike="noStrike" cap="none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</a:tr>
              <a:tr h="428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ИТОГО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1,200,000</a:t>
                      </a:r>
                      <a:endParaRPr sz="2300" u="none" strike="noStrike" cap="none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endParaRPr sz="2300" u="none" strike="noStrike" cap="none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3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3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Организационный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3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lang="ru-RU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организационно-правовая форма - ИП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система налогообложения - Упрощенная система налогообложения (УСН)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sz="3200" b="1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7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/>
              <a:t>Координаты команды проекта</a:t>
            </a:r>
            <a:endParaRPr sz="4000"/>
          </a:p>
        </p:txBody>
      </p:sp>
      <p:sp>
        <p:nvSpPr>
          <p:cNvPr id="316" name="Google Shape;316;p17"/>
          <p:cNvSpPr txBox="1"/>
          <p:nvPr/>
        </p:nvSpPr>
        <p:spPr>
          <a:xfrm>
            <a:off x="688214" y="3309923"/>
            <a:ext cx="2424779" cy="226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 dirty="0" smtClean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Мерзляков Данил</a:t>
            </a:r>
          </a:p>
          <a:p>
            <a:pPr lvl="0" algn="ctr">
              <a:lnSpc>
                <a:spcPct val="110000"/>
              </a:lnSpc>
              <a:buSzPts val="1400"/>
            </a:pPr>
            <a:r>
              <a:rPr lang="en-US" dirty="0">
                <a:solidFill>
                  <a:srgbClr val="7F7F7F"/>
                </a:solidFill>
              </a:rPr>
              <a:t>https://vk.com/id136121075</a:t>
            </a:r>
            <a:endParaRPr sz="1400" b="0" i="0" u="none" strike="noStrike" cap="none" dirty="0" smtClean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7"/>
          <p:cNvSpPr txBox="1"/>
          <p:nvPr/>
        </p:nvSpPr>
        <p:spPr>
          <a:xfrm>
            <a:off x="6998450" y="3249542"/>
            <a:ext cx="2417813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 dirty="0" smtClean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Шикалова Галина</a:t>
            </a:r>
          </a:p>
          <a:p>
            <a:pPr lvl="0" algn="ctr">
              <a:lnSpc>
                <a:spcPct val="110000"/>
              </a:lnSpc>
              <a:buSzPts val="1400"/>
            </a:pPr>
            <a:r>
              <a:rPr lang="en-US" dirty="0">
                <a:solidFill>
                  <a:srgbClr val="7F7F7F"/>
                </a:solidFill>
              </a:rPr>
              <a:t>https://vk.com/id447359021</a:t>
            </a:r>
            <a:endParaRPr sz="1400" b="0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7"/>
          <p:cNvSpPr txBox="1"/>
          <p:nvPr/>
        </p:nvSpPr>
        <p:spPr>
          <a:xfrm>
            <a:off x="3906371" y="3249542"/>
            <a:ext cx="2383529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 dirty="0" smtClean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Тронин Дмитрий</a:t>
            </a:r>
          </a:p>
          <a:p>
            <a:pPr lvl="0" algn="ctr">
              <a:lnSpc>
                <a:spcPct val="110000"/>
              </a:lnSpc>
              <a:buSzPts val="1400"/>
            </a:pPr>
            <a:r>
              <a:rPr lang="en-US" dirty="0">
                <a:solidFill>
                  <a:srgbClr val="7F7F7F"/>
                </a:solidFill>
              </a:rPr>
              <a:t>https://vk.com/id580488845</a:t>
            </a:r>
            <a:endParaRPr sz="1400" b="0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Google Shape;17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4638" y="1057725"/>
            <a:ext cx="2201612" cy="219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78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69751" y="1057721"/>
            <a:ext cx="2320150" cy="2197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76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98450" y="1030825"/>
            <a:ext cx="2197075" cy="219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8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ru-RU"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sz="3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752</Words>
  <Application>Microsoft Office PowerPoint</Application>
  <PresentationFormat>Произвольный</PresentationFormat>
  <Paragraphs>136</Paragraphs>
  <Slides>15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работы с платформой</vt:lpstr>
      <vt:lpstr>Цели проекта по SMART</vt:lpstr>
      <vt:lpstr>Стартовые инвестиции</vt:lpstr>
      <vt:lpstr>Организационный план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Мария Мельникова</dc:creator>
  <cp:lastModifiedBy>Honor</cp:lastModifiedBy>
  <cp:revision>8</cp:revision>
  <dcterms:created xsi:type="dcterms:W3CDTF">2022-10-14T10:42:52Z</dcterms:created>
  <dcterms:modified xsi:type="dcterms:W3CDTF">2023-07-29T17:41:03Z</dcterms:modified>
</cp:coreProperties>
</file>