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87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9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93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76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73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79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3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7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83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8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1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5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2E758-E433-4787-9123-C2A5F369087E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91CC3-3A3C-4945-AA19-9A7DB450B6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497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33E6BF7-F6B0-B99A-D001-BF06ADEDC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78"/>
          <a:stretch/>
        </p:blipFill>
        <p:spPr bwMode="auto">
          <a:xfrm>
            <a:off x="6400801" y="1"/>
            <a:ext cx="57911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0550A4-F450-E2E7-E488-2605BD737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1120" y="6383720"/>
            <a:ext cx="12192000" cy="165576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altLang="ru-RU" sz="2400" b="1" dirty="0"/>
              <a:t>2023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40EDBA-6562-0CCF-7079-8D979EC53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42079"/>
            <a:ext cx="6830568" cy="4499864"/>
          </a:xfrm>
        </p:spPr>
        <p:txBody>
          <a:bodyPr>
            <a:normAutofit fontScale="90000"/>
          </a:bodyPr>
          <a:lstStyle/>
          <a:p>
            <a:r>
              <a:rPr lang="ru-RU" b="1" i="0" cap="all" dirty="0">
                <a:effectLst/>
                <a:latin typeface="IBM Plex Sans" panose="020F0502020204030204" pitchFamily="34" charset="0"/>
              </a:rPr>
              <a:t>ПРОГРАММНО-АППАРАТНЫЙ КОМПЛЕКС ПОМОЩИ ВОДИТЕЛЮ</a:t>
            </a:r>
            <a:br>
              <a:rPr lang="ru-RU" b="1" i="0" cap="all" dirty="0">
                <a:effectLst/>
                <a:latin typeface="IBM Plex Sans" panose="020F0502020204030204" pitchFamily="34" charset="0"/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8295F0-919C-A1C6-D7FB-FEBB0C2907D1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Google Shape;87;p1">
            <a:extLst>
              <a:ext uri="{FF2B5EF4-FFF2-40B4-BE49-F238E27FC236}">
                <a16:creationId xmlns:a16="http://schemas.microsoft.com/office/drawing/2014/main" id="{18611555-F6DD-B263-E6B5-13E47A660EB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874" y="4559265"/>
            <a:ext cx="3065410" cy="208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E8A857-419E-3A1A-EC32-62EB17C462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5088"/>
          <a:stretch/>
        </p:blipFill>
        <p:spPr>
          <a:xfrm>
            <a:off x="9468549" y="3542340"/>
            <a:ext cx="2438971" cy="297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9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BB042-5AB5-1424-C2F3-1F0F0B720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DD5DB3-0EB6-F16A-ADFA-A047B3044E35}"/>
              </a:ext>
            </a:extLst>
          </p:cNvPr>
          <p:cNvSpPr txBox="1"/>
          <p:nvPr/>
        </p:nvSpPr>
        <p:spPr>
          <a:xfrm>
            <a:off x="641838" y="948690"/>
            <a:ext cx="516987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ADAS (Advanced Driver </a:t>
            </a:r>
            <a:r>
              <a:rPr lang="ru-RU" dirty="0" err="1"/>
              <a:t>Assistance</a:t>
            </a:r>
            <a:r>
              <a:rPr lang="ru-RU" dirty="0"/>
              <a:t> Systems) - это совокупность технологий, разработанных для улучшения безопасности и комфорта водителей на дороге. Они предназначены для помощи водителям в управлении автомобилем и снижении риска возникновения аварийных ситуаций.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Основными функциями </a:t>
            </a:r>
            <a:r>
              <a:rPr lang="en-US" dirty="0"/>
              <a:t>ADAS </a:t>
            </a:r>
            <a:r>
              <a:rPr lang="ru-RU" dirty="0"/>
              <a:t>являются: предупреждение о столкновении, контроль полосы движения, адаптивный круиз-контроль.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Влияние ADAS систем на дорожное движение может быть значительным. Они способны снизить количество аварийных ситуаций и повысить безопасность на дороге. Более точное распознавание препятствий и предупреждение водителя об опасности позволяют своевременно принять меры для предотвращения столкновений.</a:t>
            </a:r>
          </a:p>
          <a:p>
            <a:pPr algn="r"/>
            <a:r>
              <a:rPr lang="ru-RU" dirty="0"/>
              <a:t>ADAS системы также могут улучшить комфорт водителя, особенно на длительных поездках.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91C8730-50EC-0787-DD1C-D0D787375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577" y="948690"/>
            <a:ext cx="5857943" cy="361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2BF997-EEF2-747F-E168-54BB33685999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3EB3BC-0B8C-1EBE-BAC4-F50D48149471}"/>
              </a:ext>
            </a:extLst>
          </p:cNvPr>
          <p:cNvSpPr txBox="1"/>
          <p:nvPr/>
        </p:nvSpPr>
        <p:spPr>
          <a:xfrm>
            <a:off x="6096000" y="472440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Целевая аудитория:</a:t>
            </a:r>
          </a:p>
          <a:p>
            <a:r>
              <a:rPr lang="ru-RU" dirty="0"/>
              <a:t>     </a:t>
            </a:r>
            <a:r>
              <a:rPr lang="ru-RU" sz="2400" dirty="0"/>
              <a:t>Водители легковых и коммерческих автомобилей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85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7C2B7-1F37-9849-2F56-4EC065449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ru-RU" b="1" dirty="0"/>
              <a:t>Проблема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67AE0-4B73-1E43-3B34-413239DE248B}"/>
              </a:ext>
            </a:extLst>
          </p:cNvPr>
          <p:cNvSpPr txBox="1"/>
          <p:nvPr/>
        </p:nvSpPr>
        <p:spPr>
          <a:xfrm>
            <a:off x="6449842" y="2090172"/>
            <a:ext cx="53193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sz="2400" dirty="0">
                <a:solidFill>
                  <a:srgbClr val="FF0000"/>
                </a:solidFill>
              </a:rPr>
              <a:t>ПРОБЛЕМЫ: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Безопасность дорожного движения и контроля ситуации на дороге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Низкая доступность </a:t>
            </a:r>
            <a:r>
              <a:rPr lang="en-US" dirty="0"/>
              <a:t>ADAS </a:t>
            </a:r>
            <a:r>
              <a:rPr lang="ru-RU" dirty="0"/>
              <a:t>систем из-за высокой стоимости её компонентов (</a:t>
            </a:r>
            <a:r>
              <a:rPr lang="ru-RU" dirty="0" err="1"/>
              <a:t>лидар</a:t>
            </a:r>
            <a:r>
              <a:rPr lang="ru-RU" dirty="0"/>
              <a:t> и радар датчики).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Отсутствие таких систем на автомобилях старых моделей.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4975472-BB0F-A9D4-FA96-17E08036A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1973568"/>
            <a:ext cx="5882640" cy="330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2E7449-F7F2-DE0D-7294-1C607E29C1F6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447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D90F4-1061-9FCC-5DD2-6162E7DD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84FDE-1BC1-BC99-9377-AD38303D496F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215FFEA-0254-FA86-25ED-CFC64FAE0EA6}"/>
              </a:ext>
            </a:extLst>
          </p:cNvPr>
          <p:cNvSpPr/>
          <p:nvPr/>
        </p:nvSpPr>
        <p:spPr>
          <a:xfrm>
            <a:off x="223520" y="1461011"/>
            <a:ext cx="8554720" cy="482648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81A3A0-AC75-9AEF-04C6-7DC7DC733B57}"/>
              </a:ext>
            </a:extLst>
          </p:cNvPr>
          <p:cNvSpPr/>
          <p:nvPr/>
        </p:nvSpPr>
        <p:spPr>
          <a:xfrm>
            <a:off x="530906" y="1710362"/>
            <a:ext cx="3370831" cy="1359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Блок управления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66A73B0-D82C-ECB9-A513-77D3A359A4B7}"/>
              </a:ext>
            </a:extLst>
          </p:cNvPr>
          <p:cNvGrpSpPr/>
          <p:nvPr/>
        </p:nvGrpSpPr>
        <p:grpSpPr>
          <a:xfrm>
            <a:off x="4917675" y="1710362"/>
            <a:ext cx="3370831" cy="1575700"/>
            <a:chOff x="6212840" y="1754944"/>
            <a:chExt cx="3286760" cy="1536401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95DD961-84EC-1DF0-75D5-41CD0452A19A}"/>
                </a:ext>
              </a:extLst>
            </p:cNvPr>
            <p:cNvSpPr/>
            <p:nvPr/>
          </p:nvSpPr>
          <p:spPr>
            <a:xfrm>
              <a:off x="6212840" y="1754944"/>
              <a:ext cx="3286760" cy="13255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Стереокамера</a:t>
              </a:r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073BED6-A501-A51A-A732-F4F532A2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2120" y="2184754"/>
              <a:ext cx="2276415" cy="1106591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B9BB007-F819-0D2E-02CF-8A9839AEC839}"/>
              </a:ext>
            </a:extLst>
          </p:cNvPr>
          <p:cNvGrpSpPr/>
          <p:nvPr/>
        </p:nvGrpSpPr>
        <p:grpSpPr>
          <a:xfrm>
            <a:off x="5003933" y="3867277"/>
            <a:ext cx="3370831" cy="2059214"/>
            <a:chOff x="6172200" y="3939344"/>
            <a:chExt cx="3286760" cy="2007856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B47B8E2-144B-20FC-BA1C-B78777B54C0E}"/>
                </a:ext>
              </a:extLst>
            </p:cNvPr>
            <p:cNvSpPr/>
            <p:nvPr/>
          </p:nvSpPr>
          <p:spPr>
            <a:xfrm>
              <a:off x="6172200" y="3939344"/>
              <a:ext cx="3286760" cy="13255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Инерциальная система</a:t>
              </a:r>
            </a:p>
            <a:p>
              <a:pPr algn="ctr"/>
              <a:r>
                <a:rPr lang="ru-RU" dirty="0"/>
                <a:t>(электронный гироскоп-акселерометр)</a:t>
              </a:r>
            </a:p>
            <a:p>
              <a:pPr algn="ctr"/>
              <a:endParaRPr lang="ru-RU" dirty="0"/>
            </a:p>
            <a:p>
              <a:pPr algn="ctr"/>
              <a:endParaRPr lang="ru-RU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5860186-5BCB-74E8-3C0F-2ED5BB477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8117" y="4710380"/>
              <a:ext cx="1315323" cy="1236820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D93EDA7-19E3-5431-81AF-FCBFBC02CFEB}"/>
              </a:ext>
            </a:extLst>
          </p:cNvPr>
          <p:cNvGrpSpPr/>
          <p:nvPr/>
        </p:nvGrpSpPr>
        <p:grpSpPr>
          <a:xfrm>
            <a:off x="530906" y="3867277"/>
            <a:ext cx="3370831" cy="2156915"/>
            <a:chOff x="1894840" y="3939344"/>
            <a:chExt cx="3286760" cy="210312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06C5E339-3E62-2CE1-26F3-2FA526BFD69C}"/>
                </a:ext>
              </a:extLst>
            </p:cNvPr>
            <p:cNvSpPr/>
            <p:nvPr/>
          </p:nvSpPr>
          <p:spPr>
            <a:xfrm>
              <a:off x="1894840" y="3939344"/>
              <a:ext cx="3286760" cy="13255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Электро-гидравлический привод управления сцеплением</a:t>
              </a:r>
            </a:p>
            <a:p>
              <a:pPr algn="ctr"/>
              <a:endParaRPr lang="ru-RU" dirty="0"/>
            </a:p>
            <a:p>
              <a:pPr algn="ctr"/>
              <a:endParaRPr lang="ru-RU" dirty="0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48D82E8-3A08-7C8E-C76B-B07942C0B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7815" y="4716661"/>
              <a:ext cx="1280809" cy="1325803"/>
            </a:xfrm>
            <a:prstGeom prst="rect">
              <a:avLst/>
            </a:prstGeom>
          </p:spPr>
        </p:pic>
      </p:grp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669328DE-9DBA-418D-97C8-688AA85B24DD}"/>
              </a:ext>
            </a:extLst>
          </p:cNvPr>
          <p:cNvCxnSpPr>
            <a:stCxn id="15" idx="1"/>
            <a:endCxn id="13" idx="3"/>
          </p:cNvCxnSpPr>
          <p:nvPr/>
        </p:nvCxnSpPr>
        <p:spPr>
          <a:xfrm flipH="1">
            <a:off x="3901737" y="2390097"/>
            <a:ext cx="10159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CB23C1C3-EC15-4A9B-C47D-B15614D5B916}"/>
              </a:ext>
            </a:extLst>
          </p:cNvPr>
          <p:cNvCxnSpPr>
            <a:cxnSpLocks/>
            <a:stCxn id="21" idx="0"/>
            <a:endCxn id="45" idx="2"/>
          </p:cNvCxnSpPr>
          <p:nvPr/>
        </p:nvCxnSpPr>
        <p:spPr>
          <a:xfrm flipH="1" flipV="1">
            <a:off x="2216321" y="3556000"/>
            <a:ext cx="1" cy="3112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6A618BA9-E645-F0EB-995B-9699ADC0FDFA}"/>
              </a:ext>
            </a:extLst>
          </p:cNvPr>
          <p:cNvCxnSpPr>
            <a:stCxn id="17" idx="0"/>
            <a:endCxn id="9" idx="2"/>
          </p:cNvCxnSpPr>
          <p:nvPr/>
        </p:nvCxnSpPr>
        <p:spPr>
          <a:xfrm flipV="1">
            <a:off x="6689349" y="3286062"/>
            <a:ext cx="1" cy="581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65413E4E-89A4-8249-1ED3-43051EC8B98B}"/>
              </a:ext>
            </a:extLst>
          </p:cNvPr>
          <p:cNvCxnSpPr>
            <a:cxnSpLocks/>
            <a:stCxn id="17" idx="0"/>
            <a:endCxn id="45" idx="3"/>
          </p:cNvCxnSpPr>
          <p:nvPr/>
        </p:nvCxnSpPr>
        <p:spPr>
          <a:xfrm flipH="1" flipV="1">
            <a:off x="2777557" y="3060415"/>
            <a:ext cx="3911792" cy="806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6D8BDEA-2BBC-E354-8540-7E88CEB54ED8}"/>
              </a:ext>
            </a:extLst>
          </p:cNvPr>
          <p:cNvSpPr txBox="1"/>
          <p:nvPr/>
        </p:nvSpPr>
        <p:spPr>
          <a:xfrm>
            <a:off x="101866" y="957206"/>
            <a:ext cx="8554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Предлагаемая схема аппаратно-программного комплекса помощи водителю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D81353-20EE-7FA0-730E-579ED1D73227}"/>
              </a:ext>
            </a:extLst>
          </p:cNvPr>
          <p:cNvSpPr txBox="1"/>
          <p:nvPr/>
        </p:nvSpPr>
        <p:spPr>
          <a:xfrm>
            <a:off x="8940800" y="751840"/>
            <a:ext cx="31431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Преимущества предлагаемой системы: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Низкая себестоимость за счёт отказа от использования дорогостоящих радаров и </a:t>
            </a:r>
            <a:r>
              <a:rPr lang="ru-RU" dirty="0" err="1"/>
              <a:t>лидаров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Обеспечение работы основных компонентов </a:t>
            </a:r>
            <a:r>
              <a:rPr lang="en-US" dirty="0"/>
              <a:t>ADAS</a:t>
            </a:r>
            <a:r>
              <a:rPr lang="ru-RU" dirty="0"/>
              <a:t>: адаптивный круиз – контроль, определение дорожной ситуации, контроль полосы движения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Модульность платформы: возможность расширить перечень используемых датчиков.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Возможность оборудования данной системой старых автомобилей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732ACA2-1EA4-8E20-5362-DED771042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085" y="2564830"/>
            <a:ext cx="1122472" cy="991170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92203B7-5512-7FCC-8323-F559BF78FA9F}"/>
              </a:ext>
            </a:extLst>
          </p:cNvPr>
          <p:cNvSpPr/>
          <p:nvPr/>
        </p:nvSpPr>
        <p:spPr>
          <a:xfrm>
            <a:off x="1178560" y="1311434"/>
            <a:ext cx="1808480" cy="544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CAN-</a:t>
            </a:r>
            <a:r>
              <a:rPr lang="ru-RU" dirty="0"/>
              <a:t>шина автомобиля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DD614061-8258-C069-F278-53DFD21FCCA2}"/>
              </a:ext>
            </a:extLst>
          </p:cNvPr>
          <p:cNvCxnSpPr>
            <a:stCxn id="48" idx="2"/>
          </p:cNvCxnSpPr>
          <p:nvPr/>
        </p:nvCxnSpPr>
        <p:spPr>
          <a:xfrm>
            <a:off x="2082800" y="1855936"/>
            <a:ext cx="0" cy="2952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52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92F68-53D5-E206-AA6E-40E55A28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ru-RU" dirty="0"/>
              <a:t>Рынок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350EF5-B72A-BFCB-7064-39B510189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05" y="4235944"/>
            <a:ext cx="9233789" cy="23820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D7AC97-6A8E-A891-8C68-1BC0BAEC6053}"/>
              </a:ext>
            </a:extLst>
          </p:cNvPr>
          <p:cNvSpPr txBox="1"/>
          <p:nvPr/>
        </p:nvSpPr>
        <p:spPr>
          <a:xfrm>
            <a:off x="396240" y="1149429"/>
            <a:ext cx="11521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 данным </a:t>
            </a:r>
            <a:r>
              <a:rPr lang="en-US" dirty="0"/>
              <a:t>Exactitude</a:t>
            </a:r>
            <a:r>
              <a:rPr lang="ru-RU" dirty="0"/>
              <a:t> </a:t>
            </a:r>
            <a:r>
              <a:rPr lang="en-US" dirty="0"/>
              <a:t>Consultancy</a:t>
            </a:r>
            <a:r>
              <a:rPr lang="ru-RU" dirty="0"/>
              <a:t>, ожидается, что рынок </a:t>
            </a:r>
            <a:r>
              <a:rPr lang="en-US" dirty="0"/>
              <a:t>ADAS </a:t>
            </a:r>
            <a:r>
              <a:rPr lang="ru-RU" dirty="0"/>
              <a:t>систем будет расти со средне годичным темпом 13,2% в период с 2023-2029гг.. Ожидается, что к 2029 году он превысит 100 млрд. долларов США с 33 млрд. долларов США в 2022 году.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Доминирующими регионами рынка </a:t>
            </a:r>
            <a:r>
              <a:rPr lang="en-US" dirty="0"/>
              <a:t>ADAS </a:t>
            </a:r>
            <a:r>
              <a:rPr lang="ru-RU" dirty="0"/>
              <a:t>систем являются Северная Америка (37%) и Европа (33%).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Ключевыми игроками рынка </a:t>
            </a:r>
            <a:r>
              <a:rPr lang="en-US" dirty="0"/>
              <a:t>ADAS </a:t>
            </a:r>
            <a:r>
              <a:rPr lang="ru-RU" dirty="0"/>
              <a:t>являются производители систем и компонентов: </a:t>
            </a:r>
            <a:r>
              <a:rPr lang="en-US" dirty="0"/>
              <a:t>﻿Magna International, </a:t>
            </a:r>
            <a:r>
              <a:rPr lang="en-US" dirty="0" err="1"/>
              <a:t>Rensesas</a:t>
            </a:r>
            <a:r>
              <a:rPr lang="en-US" dirty="0"/>
              <a:t> Electronics Corporation, Autoliv Inc, Nvidia Corporation, Robert Bosh </a:t>
            </a:r>
            <a:r>
              <a:rPr lang="en-US" dirty="0" err="1"/>
              <a:t>Gmbh</a:t>
            </a:r>
            <a:r>
              <a:rPr lang="en-US" dirty="0"/>
              <a:t>, NXP Semiconductors Texas Instruments In, Panasonic </a:t>
            </a:r>
            <a:r>
              <a:rPr lang="en-US" dirty="0" err="1"/>
              <a:t>Hildings</a:t>
            </a:r>
            <a:r>
              <a:rPr lang="en-US" dirty="0"/>
              <a:t> Corporation, Continental Ag, ZF Friedrichshafen AG.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3BC77D1-A14E-9D5F-A11F-8FF6CD782F52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070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B46C1-3B7E-348A-50C7-1109BF09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7160" y="-378302"/>
            <a:ext cx="10515600" cy="1325563"/>
          </a:xfrm>
        </p:spPr>
        <p:txBody>
          <a:bodyPr/>
          <a:lstStyle/>
          <a:p>
            <a:r>
              <a:rPr lang="ru-RU" dirty="0"/>
              <a:t>Бизнес-модель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DE12FA-C0BC-9788-6C22-CD2218A1EE73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FE1E4B0-8CA4-1851-900A-CB8A03EF6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302450"/>
              </p:ext>
            </p:extLst>
          </p:nvPr>
        </p:nvGraphicFramePr>
        <p:xfrm>
          <a:off x="0" y="568960"/>
          <a:ext cx="12192000" cy="626319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34368524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8423493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4746036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9876395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9433039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591167567"/>
                    </a:ext>
                  </a:extLst>
                </a:gridCol>
              </a:tblGrid>
              <a:tr h="2135768">
                <a:tc rowSpan="2">
                  <a:txBody>
                    <a:bodyPr/>
                    <a:lstStyle/>
                    <a:p>
                      <a:r>
                        <a:rPr lang="ru-RU" sz="1400" b="1" dirty="0"/>
                        <a:t>Ключевые партнеры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Логистические компании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Поставщики комплектующих и материалов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активности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Дизайн и производство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Маркетинг и продажи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 Клиентский сервис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Брендинг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400" b="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/>
                        <a:t>Ценностное предложение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Повышение безопасности дорожного движения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Облегчение управления тс с МКП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Обучающие материалы по эксплуатации и самостоятельному монтажу системы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Отношения с клиентами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Обратная связь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Соцсети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/>
                        <a:t>Сегменты потребителей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Водители легковых и коммерческих автомобилей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85325"/>
                  </a:ext>
                </a:extLst>
              </a:tr>
              <a:tr h="2755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Ключевые ресурсы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Бренд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Сотрудники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Руководящий состав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Помещения для производства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Каналы сбыта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Прямые продажи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Дистрибьютеры и реселлеры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Онлайн-продажи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Корпоративные партнёрства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Промо-мероприятия и выставки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4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267813"/>
                  </a:ext>
                </a:extLst>
              </a:tr>
              <a:tr h="1309019">
                <a:tc gridSpan="3">
                  <a:txBody>
                    <a:bodyPr/>
                    <a:lstStyle/>
                    <a:p>
                      <a:r>
                        <a:rPr lang="ru-RU" sz="1400" b="1" dirty="0"/>
                        <a:t>Структура издержек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Производство и дистрибьюция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Заработная плата сотрудникам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Маркетинг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Логистика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Сборы на обработку платежей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/>
                        <a:t>Источники доходов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Продажа продукта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Сдача продукта в аренду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/>
                        <a:t>Оборудование ТС продуктом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66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350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33E38-0128-35FA-B239-516A883F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Текущие результаты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856CF25-8260-2EED-153A-EC962CF5F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665" y="1513417"/>
            <a:ext cx="5746750" cy="383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67D32E-0116-32F7-9412-D4424EA6DA19}"/>
              </a:ext>
            </a:extLst>
          </p:cNvPr>
          <p:cNvSpPr txBox="1"/>
          <p:nvPr/>
        </p:nvSpPr>
        <p:spPr>
          <a:xfrm>
            <a:off x="5963920" y="5479812"/>
            <a:ext cx="577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Беспилотная Газель команды </a:t>
            </a:r>
            <a:r>
              <a:rPr lang="en-US" dirty="0"/>
              <a:t>KSTA-team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1611C-784C-3D26-EA1D-91887A1D2AAF}"/>
              </a:ext>
            </a:extLst>
          </p:cNvPr>
          <p:cNvSpPr txBox="1"/>
          <p:nvPr/>
        </p:nvSpPr>
        <p:spPr>
          <a:xfrm>
            <a:off x="152400" y="1720840"/>
            <a:ext cx="5659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опыт в разработке и работе с системами </a:t>
            </a:r>
            <a:r>
              <a:rPr lang="en-US" dirty="0"/>
              <a:t>ADAS</a:t>
            </a:r>
            <a:r>
              <a:rPr lang="ru-RU" dirty="0"/>
              <a:t>, машинного зрения и роботизации автомобильных систем.</a:t>
            </a:r>
            <a:r>
              <a:rPr lang="en-US" dirty="0"/>
              <a:t> </a:t>
            </a:r>
            <a:endParaRPr lang="ru-RU" dirty="0"/>
          </a:p>
          <a:p>
            <a:endParaRPr lang="ru-RU" dirty="0"/>
          </a:p>
          <a:p>
            <a:r>
              <a:rPr lang="ru-RU" dirty="0"/>
              <a:t>Команда КГТА по </a:t>
            </a:r>
            <a:r>
              <a:rPr lang="ru-RU" dirty="0" err="1"/>
              <a:t>Робокроссу</a:t>
            </a:r>
            <a:r>
              <a:rPr lang="ru-RU" dirty="0"/>
              <a:t> – соревнованию беспилотных автомобилей, многократный участник и призёр подобных соревнований.</a:t>
            </a:r>
          </a:p>
          <a:p>
            <a:endParaRPr lang="ru-RU" dirty="0"/>
          </a:p>
          <a:p>
            <a:r>
              <a:rPr lang="ru-RU" dirty="0"/>
              <a:t>На автомобиле установлены модули предлагаемой системы. Дальнейшая работа будет заключаться в разработке системы, которую можно установить на любой автомобиль.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674165C-31CC-9DEC-0001-7774E953E72D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9974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30ED9E-8FC1-928E-CFA0-3AD34D0A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3822"/>
            <a:ext cx="10515600" cy="1325563"/>
          </a:xfrm>
        </p:spPr>
        <p:txBody>
          <a:bodyPr/>
          <a:lstStyle/>
          <a:p>
            <a:r>
              <a:rPr lang="ru-RU" dirty="0"/>
              <a:t>Планы развития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21318C-A05D-AAD4-ABB2-AACC9B988E94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D3EB7-ED54-28FA-C49B-A84E8A694161}"/>
              </a:ext>
            </a:extLst>
          </p:cNvPr>
          <p:cNvSpPr txBox="1"/>
          <p:nvPr/>
        </p:nvSpPr>
        <p:spPr>
          <a:xfrm>
            <a:off x="0" y="805021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Дорожная карта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ECAA27-37A8-7F12-62AC-6758D290EEA6}"/>
              </a:ext>
            </a:extLst>
          </p:cNvPr>
          <p:cNvSpPr/>
          <p:nvPr/>
        </p:nvSpPr>
        <p:spPr>
          <a:xfrm>
            <a:off x="396240" y="1463040"/>
            <a:ext cx="3322320" cy="50901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2800" dirty="0"/>
              <a:t>Формирование команды проекта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Проведение патентного исследования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Уточнение технических требований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Проектирование прототипа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F1CC81-07DC-A909-5F3B-C510E9A83A1F}"/>
              </a:ext>
            </a:extLst>
          </p:cNvPr>
          <p:cNvSpPr/>
          <p:nvPr/>
        </p:nvSpPr>
        <p:spPr>
          <a:xfrm>
            <a:off x="4556760" y="1463040"/>
            <a:ext cx="3322320" cy="50901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Производство прототипа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Проведение испытаний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Оценка эффективности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Внесение корректив в конструкцию и программное обеспечение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F198313-D301-2948-19D3-BAA4F7AE2E29}"/>
              </a:ext>
            </a:extLst>
          </p:cNvPr>
          <p:cNvSpPr/>
          <p:nvPr/>
        </p:nvSpPr>
        <p:spPr>
          <a:xfrm>
            <a:off x="8717280" y="1463040"/>
            <a:ext cx="3322320" cy="50901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2800" dirty="0"/>
              <a:t>Разработка маркетинговой стратегии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/>
              <a:t>Подготовка технической и маркетинговой документации</a:t>
            </a:r>
          </a:p>
          <a:p>
            <a:pPr algn="ctr"/>
            <a:endParaRPr lang="ru-RU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7244F18-B309-DE71-D381-CD5B6786BCBA}"/>
              </a:ext>
            </a:extLst>
          </p:cNvPr>
          <p:cNvCxnSpPr>
            <a:stCxn id="6" idx="3"/>
            <a:endCxn id="9" idx="1"/>
          </p:cNvCxnSpPr>
          <p:nvPr/>
        </p:nvCxnSpPr>
        <p:spPr>
          <a:xfrm>
            <a:off x="3718560" y="4008120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462A04E5-225C-7CF6-EFE1-BCEF5ECE2935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7879080" y="4008120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1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181CB-6D4B-7B05-9F32-C43D23EF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57EFEB6-C950-98B5-AF0A-9D6930E5F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8" t="11407" r="20271" b="22371"/>
          <a:stretch/>
        </p:blipFill>
        <p:spPr bwMode="auto">
          <a:xfrm>
            <a:off x="426720" y="2309839"/>
            <a:ext cx="2103120" cy="223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E39AAE-D5C2-500B-0E14-9DB257A5C86C}"/>
              </a:ext>
            </a:extLst>
          </p:cNvPr>
          <p:cNvSpPr txBox="1"/>
          <p:nvPr/>
        </p:nvSpPr>
        <p:spPr>
          <a:xfrm>
            <a:off x="1767840" y="2182522"/>
            <a:ext cx="588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Редькин Антон Андреевич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285812-5741-94DE-71DA-2D5B826B96BF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B26A46-099D-9B15-321C-9CDCC5D4445C}"/>
              </a:ext>
            </a:extLst>
          </p:cNvPr>
          <p:cNvSpPr txBox="1"/>
          <p:nvPr/>
        </p:nvSpPr>
        <p:spPr>
          <a:xfrm>
            <a:off x="2616200" y="3070832"/>
            <a:ext cx="677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Разработчик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D94CEB-6802-E9F3-D5CD-9E44B73B0F66}"/>
              </a:ext>
            </a:extLst>
          </p:cNvPr>
          <p:cNvSpPr txBox="1"/>
          <p:nvPr/>
        </p:nvSpPr>
        <p:spPr>
          <a:xfrm>
            <a:off x="3169920" y="2553679"/>
            <a:ext cx="275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Лидер проекта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3F3B6E3-3CC8-7197-AF2E-34F412322686}"/>
              </a:ext>
            </a:extLst>
          </p:cNvPr>
          <p:cNvCxnSpPr>
            <a:cxnSpLocks/>
          </p:cNvCxnSpPr>
          <p:nvPr/>
        </p:nvCxnSpPr>
        <p:spPr>
          <a:xfrm>
            <a:off x="2710347" y="2923011"/>
            <a:ext cx="27150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13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24967-489F-D26F-CD45-D4F01A21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Доклад окончен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66D998-3BBC-4A08-D1A0-A54657428AAA}"/>
              </a:ext>
            </a:extLst>
          </p:cNvPr>
          <p:cNvSpPr txBox="1"/>
          <p:nvPr/>
        </p:nvSpPr>
        <p:spPr>
          <a:xfrm>
            <a:off x="0" y="2566234"/>
            <a:ext cx="118465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/>
              <a:t>Благодарю за внимание!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5E2343C-2F47-520E-26C0-0394DE5CC168}"/>
              </a:ext>
            </a:extLst>
          </p:cNvPr>
          <p:cNvCxnSpPr/>
          <p:nvPr/>
        </p:nvCxnSpPr>
        <p:spPr>
          <a:xfrm>
            <a:off x="152400" y="4292600"/>
            <a:ext cx="86265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FF5AD7-C2FB-F5C5-BC41-98570AD3B613}"/>
              </a:ext>
            </a:extLst>
          </p:cNvPr>
          <p:cNvSpPr txBox="1"/>
          <p:nvPr/>
        </p:nvSpPr>
        <p:spPr>
          <a:xfrm>
            <a:off x="152400" y="4419600"/>
            <a:ext cx="926592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Редькин  Антон  Андреевич</a:t>
            </a:r>
          </a:p>
          <a:p>
            <a:pPr algn="l"/>
            <a:r>
              <a:rPr lang="ru-RU" sz="2400" b="1" dirty="0"/>
              <a:t>Бакалавр  4-го курса по направлению: «Мехатроника и робототехника»</a:t>
            </a:r>
            <a:endParaRPr lang="ru-RU" altLang="ru-RU" sz="2400" b="1" dirty="0"/>
          </a:p>
          <a:p>
            <a:pPr algn="l">
              <a:spcAft>
                <a:spcPts val="600"/>
              </a:spcAft>
            </a:pPr>
            <a:r>
              <a:rPr lang="ru-RU" altLang="ru-RU" sz="2400" b="1" dirty="0"/>
              <a:t>ФГБОУ ВО «КГТА им. Дегтярева»</a:t>
            </a:r>
            <a:endParaRPr lang="en-US" sz="2400" dirty="0"/>
          </a:p>
          <a:p>
            <a:r>
              <a:rPr lang="ru-RU" sz="2400" dirty="0"/>
              <a:t>Контакты: Тел.:+7 930 224 67 51,</a:t>
            </a:r>
            <a:endParaRPr lang="en-US" sz="2400" dirty="0"/>
          </a:p>
          <a:p>
            <a:r>
              <a:rPr lang="en-US" sz="2400" dirty="0"/>
              <a:t>e-mail: antonredkin2002@gmail.com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C36291-F710-1F9A-C0E0-58525B51BCD8}"/>
              </a:ext>
            </a:extLst>
          </p:cNvPr>
          <p:cNvSpPr/>
          <p:nvPr/>
        </p:nvSpPr>
        <p:spPr>
          <a:xfrm>
            <a:off x="11623040" y="0"/>
            <a:ext cx="568960" cy="568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95913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908</TotalTime>
  <Words>595</Words>
  <Application>Microsoft Office PowerPoint</Application>
  <PresentationFormat>Широкоэкранный</PresentationFormat>
  <Paragraphs>116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IBM Plex Sans</vt:lpstr>
      <vt:lpstr>Тема Office</vt:lpstr>
      <vt:lpstr>ПРОГРАММНО-АППАРАТНЫЙ КОМПЛЕКС ПОМОЩИ ВОДИТЕЛЮ 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Команда</vt:lpstr>
      <vt:lpstr>Доклад окончен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ПРОГРАММНО-АППАРАТНЫЙ КОМПЛЕКС ПОМОЩИ ВОДИТЕЛЮ </dc:title>
  <dc:creator>Антон Редькин</dc:creator>
  <cp:lastModifiedBy>Антон Редькин</cp:lastModifiedBy>
  <cp:revision>4</cp:revision>
  <dcterms:created xsi:type="dcterms:W3CDTF">2023-11-17T22:12:12Z</dcterms:created>
  <dcterms:modified xsi:type="dcterms:W3CDTF">2023-11-18T13:20:33Z</dcterms:modified>
</cp:coreProperties>
</file>