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84A0"/>
    <a:srgbClr val="316F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0F4106F2-B149-48F0-A8D2-FA0B3EE337A7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48CAEC88-CDC4-4895-AA4C-5591FACE57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038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06F2-B149-48F0-A8D2-FA0B3EE337A7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AEC88-CDC4-4895-AA4C-5591FACE57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235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06F2-B149-48F0-A8D2-FA0B3EE337A7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AEC88-CDC4-4895-AA4C-5591FACE57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824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06F2-B149-48F0-A8D2-FA0B3EE337A7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AEC88-CDC4-4895-AA4C-5591FACE57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639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06F2-B149-48F0-A8D2-FA0B3EE337A7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AEC88-CDC4-4895-AA4C-5591FACE57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288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06F2-B149-48F0-A8D2-FA0B3EE337A7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AEC88-CDC4-4895-AA4C-5591FACE57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098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06F2-B149-48F0-A8D2-FA0B3EE337A7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AEC88-CDC4-4895-AA4C-5591FACE57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580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06F2-B149-48F0-A8D2-FA0B3EE337A7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AEC88-CDC4-4895-AA4C-5591FACE57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755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06F2-B149-48F0-A8D2-FA0B3EE337A7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AEC88-CDC4-4895-AA4C-5591FACE57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336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06F2-B149-48F0-A8D2-FA0B3EE337A7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AEC88-CDC4-4895-AA4C-5591FACE57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812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06F2-B149-48F0-A8D2-FA0B3EE337A7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AEC88-CDC4-4895-AA4C-5591FACE57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98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06F2-B149-48F0-A8D2-FA0B3EE337A7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AEC88-CDC4-4895-AA4C-5591FACE570D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4315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06F2-B149-48F0-A8D2-FA0B3EE337A7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AEC88-CDC4-4895-AA4C-5591FACE57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661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06F2-B149-48F0-A8D2-FA0B3EE337A7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AEC88-CDC4-4895-AA4C-5591FACE57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588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06F2-B149-48F0-A8D2-FA0B3EE337A7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AEC88-CDC4-4895-AA4C-5591FACE57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257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06F2-B149-48F0-A8D2-FA0B3EE337A7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AEC88-CDC4-4895-AA4C-5591FACE57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7008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06F2-B149-48F0-A8D2-FA0B3EE337A7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AEC88-CDC4-4895-AA4C-5591FACE57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093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106F2-B149-48F0-A8D2-FA0B3EE337A7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AEC88-CDC4-4895-AA4C-5591FACE57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1343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042E6D-75DD-CB2E-04BD-EE417A70D9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0" i="0" dirty="0">
                <a:effectLst/>
                <a:latin typeface="+mn-lt"/>
              </a:rPr>
              <a:t>Мобильный комплекс удаленного наблюдения</a:t>
            </a: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1522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85F824-87FA-F267-6267-D4AF08AFD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15C088-4588-B070-C5F6-16780C203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  <a:t>1. Ограниченное время полёта, соответственно разведки.</a:t>
            </a:r>
            <a:br>
              <a:rPr lang="ru-RU" dirty="0"/>
            </a:br>
            <a: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  <a:t>2. Большая вероятность перехвата и уничтожения новейшими системами ПВО.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682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D0E965-F7E3-B10B-9E9B-8EFD5B474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EABAEF-ADC8-8286-B5EE-E16CB54682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  <a:t>Наша идея представляет собой беспилотную систему, состоящую из подвижной платформы с подключённым к ней квадрокоптером. </a:t>
            </a:r>
            <a:r>
              <a:rPr lang="ru-RU" dirty="0">
                <a:solidFill>
                  <a:srgbClr val="E1E3E6"/>
                </a:solidFill>
                <a:latin typeface="-apple-system"/>
              </a:rPr>
              <a:t>П</a:t>
            </a:r>
            <a: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  <a:t>одключения квадрокоптера осуществляется двумя способами, по беспроводной сети и по сетевому кабелю. Что даёт квадрокоптеру большую мобильность.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3288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940D63-90F6-7E34-7A66-0CEF60BD8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274" y="781233"/>
            <a:ext cx="2514658" cy="210622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5A829A-B86A-5883-AF7A-02142252E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715" y="863351"/>
            <a:ext cx="3439010" cy="2024112"/>
          </a:xfrm>
          <a:prstGeom prst="rect">
            <a:avLst/>
          </a:prstGeom>
        </p:spPr>
      </p:pic>
      <p:sp>
        <p:nvSpPr>
          <p:cNvPr id="11" name="Знак ''плюс'' 10">
            <a:extLst>
              <a:ext uri="{FF2B5EF4-FFF2-40B4-BE49-F238E27FC236}">
                <a16:creationId xmlns:a16="http://schemas.microsoft.com/office/drawing/2014/main" id="{6B43340B-F24E-0201-60E2-8E0EE8F2F7D8}"/>
              </a:ext>
            </a:extLst>
          </p:cNvPr>
          <p:cNvSpPr/>
          <p:nvPr/>
        </p:nvSpPr>
        <p:spPr>
          <a:xfrm>
            <a:off x="5678749" y="1417098"/>
            <a:ext cx="834501" cy="834500"/>
          </a:xfrm>
          <a:prstGeom prst="mathPlus">
            <a:avLst/>
          </a:prstGeom>
          <a:solidFill>
            <a:srgbClr val="316F8E"/>
          </a:solidFill>
          <a:ln>
            <a:solidFill>
              <a:srgbClr val="3A84A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4F12D2-FD2C-D2DC-0D1A-F49D9F0AFFA4}"/>
              </a:ext>
            </a:extLst>
          </p:cNvPr>
          <p:cNvSpPr txBox="1"/>
          <p:nvPr/>
        </p:nvSpPr>
        <p:spPr>
          <a:xfrm>
            <a:off x="2161428" y="4077072"/>
            <a:ext cx="786914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Соединив эти два элемента мы получаем </a:t>
            </a:r>
          </a:p>
          <a:p>
            <a:pPr algn="ctr"/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«Мобильный комплекс удалённого наблюдения» </a:t>
            </a:r>
          </a:p>
        </p:txBody>
      </p:sp>
    </p:spTree>
    <p:extLst>
      <p:ext uri="{BB962C8B-B14F-4D97-AF65-F5344CB8AC3E}">
        <p14:creationId xmlns:p14="http://schemas.microsoft.com/office/powerpoint/2010/main" val="3626485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E55E04-FE1B-E0E7-3926-BD4413ACF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Заинтересованные стороны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7E80E4-9EAF-1EBD-EFBE-4DECE38D7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 наш взгляд в этом проекте заинтересованы вооружённые силы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7D22E4-4322-B701-F499-D03289BD52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4"/>
          <a:stretch/>
        </p:blipFill>
        <p:spPr>
          <a:xfrm>
            <a:off x="1220680" y="2978050"/>
            <a:ext cx="6201052" cy="3261432"/>
          </a:xfrm>
          <a:prstGeom prst="rect">
            <a:avLst/>
          </a:prstGeom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B0BE07B-CEE3-9D60-4579-B2E5F065C9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000" y="2978050"/>
            <a:ext cx="4071244" cy="233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715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A5F48-8FF2-C8B0-E3AB-F042C19FF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Экономика проекта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3C0E407-7C5E-0B6A-B2F8-4682D0A7E2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36" y="1658072"/>
            <a:ext cx="5524500" cy="310515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0649AF-D790-7247-8D17-1F4EDA1BAAF6}"/>
              </a:ext>
            </a:extLst>
          </p:cNvPr>
          <p:cNvSpPr txBox="1"/>
          <p:nvPr/>
        </p:nvSpPr>
        <p:spPr>
          <a:xfrm>
            <a:off x="1139826" y="5156445"/>
            <a:ext cx="37869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Робот «Пластун».</a:t>
            </a:r>
          </a:p>
          <a:p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Цена – 4млн. Рублей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B81BEC8A-0622-495B-8D8D-85080C91A7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3798736"/>
              </p:ext>
            </p:extLst>
          </p:nvPr>
        </p:nvGraphicFramePr>
        <p:xfrm>
          <a:off x="6762032" y="2758903"/>
          <a:ext cx="4365278" cy="154019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58472">
                  <a:extLst>
                    <a:ext uri="{9D8B030D-6E8A-4147-A177-3AD203B41FA5}">
                      <a16:colId xmlns:a16="http://schemas.microsoft.com/office/drawing/2014/main" val="3032458574"/>
                    </a:ext>
                  </a:extLst>
                </a:gridCol>
                <a:gridCol w="1806806">
                  <a:extLst>
                    <a:ext uri="{9D8B030D-6E8A-4147-A177-3AD203B41FA5}">
                      <a16:colId xmlns:a16="http://schemas.microsoft.com/office/drawing/2014/main" val="820826502"/>
                    </a:ext>
                  </a:extLst>
                </a:gridCol>
              </a:tblGrid>
              <a:tr h="487073">
                <a:tc>
                  <a:txBody>
                    <a:bodyPr/>
                    <a:lstStyle/>
                    <a:p>
                      <a:r>
                        <a:rPr lang="ru-RU" dirty="0"/>
                        <a:t>Дрон с камерой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535,000 рублей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775416"/>
                  </a:ext>
                </a:extLst>
              </a:tr>
              <a:tr h="461819">
                <a:tc>
                  <a:txBody>
                    <a:bodyPr/>
                    <a:lstStyle/>
                    <a:p>
                      <a:r>
                        <a:rPr lang="ru-RU" dirty="0"/>
                        <a:t>Комплект связывающих устройств + сборка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165,000 рублей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67591"/>
                  </a:ext>
                </a:extLst>
              </a:tr>
              <a:tr h="413045">
                <a:tc>
                  <a:txBody>
                    <a:bodyPr/>
                    <a:lstStyle/>
                    <a:p>
                      <a:r>
                        <a:rPr lang="ru-RU" dirty="0"/>
                        <a:t>Итог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700,000 рублей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13836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0A5237B-21D3-CBB5-3070-12AF79E4EE80}"/>
              </a:ext>
            </a:extLst>
          </p:cNvPr>
          <p:cNvSpPr txBox="1"/>
          <p:nvPr/>
        </p:nvSpPr>
        <p:spPr>
          <a:xfrm>
            <a:off x="7829622" y="1658072"/>
            <a:ext cx="22300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Наш проект</a:t>
            </a:r>
          </a:p>
        </p:txBody>
      </p:sp>
    </p:spTree>
    <p:extLst>
      <p:ext uri="{BB962C8B-B14F-4D97-AF65-F5344CB8AC3E}">
        <p14:creationId xmlns:p14="http://schemas.microsoft.com/office/powerpoint/2010/main" val="1606278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8E87ED-76D1-5EE2-9463-BF49C3974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D9C5A7-90AF-359B-BA94-6D5C40C05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1) Рыбалкина Алёна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2)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Штейнмарк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Анасасия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3) Маркушин Тимофей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ru-RU">
                <a:latin typeface="Calibri" panose="020F0502020204030204" pitchFamily="34" charset="0"/>
                <a:cs typeface="Calibri" panose="020F0502020204030204" pitchFamily="34" charset="0"/>
              </a:rPr>
              <a:t>) Изюмский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Никита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6014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58</TotalTime>
  <Words>132</Words>
  <Application>Microsoft Office PowerPoint</Application>
  <PresentationFormat>Широкоэкранный</PresentationFormat>
  <Paragraphs>24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-apple-system</vt:lpstr>
      <vt:lpstr>Arial</vt:lpstr>
      <vt:lpstr>Calibri</vt:lpstr>
      <vt:lpstr>Tw Cen MT</vt:lpstr>
      <vt:lpstr>Контур</vt:lpstr>
      <vt:lpstr>Мобильный комплекс удаленного наблюдения</vt:lpstr>
      <vt:lpstr>Проблема</vt:lpstr>
      <vt:lpstr>Решение</vt:lpstr>
      <vt:lpstr>Презентация PowerPoint</vt:lpstr>
      <vt:lpstr>Заинтересованные стороны</vt:lpstr>
      <vt:lpstr>Экономика проекта</vt:lpstr>
      <vt:lpstr>Команда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Мобильный комплекс удаленного наблюдения</dc:title>
  <dc:creator>GW</dc:creator>
  <cp:lastModifiedBy>тимофей маркушин</cp:lastModifiedBy>
  <cp:revision>4</cp:revision>
  <dcterms:created xsi:type="dcterms:W3CDTF">2022-11-29T14:48:08Z</dcterms:created>
  <dcterms:modified xsi:type="dcterms:W3CDTF">2023-10-11T17:07:24Z</dcterms:modified>
</cp:coreProperties>
</file>