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4"/>
  </p:notesMasterIdLst>
  <p:sldIdLst>
    <p:sldId id="256" r:id="rId2"/>
    <p:sldId id="263" r:id="rId3"/>
    <p:sldId id="265" r:id="rId4"/>
    <p:sldId id="264" r:id="rId5"/>
    <p:sldId id="262" r:id="rId6"/>
    <p:sldId id="270" r:id="rId7"/>
    <p:sldId id="271" r:id="rId8"/>
    <p:sldId id="268" r:id="rId9"/>
    <p:sldId id="272" r:id="rId10"/>
    <p:sldId id="266" r:id="rId11"/>
    <p:sldId id="267" r:id="rId12"/>
    <p:sldId id="258"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Gilroy Bold" panose="00000800000000000000" charset="-52"/>
      <p:bold r:id="rId19"/>
    </p:embeddedFont>
    <p:embeddedFont>
      <p:font typeface="Gilroy Medium" panose="00000600000000000000" charset="-52"/>
      <p:regular r:id="rId20"/>
    </p:embeddedFont>
    <p:embeddedFont>
      <p:font typeface="Segoe UI" panose="020B0502040204020203" pitchFamily="34" charset="0"/>
      <p:regular r:id="rId21"/>
      <p:bold r:id="rId22"/>
      <p:italic r:id="rId23"/>
      <p:boldItalic r:id="rId24"/>
    </p:embeddedFont>
    <p:embeddedFont>
      <p:font typeface="Verdana" panose="020B0604030504040204" pitchFamily="34" charset="0"/>
      <p:regular r:id="rId25"/>
      <p:bold r:id="rId26"/>
      <p:italic r:id="rId27"/>
      <p:boldItalic r:id="rId2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1"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A73D6-81A7-3DE9-2FD0-34C88A79766E}" v="823" dt="2024-11-25T19:48:45.331"/>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61" d="100"/>
          <a:sy n="161" d="100"/>
        </p:scale>
        <p:origin x="1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3" y="19"/>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7:56.887" idx="9">
    <p:pos x="63" y="49"/>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4:36.189" idx="11">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6:56.599" idx="8">
    <p:pos x="50" y="33"/>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01.12.2024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12</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01.12.2024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01.12.2024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01.12.2024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01.12.2024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01.12.2024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01.12.2024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01.12.2024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82C32"/>
          </a:solidFill>
          <a:ln/>
        </p:spPr>
      </p:sp>
      <p:sp>
        <p:nvSpPr>
          <p:cNvPr id="3" name="Shape 1"/>
          <p:cNvSpPr/>
          <p:nvPr/>
        </p:nvSpPr>
        <p:spPr>
          <a:xfrm>
            <a:off x="0" y="0"/>
            <a:ext cx="12192000" cy="6858000"/>
          </a:xfrm>
          <a:prstGeom prst="rect">
            <a:avLst/>
          </a:prstGeom>
          <a:solidFill>
            <a:srgbClr val="282C32"/>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933198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01.12.2024</a:t>
            </a:fld>
            <a:endParaRPr lang="ru-RU"/>
          </a:p>
        </p:txBody>
      </p:sp>
      <p:pic>
        <p:nvPicPr>
          <p:cNvPr id="10" name="Рисунок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solidFill>
                  <a:srgbClr val="FF0000"/>
                </a:solidFill>
              </a:rPr>
              <a:t>Образовательная связь</a:t>
            </a:r>
          </a:p>
        </p:txBody>
      </p:sp>
      <p:sp>
        <p:nvSpPr>
          <p:cNvPr id="3" name="Подзаголовок 2"/>
          <p:cNvSpPr>
            <a:spLocks noGrp="1"/>
          </p:cNvSpPr>
          <p:nvPr>
            <p:ph type="subTitle" idx="1"/>
          </p:nvPr>
        </p:nvSpPr>
        <p:spPr>
          <a:xfrm>
            <a:off x="914399" y="4921174"/>
            <a:ext cx="10087276" cy="1128562"/>
          </a:xfrm>
        </p:spPr>
        <p:txBody>
          <a:bodyPr>
            <a:normAutofit fontScale="85000" lnSpcReduction="10000"/>
          </a:bodyPr>
          <a:lstStyle/>
          <a:p>
            <a:r>
              <a:rPr lang="ru-RU" dirty="0"/>
              <a:t>Чебоксарский институт (филиал) Московского политехнического университета</a:t>
            </a:r>
          </a:p>
          <a:p>
            <a:r>
              <a:rPr lang="ru-RU" dirty="0"/>
              <a:t>Кафедра «Транспортно-энергетические системы (ответственной за проект)»</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p:txBody>
          <a:bodyPr vert="horz" lIns="91440" tIns="45720" rIns="91440" bIns="45720" rtlCol="0" anchor="t">
            <a:normAutofit/>
          </a:bodyPr>
          <a:lstStyle/>
          <a:p>
            <a:r>
              <a:rPr lang="ru-RU" dirty="0">
                <a:latin typeface="Gilroy Medium"/>
              </a:rPr>
              <a:t>Приложение предназначается для использования студентами, преподавателями, администрацией и выпускниками.</a:t>
            </a:r>
          </a:p>
          <a:p>
            <a:r>
              <a:rPr lang="ru-RU" dirty="0">
                <a:latin typeface="Gilroy Medium"/>
              </a:rPr>
              <a:t>Проблема заключается в труднодоступности информации, ведь все раскидано по разным в социальных сетях</a:t>
            </a:r>
            <a:endParaRPr lang="ru-RU" dirty="0" err="1"/>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EBC5B36-C983-5154-C0C4-770E4FE40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2136" y="1529273"/>
            <a:ext cx="9033684" cy="4501582"/>
          </a:xfrm>
          <a:prstGeom prst="rect">
            <a:avLst/>
          </a:prstGeom>
        </p:spPr>
      </p:pic>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p:txBody>
          <a:bodyPr>
            <a:normAutofit/>
          </a:bodyPr>
          <a:lstStyle/>
          <a:p>
            <a:pPr marL="0" indent="0" algn="ctr">
              <a:buNone/>
            </a:pPr>
            <a:r>
              <a:rPr lang="ru-RU" sz="4400" dirty="0">
                <a:solidFill>
                  <a:schemeClr val="tx1"/>
                </a:solidFill>
              </a:rPr>
              <a:t>Образовательная сеть</a:t>
            </a:r>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p:txBody>
          <a:bodyPr vert="horz" lIns="91440" tIns="45720" rIns="91440" bIns="45720" rtlCol="0" anchor="t">
            <a:normAutofit/>
          </a:bodyPr>
          <a:lstStyle/>
          <a:p>
            <a:r>
              <a:rPr lang="ru-RU" dirty="0">
                <a:latin typeface="Gilroy Medium"/>
              </a:rPr>
              <a:t>ЧГУ </a:t>
            </a:r>
          </a:p>
          <a:p>
            <a:r>
              <a:rPr lang="ru-RU" dirty="0">
                <a:latin typeface="Gilroy Medium"/>
              </a:rPr>
              <a:t>Facebook</a:t>
            </a:r>
          </a:p>
          <a:p>
            <a:r>
              <a:rPr lang="ru-RU" dirty="0">
                <a:latin typeface="Gilroy Medium"/>
              </a:rPr>
              <a:t>Другие мессенджеры</a:t>
            </a:r>
          </a:p>
          <a:p>
            <a:endParaRPr lang="ru-RU" dirty="0"/>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422407" y="1530999"/>
            <a:ext cx="9708886" cy="2246769"/>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ru-RU" sz="2800" dirty="0">
                <a:solidFill>
                  <a:schemeClr val="tx2"/>
                </a:solidFill>
                <a:latin typeface="+mj-lt"/>
                <a:ea typeface="Calibri"/>
                <a:cs typeface="Times New Roman"/>
              </a:rPr>
              <a:t>Студентам будет намного легче найти нужную для них информацию.                                      К примеру:                                                    Можно спросить в какой аудитории </a:t>
            </a:r>
          </a:p>
          <a:p>
            <a:r>
              <a:rPr lang="ru-RU" sz="2800" dirty="0">
                <a:solidFill>
                  <a:schemeClr val="tx2"/>
                </a:solidFill>
                <a:latin typeface="+mj-lt"/>
                <a:ea typeface="Calibri"/>
                <a:cs typeface="Times New Roman"/>
              </a:rPr>
              <a:t>    сейчас проходят занятия?</a:t>
            </a:r>
          </a:p>
        </p:txBody>
      </p:sp>
      <p:pic>
        <p:nvPicPr>
          <p:cNvPr id="8" name="Рисунок 7">
            <a:extLst>
              <a:ext uri="{FF2B5EF4-FFF2-40B4-BE49-F238E27FC236}">
                <a16:creationId xmlns:a16="http://schemas.microsoft.com/office/drawing/2014/main" id="{86B9400E-D631-42A3-8BEA-7C00A6C3C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500" y="1330037"/>
            <a:ext cx="2161987" cy="4729348"/>
          </a:xfrm>
          <a:prstGeom prst="rect">
            <a:avLst/>
          </a:prstGeom>
        </p:spPr>
      </p:pic>
    </p:spTree>
    <p:extLst>
      <p:ext uri="{BB962C8B-B14F-4D97-AF65-F5344CB8AC3E}">
        <p14:creationId xmlns:p14="http://schemas.microsoft.com/office/powerpoint/2010/main" val="18019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F62D5B30-131E-7277-F095-9CB084D1E840}"/>
              </a:ext>
            </a:extLst>
          </p:cNvPr>
          <p:cNvSpPr>
            <a:spLocks noGrp="1"/>
          </p:cNvSpPr>
          <p:nvPr>
            <p:ph idx="1"/>
          </p:nvPr>
        </p:nvSpPr>
        <p:spPr>
          <a:xfrm>
            <a:off x="838200" y="1959429"/>
            <a:ext cx="5985387" cy="3641271"/>
          </a:xfrm>
        </p:spPr>
        <p:txBody>
          <a:bodyPr>
            <a:normAutofit fontScale="62500" lnSpcReduction="20000"/>
          </a:bodyPr>
          <a:lstStyle/>
          <a:p>
            <a:pPr marL="514350" indent="-514350">
              <a:buFont typeface="+mj-lt"/>
              <a:buAutoNum type="arabicPeriod"/>
            </a:pPr>
            <a:r>
              <a:rPr lang="ru-RU" dirty="0"/>
              <a:t>Система управления обучением.           Комплексная платформа для управления курсами, заданиями, оценками и коммуникации</a:t>
            </a:r>
          </a:p>
          <a:p>
            <a:pPr marL="514350" indent="-514350">
              <a:buFont typeface="+mj-lt"/>
              <a:buAutoNum type="arabicPeriod"/>
            </a:pPr>
            <a:r>
              <a:rPr lang="ru-RU" dirty="0"/>
              <a:t>Студенческий портал.              Централизованный центр, позволяющий студентам получать доступ к материалам из телефона, отслеживать прогресс и взаимодействовать с преподавателями</a:t>
            </a:r>
          </a:p>
          <a:p>
            <a:pPr marL="514350" indent="-514350">
              <a:buFont typeface="+mj-lt"/>
              <a:buAutoNum type="arabicPeriod"/>
            </a:pPr>
            <a:r>
              <a:rPr lang="ru-RU" dirty="0"/>
              <a:t>Выделенное управление для преподавательского состава.                    Выделенное пространство для преподавателей, где они могут управлять курсами, сообщать новости, коммуницировать с студентами и получать доступ к ценным сведениям и аналитике</a:t>
            </a:r>
          </a:p>
        </p:txBody>
      </p:sp>
      <p:sp>
        <p:nvSpPr>
          <p:cNvPr id="3" name="Номер слайда 2">
            <a:extLst>
              <a:ext uri="{FF2B5EF4-FFF2-40B4-BE49-F238E27FC236}">
                <a16:creationId xmlns:a16="http://schemas.microsoft.com/office/drawing/2014/main" id="{EDC64ABF-9D20-5541-8058-F59684549348}"/>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B967D542-43D9-41E8-880E-65AB881756CE}"/>
              </a:ext>
            </a:extLst>
          </p:cNvPr>
          <p:cNvSpPr>
            <a:spLocks noGrp="1"/>
          </p:cNvSpPr>
          <p:nvPr>
            <p:ph type="title"/>
          </p:nvPr>
        </p:nvSpPr>
        <p:spPr>
          <a:xfrm>
            <a:off x="838200" y="555171"/>
            <a:ext cx="4863353" cy="1135517"/>
          </a:xfrm>
        </p:spPr>
        <p:txBody>
          <a:bodyPr/>
          <a:lstStyle/>
          <a:p>
            <a:r>
              <a:rPr lang="ru-RU" dirty="0"/>
              <a:t>Основные возможности приложения </a:t>
            </a:r>
          </a:p>
        </p:txBody>
      </p:sp>
      <p:pic>
        <p:nvPicPr>
          <p:cNvPr id="6" name="Рисунок 5">
            <a:extLst>
              <a:ext uri="{FF2B5EF4-FFF2-40B4-BE49-F238E27FC236}">
                <a16:creationId xmlns:a16="http://schemas.microsoft.com/office/drawing/2014/main" id="{01C68FE7-DE3A-464B-A19C-24E2B45B1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3459" y="1522053"/>
            <a:ext cx="2043863" cy="4184783"/>
          </a:xfrm>
          <a:prstGeom prst="rect">
            <a:avLst/>
          </a:prstGeom>
        </p:spPr>
      </p:pic>
    </p:spTree>
    <p:extLst>
      <p:ext uri="{BB962C8B-B14F-4D97-AF65-F5344CB8AC3E}">
        <p14:creationId xmlns:p14="http://schemas.microsoft.com/office/powerpoint/2010/main" val="1052105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AF1E992C-D476-9828-D379-680F098EA799}"/>
              </a:ext>
            </a:extLst>
          </p:cNvPr>
          <p:cNvSpPr>
            <a:spLocks noGrp="1"/>
          </p:cNvSpPr>
          <p:nvPr>
            <p:ph idx="1"/>
          </p:nvPr>
        </p:nvSpPr>
        <p:spPr>
          <a:xfrm>
            <a:off x="838200" y="1924343"/>
            <a:ext cx="4333568" cy="1754326"/>
          </a:xfrm>
        </p:spPr>
        <p:txBody>
          <a:bodyPr>
            <a:normAutofit/>
          </a:bodyPr>
          <a:lstStyle/>
          <a:p>
            <a:r>
              <a:rPr lang="ru-RU" sz="2000" dirty="0"/>
              <a:t>Студенты </a:t>
            </a:r>
          </a:p>
          <a:p>
            <a:pPr marL="0" indent="0">
              <a:buNone/>
            </a:pPr>
            <a:r>
              <a:rPr lang="ru-RU" sz="2000" dirty="0"/>
              <a:t>Расширенное обучение, опыт, улучшенная коммуникация с преподавателями, упрощённый доступ к ресурсам</a:t>
            </a:r>
          </a:p>
        </p:txBody>
      </p:sp>
      <p:sp>
        <p:nvSpPr>
          <p:cNvPr id="3" name="Номер слайда 2">
            <a:extLst>
              <a:ext uri="{FF2B5EF4-FFF2-40B4-BE49-F238E27FC236}">
                <a16:creationId xmlns:a16="http://schemas.microsoft.com/office/drawing/2014/main" id="{1C4AD5D0-6184-064B-ECB3-2E25BC81D89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B59F6473-7000-3732-1E4C-98DC6A257BCD}"/>
              </a:ext>
            </a:extLst>
          </p:cNvPr>
          <p:cNvSpPr>
            <a:spLocks noGrp="1"/>
          </p:cNvSpPr>
          <p:nvPr>
            <p:ph type="title"/>
          </p:nvPr>
        </p:nvSpPr>
        <p:spPr/>
        <p:txBody>
          <a:bodyPr/>
          <a:lstStyle/>
          <a:p>
            <a:r>
              <a:rPr lang="ru-RU" dirty="0"/>
              <a:t>Преимущества для пользователей</a:t>
            </a:r>
          </a:p>
        </p:txBody>
      </p:sp>
      <p:sp>
        <p:nvSpPr>
          <p:cNvPr id="5" name="TextBox 4">
            <a:extLst>
              <a:ext uri="{FF2B5EF4-FFF2-40B4-BE49-F238E27FC236}">
                <a16:creationId xmlns:a16="http://schemas.microsoft.com/office/drawing/2014/main" id="{1B44DDC5-12BC-5600-40C9-A9B3415D6018}"/>
              </a:ext>
            </a:extLst>
          </p:cNvPr>
          <p:cNvSpPr txBox="1"/>
          <p:nvPr/>
        </p:nvSpPr>
        <p:spPr>
          <a:xfrm flipH="1">
            <a:off x="838200" y="3848325"/>
            <a:ext cx="3362634" cy="1754326"/>
          </a:xfrm>
          <a:prstGeom prst="rect">
            <a:avLst/>
          </a:prstGeom>
          <a:noFill/>
        </p:spPr>
        <p:txBody>
          <a:bodyPr wrap="square" rtlCol="0">
            <a:spAutoFit/>
          </a:bodyPr>
          <a:lstStyle/>
          <a:p>
            <a:pPr marL="285750" indent="-285750">
              <a:buFont typeface="Arial" panose="020B0604020202020204" pitchFamily="34" charset="0"/>
              <a:buChar char="•"/>
            </a:pPr>
            <a:r>
              <a:rPr lang="ru-RU" dirty="0">
                <a:solidFill>
                  <a:schemeClr val="tx2"/>
                </a:solidFill>
              </a:rPr>
              <a:t>Для потока</a:t>
            </a:r>
          </a:p>
          <a:p>
            <a:r>
              <a:rPr lang="ru-RU" dirty="0">
                <a:solidFill>
                  <a:schemeClr val="tx2"/>
                </a:solidFill>
              </a:rPr>
              <a:t>Повышенная эффективность курса, улучшенная связь между студентами, доступ к аналитике процесса</a:t>
            </a:r>
          </a:p>
        </p:txBody>
      </p:sp>
      <p:sp>
        <p:nvSpPr>
          <p:cNvPr id="7" name="TextBox 6">
            <a:extLst>
              <a:ext uri="{FF2B5EF4-FFF2-40B4-BE49-F238E27FC236}">
                <a16:creationId xmlns:a16="http://schemas.microsoft.com/office/drawing/2014/main" id="{26013433-93EE-1A08-DED1-C2F045FB8582}"/>
              </a:ext>
            </a:extLst>
          </p:cNvPr>
          <p:cNvSpPr txBox="1"/>
          <p:nvPr/>
        </p:nvSpPr>
        <p:spPr>
          <a:xfrm>
            <a:off x="5381932" y="1924343"/>
            <a:ext cx="4333568" cy="2031325"/>
          </a:xfrm>
          <a:prstGeom prst="rect">
            <a:avLst/>
          </a:prstGeom>
          <a:noFill/>
        </p:spPr>
        <p:txBody>
          <a:bodyPr wrap="square" rtlCol="0">
            <a:spAutoFit/>
          </a:bodyPr>
          <a:lstStyle/>
          <a:p>
            <a:pPr marL="285750" indent="-285750">
              <a:buFont typeface="Arial" panose="020B0604020202020204" pitchFamily="34" charset="0"/>
              <a:buChar char="•"/>
            </a:pPr>
            <a:r>
              <a:rPr lang="ru-RU" dirty="0">
                <a:solidFill>
                  <a:schemeClr val="tx2"/>
                </a:solidFill>
              </a:rPr>
              <a:t>Преподаватели</a:t>
            </a:r>
            <a:r>
              <a:rPr lang="en-US" dirty="0">
                <a:solidFill>
                  <a:schemeClr val="tx2"/>
                </a:solidFill>
              </a:rPr>
              <a:t>/</a:t>
            </a:r>
            <a:r>
              <a:rPr lang="ru-RU" dirty="0">
                <a:solidFill>
                  <a:schemeClr val="tx2"/>
                </a:solidFill>
              </a:rPr>
              <a:t>администрация</a:t>
            </a:r>
          </a:p>
          <a:p>
            <a:r>
              <a:rPr lang="ru-RU" dirty="0">
                <a:solidFill>
                  <a:schemeClr val="tx2"/>
                </a:solidFill>
              </a:rPr>
              <a:t>Упрощение административных задач, улучшение коммуникации и взаимодействия между факультетами, а также повышение операционной эффективности </a:t>
            </a:r>
          </a:p>
        </p:txBody>
      </p:sp>
    </p:spTree>
    <p:extLst>
      <p:ext uri="{BB962C8B-B14F-4D97-AF65-F5344CB8AC3E}">
        <p14:creationId xmlns:p14="http://schemas.microsoft.com/office/powerpoint/2010/main" val="370890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p:txBody>
          <a:bodyPr vert="horz" lIns="91440" tIns="45720" rIns="91440" bIns="45720" rtlCol="0" anchor="t">
            <a:normAutofit/>
          </a:bodyPr>
          <a:lstStyle/>
          <a:p>
            <a:r>
              <a:rPr lang="ru-RU" dirty="0">
                <a:latin typeface="Gilroy Medium"/>
              </a:rPr>
              <a:t>На данный момент разработана сама платформа</a:t>
            </a:r>
          </a:p>
          <a:p>
            <a:r>
              <a:rPr lang="ru-RU" dirty="0">
                <a:latin typeface="Gilroy Medium"/>
              </a:rPr>
              <a:t>Дизайн приложения </a:t>
            </a:r>
          </a:p>
          <a:p>
            <a:r>
              <a:rPr lang="ru-RU" dirty="0">
                <a:latin typeface="Gilroy Medium"/>
              </a:rPr>
              <a:t>Найдены потребители </a:t>
            </a:r>
          </a:p>
          <a:p>
            <a:endParaRPr lang="ru-RU" dirty="0"/>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Tree>
    <p:extLst>
      <p:ext uri="{BB962C8B-B14F-4D97-AF65-F5344CB8AC3E}">
        <p14:creationId xmlns:p14="http://schemas.microsoft.com/office/powerpoint/2010/main" val="178468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2C56C7C-8A86-3ED3-F4E4-8B24A0C0BF02}"/>
              </a:ext>
            </a:extLst>
          </p:cNvPr>
          <p:cNvSpPr>
            <a:spLocks noGrp="1"/>
          </p:cNvSpPr>
          <p:nvPr>
            <p:ph idx="1"/>
          </p:nvPr>
        </p:nvSpPr>
        <p:spPr>
          <a:xfrm>
            <a:off x="1260022" y="1978699"/>
            <a:ext cx="9299122" cy="3641271"/>
          </a:xfrm>
        </p:spPr>
        <p:txBody>
          <a:bodyPr/>
          <a:lstStyle/>
          <a:p>
            <a:pPr marL="0" indent="0">
              <a:buNone/>
            </a:pPr>
            <a:r>
              <a:rPr lang="ru-RU" dirty="0"/>
              <a:t>Мы будем рады вашим отзывам и предложениям. Ваши идеи помогут нам продолжать совершенствовать платформу. Приложение будет совершенствоваться (доделываться), возможно оно канет в Лету.  </a:t>
            </a:r>
          </a:p>
        </p:txBody>
      </p:sp>
      <p:sp>
        <p:nvSpPr>
          <p:cNvPr id="3" name="Номер слайда 2">
            <a:extLst>
              <a:ext uri="{FF2B5EF4-FFF2-40B4-BE49-F238E27FC236}">
                <a16:creationId xmlns:a16="http://schemas.microsoft.com/office/drawing/2014/main" id="{AFE43AB0-F738-74E0-30A7-7C153B05FAE1}"/>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B31A8650-CA7A-46A7-F01A-54776E501FAE}"/>
              </a:ext>
            </a:extLst>
          </p:cNvPr>
          <p:cNvSpPr>
            <a:spLocks noGrp="1"/>
          </p:cNvSpPr>
          <p:nvPr>
            <p:ph type="title"/>
          </p:nvPr>
        </p:nvSpPr>
        <p:spPr>
          <a:xfrm>
            <a:off x="1260022" y="539962"/>
            <a:ext cx="8877300" cy="1135517"/>
          </a:xfrm>
        </p:spPr>
        <p:txBody>
          <a:bodyPr/>
          <a:lstStyle/>
          <a:p>
            <a:r>
              <a:rPr lang="ru-RU" dirty="0"/>
              <a:t>Дальнейшие действия и обратная связь</a:t>
            </a:r>
          </a:p>
        </p:txBody>
      </p:sp>
    </p:spTree>
    <p:extLst>
      <p:ext uri="{BB962C8B-B14F-4D97-AF65-F5344CB8AC3E}">
        <p14:creationId xmlns:p14="http://schemas.microsoft.com/office/powerpoint/2010/main" val="943378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0BCC2BF0-CDAE-CDA4-147B-35C4BBBD488B}"/>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1888" b="26416"/>
          <a:stretch/>
        </p:blipFill>
        <p:spPr>
          <a:xfrm>
            <a:off x="7978983" y="2781007"/>
            <a:ext cx="1332000" cy="1332000"/>
          </a:xfrm>
          <a:prstGeom prst="ellipse">
            <a:avLst/>
          </a:prstGeom>
        </p:spPr>
      </p:pic>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10</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pic>
        <p:nvPicPr>
          <p:cNvPr id="8" name="Рисунок 7">
            <a:extLst>
              <a:ext uri="{FF2B5EF4-FFF2-40B4-BE49-F238E27FC236}">
                <a16:creationId xmlns:a16="http://schemas.microsoft.com/office/drawing/2014/main" id="{77C96D46-49DE-5F1C-7508-4E06C69B82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16" t="21948" r="1316" b="4469"/>
          <a:stretch/>
        </p:blipFill>
        <p:spPr>
          <a:xfrm>
            <a:off x="4201842" y="2787356"/>
            <a:ext cx="1332000" cy="1332000"/>
          </a:xfrm>
          <a:prstGeom prst="ellipse">
            <a:avLst/>
          </a:prstGeom>
        </p:spPr>
      </p:pic>
      <p:pic>
        <p:nvPicPr>
          <p:cNvPr id="10" name="Рисунок 9">
            <a:extLst>
              <a:ext uri="{FF2B5EF4-FFF2-40B4-BE49-F238E27FC236}">
                <a16:creationId xmlns:a16="http://schemas.microsoft.com/office/drawing/2014/main" id="{55F93444-3AD9-0F1A-FC63-ABEC8905E6C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920" r="1888" b="12496"/>
          <a:stretch/>
        </p:blipFill>
        <p:spPr>
          <a:xfrm>
            <a:off x="6215599" y="2781006"/>
            <a:ext cx="1332000" cy="1332001"/>
          </a:xfrm>
          <a:prstGeom prst="ellipse">
            <a:avLst/>
          </a:prstGeom>
        </p:spPr>
      </p:pic>
      <p:pic>
        <p:nvPicPr>
          <p:cNvPr id="12" name="Рисунок 11">
            <a:extLst>
              <a:ext uri="{FF2B5EF4-FFF2-40B4-BE49-F238E27FC236}">
                <a16:creationId xmlns:a16="http://schemas.microsoft.com/office/drawing/2014/main" id="{65786231-7580-E300-FFE3-27DB78C5A9A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44" t="22422" r="944" b="3993"/>
          <a:stretch/>
        </p:blipFill>
        <p:spPr>
          <a:xfrm>
            <a:off x="2280230" y="2787356"/>
            <a:ext cx="1332000" cy="1332000"/>
          </a:xfrm>
          <a:prstGeom prst="ellipse">
            <a:avLst/>
          </a:prstGeom>
        </p:spPr>
      </p:pic>
      <p:pic>
        <p:nvPicPr>
          <p:cNvPr id="17" name="Рисунок 16">
            <a:extLst>
              <a:ext uri="{FF2B5EF4-FFF2-40B4-BE49-F238E27FC236}">
                <a16:creationId xmlns:a16="http://schemas.microsoft.com/office/drawing/2014/main" id="{A192BE95-24C1-40BC-F2BB-D0CA8F1B6D3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425" r="1888" b="-8"/>
          <a:stretch/>
        </p:blipFill>
        <p:spPr>
          <a:xfrm>
            <a:off x="358618" y="2787356"/>
            <a:ext cx="1332000" cy="1332000"/>
          </a:xfrm>
          <a:prstGeom prst="ellipse">
            <a:avLst/>
          </a:prstGeom>
        </p:spPr>
      </p:pic>
      <p:sp>
        <p:nvSpPr>
          <p:cNvPr id="20" name="TextBox 19">
            <a:extLst>
              <a:ext uri="{FF2B5EF4-FFF2-40B4-BE49-F238E27FC236}">
                <a16:creationId xmlns:a16="http://schemas.microsoft.com/office/drawing/2014/main" id="{A06B089E-EFEB-7E43-EA8C-6CAD55AF880B}"/>
              </a:ext>
            </a:extLst>
          </p:cNvPr>
          <p:cNvSpPr txBox="1"/>
          <p:nvPr/>
        </p:nvSpPr>
        <p:spPr>
          <a:xfrm>
            <a:off x="286637" y="4119356"/>
            <a:ext cx="1441611" cy="276999"/>
          </a:xfrm>
          <a:prstGeom prst="rect">
            <a:avLst/>
          </a:prstGeom>
          <a:noFill/>
        </p:spPr>
        <p:txBody>
          <a:bodyPr wrap="square">
            <a:spAutoFit/>
          </a:bodyPr>
          <a:lstStyle/>
          <a:p>
            <a:r>
              <a:rPr lang="ru-RU" sz="1200" dirty="0">
                <a:latin typeface="Gilroy Bold" panose="00000800000000000000" charset="-52"/>
              </a:rPr>
              <a:t>Рыбаков</a:t>
            </a:r>
            <a:r>
              <a:rPr lang="ru-RU" sz="1000" dirty="0">
                <a:latin typeface="Gilroy Bold" panose="00000800000000000000" charset="-52"/>
              </a:rPr>
              <a:t> </a:t>
            </a:r>
            <a:r>
              <a:rPr lang="ru-RU" sz="1200" dirty="0">
                <a:latin typeface="Gilroy Bold" panose="00000800000000000000" charset="-52"/>
              </a:rPr>
              <a:t>Матвей</a:t>
            </a:r>
          </a:p>
        </p:txBody>
      </p:sp>
      <p:sp>
        <p:nvSpPr>
          <p:cNvPr id="22" name="TextBox 21">
            <a:extLst>
              <a:ext uri="{FF2B5EF4-FFF2-40B4-BE49-F238E27FC236}">
                <a16:creationId xmlns:a16="http://schemas.microsoft.com/office/drawing/2014/main" id="{8020B9AF-FC3E-BDE2-3D20-6409EE9E5D8D}"/>
              </a:ext>
            </a:extLst>
          </p:cNvPr>
          <p:cNvSpPr txBox="1"/>
          <p:nvPr/>
        </p:nvSpPr>
        <p:spPr>
          <a:xfrm>
            <a:off x="2190750" y="4106610"/>
            <a:ext cx="1522834" cy="276999"/>
          </a:xfrm>
          <a:prstGeom prst="rect">
            <a:avLst/>
          </a:prstGeom>
          <a:noFill/>
        </p:spPr>
        <p:txBody>
          <a:bodyPr wrap="square">
            <a:spAutoFit/>
          </a:bodyPr>
          <a:lstStyle/>
          <a:p>
            <a:r>
              <a:rPr lang="ru-RU" sz="1200" dirty="0">
                <a:latin typeface="Gilroy Bold" panose="00000800000000000000" charset="-52"/>
              </a:rPr>
              <a:t>Алексеев Андрей</a:t>
            </a:r>
          </a:p>
        </p:txBody>
      </p:sp>
      <p:sp>
        <p:nvSpPr>
          <p:cNvPr id="24" name="TextBox 23">
            <a:extLst>
              <a:ext uri="{FF2B5EF4-FFF2-40B4-BE49-F238E27FC236}">
                <a16:creationId xmlns:a16="http://schemas.microsoft.com/office/drawing/2014/main" id="{DE201DD8-5D7F-51F8-266C-95A5485EC181}"/>
              </a:ext>
            </a:extLst>
          </p:cNvPr>
          <p:cNvSpPr txBox="1"/>
          <p:nvPr/>
        </p:nvSpPr>
        <p:spPr>
          <a:xfrm>
            <a:off x="4118299" y="4106609"/>
            <a:ext cx="1522834" cy="276999"/>
          </a:xfrm>
          <a:prstGeom prst="rect">
            <a:avLst/>
          </a:prstGeom>
          <a:noFill/>
        </p:spPr>
        <p:txBody>
          <a:bodyPr wrap="square">
            <a:spAutoFit/>
          </a:bodyPr>
          <a:lstStyle/>
          <a:p>
            <a:r>
              <a:rPr lang="ru-RU" sz="1200" dirty="0">
                <a:latin typeface="Gilroy Bold" panose="00000800000000000000" charset="-52"/>
              </a:rPr>
              <a:t>Сиротин Евгений</a:t>
            </a:r>
          </a:p>
        </p:txBody>
      </p:sp>
      <p:sp>
        <p:nvSpPr>
          <p:cNvPr id="26" name="TextBox 25">
            <a:extLst>
              <a:ext uri="{FF2B5EF4-FFF2-40B4-BE49-F238E27FC236}">
                <a16:creationId xmlns:a16="http://schemas.microsoft.com/office/drawing/2014/main" id="{33E08D6F-FCC9-1D66-7B30-385DF20C389C}"/>
              </a:ext>
            </a:extLst>
          </p:cNvPr>
          <p:cNvSpPr txBox="1"/>
          <p:nvPr/>
        </p:nvSpPr>
        <p:spPr>
          <a:xfrm>
            <a:off x="6045848" y="4089086"/>
            <a:ext cx="1671502" cy="276999"/>
          </a:xfrm>
          <a:prstGeom prst="rect">
            <a:avLst/>
          </a:prstGeom>
          <a:noFill/>
        </p:spPr>
        <p:txBody>
          <a:bodyPr wrap="square">
            <a:spAutoFit/>
          </a:bodyPr>
          <a:lstStyle/>
          <a:p>
            <a:r>
              <a:rPr lang="ru-RU" sz="1200" dirty="0">
                <a:latin typeface="Gilroy Bold" panose="00000800000000000000" charset="-52"/>
              </a:rPr>
              <a:t>Никифоров Андрей</a:t>
            </a:r>
          </a:p>
        </p:txBody>
      </p:sp>
      <p:sp>
        <p:nvSpPr>
          <p:cNvPr id="28" name="TextBox 27">
            <a:extLst>
              <a:ext uri="{FF2B5EF4-FFF2-40B4-BE49-F238E27FC236}">
                <a16:creationId xmlns:a16="http://schemas.microsoft.com/office/drawing/2014/main" id="{1A49AFA8-3A45-DE9B-C32A-7301674C0585}"/>
              </a:ext>
            </a:extLst>
          </p:cNvPr>
          <p:cNvSpPr txBox="1"/>
          <p:nvPr/>
        </p:nvSpPr>
        <p:spPr>
          <a:xfrm>
            <a:off x="7973397" y="4089085"/>
            <a:ext cx="1510781" cy="276999"/>
          </a:xfrm>
          <a:prstGeom prst="rect">
            <a:avLst/>
          </a:prstGeom>
          <a:noFill/>
        </p:spPr>
        <p:txBody>
          <a:bodyPr wrap="square">
            <a:spAutoFit/>
          </a:bodyPr>
          <a:lstStyle/>
          <a:p>
            <a:r>
              <a:rPr lang="ru-RU" sz="1200" dirty="0" err="1">
                <a:latin typeface="Gilroy Bold" panose="00000800000000000000" charset="-52"/>
              </a:rPr>
              <a:t>Сесюкин</a:t>
            </a:r>
            <a:r>
              <a:rPr lang="ru-RU" sz="1200" dirty="0">
                <a:latin typeface="Gilroy Bold" panose="00000800000000000000" charset="-52"/>
              </a:rPr>
              <a:t> Антон</a:t>
            </a:r>
          </a:p>
        </p:txBody>
      </p:sp>
      <p:sp>
        <p:nvSpPr>
          <p:cNvPr id="31" name="TextBox 30">
            <a:extLst>
              <a:ext uri="{FF2B5EF4-FFF2-40B4-BE49-F238E27FC236}">
                <a16:creationId xmlns:a16="http://schemas.microsoft.com/office/drawing/2014/main" id="{E9413571-AC0A-A041-251D-1DF421496150}"/>
              </a:ext>
            </a:extLst>
          </p:cNvPr>
          <p:cNvSpPr txBox="1"/>
          <p:nvPr/>
        </p:nvSpPr>
        <p:spPr>
          <a:xfrm>
            <a:off x="461195" y="4325776"/>
            <a:ext cx="1143875" cy="246221"/>
          </a:xfrm>
          <a:prstGeom prst="rect">
            <a:avLst/>
          </a:prstGeom>
          <a:noFill/>
        </p:spPr>
        <p:txBody>
          <a:bodyPr wrap="square">
            <a:spAutoFit/>
          </a:bodyPr>
          <a:lstStyle/>
          <a:p>
            <a:r>
              <a:rPr lang="en-US" sz="1000" dirty="0">
                <a:solidFill>
                  <a:schemeClr val="tx2"/>
                </a:solidFill>
                <a:latin typeface="Gilroy Bold" panose="00000800000000000000" charset="-52"/>
              </a:rPr>
              <a:t>Frontend-Dev</a:t>
            </a:r>
            <a:endParaRPr lang="ru-RU" sz="1000" dirty="0">
              <a:solidFill>
                <a:schemeClr val="tx2"/>
              </a:solidFill>
              <a:latin typeface="Gilroy Bold" panose="00000800000000000000" charset="-52"/>
            </a:endParaRPr>
          </a:p>
        </p:txBody>
      </p:sp>
      <p:sp>
        <p:nvSpPr>
          <p:cNvPr id="33" name="TextBox 32">
            <a:extLst>
              <a:ext uri="{FF2B5EF4-FFF2-40B4-BE49-F238E27FC236}">
                <a16:creationId xmlns:a16="http://schemas.microsoft.com/office/drawing/2014/main" id="{D512932E-55D2-A564-3CBC-86235D2E411A}"/>
              </a:ext>
            </a:extLst>
          </p:cNvPr>
          <p:cNvSpPr txBox="1"/>
          <p:nvPr/>
        </p:nvSpPr>
        <p:spPr>
          <a:xfrm>
            <a:off x="2491395" y="4325776"/>
            <a:ext cx="921544" cy="246221"/>
          </a:xfrm>
          <a:prstGeom prst="rect">
            <a:avLst/>
          </a:prstGeom>
          <a:noFill/>
        </p:spPr>
        <p:txBody>
          <a:bodyPr wrap="square">
            <a:spAutoFit/>
          </a:bodyPr>
          <a:lstStyle/>
          <a:p>
            <a:r>
              <a:rPr lang="en-US" sz="1000" dirty="0">
                <a:solidFill>
                  <a:schemeClr val="tx2"/>
                </a:solidFill>
                <a:latin typeface="Gilroy Bold" panose="00000800000000000000" charset="-52"/>
              </a:rPr>
              <a:t>Main-Dev</a:t>
            </a:r>
            <a:endParaRPr lang="ru-RU" sz="1000" dirty="0">
              <a:solidFill>
                <a:schemeClr val="tx2"/>
              </a:solidFill>
              <a:latin typeface="Gilroy Bold" panose="00000800000000000000" charset="-52"/>
            </a:endParaRPr>
          </a:p>
        </p:txBody>
      </p:sp>
      <p:sp>
        <p:nvSpPr>
          <p:cNvPr id="35" name="TextBox 34">
            <a:extLst>
              <a:ext uri="{FF2B5EF4-FFF2-40B4-BE49-F238E27FC236}">
                <a16:creationId xmlns:a16="http://schemas.microsoft.com/office/drawing/2014/main" id="{31BC52C8-4ABA-FBDD-12FB-92B32316EF8D}"/>
              </a:ext>
            </a:extLst>
          </p:cNvPr>
          <p:cNvSpPr txBox="1"/>
          <p:nvPr/>
        </p:nvSpPr>
        <p:spPr>
          <a:xfrm>
            <a:off x="4599909" y="4313209"/>
            <a:ext cx="507949" cy="246221"/>
          </a:xfrm>
          <a:prstGeom prst="rect">
            <a:avLst/>
          </a:prstGeom>
          <a:noFill/>
        </p:spPr>
        <p:txBody>
          <a:bodyPr wrap="square">
            <a:spAutoFit/>
          </a:bodyPr>
          <a:lstStyle/>
          <a:p>
            <a:r>
              <a:rPr lang="en-US" sz="1000" dirty="0">
                <a:solidFill>
                  <a:schemeClr val="tx2"/>
                </a:solidFill>
                <a:latin typeface="Gilroy Bold" panose="00000800000000000000" charset="-52"/>
              </a:rPr>
              <a:t>Brain</a:t>
            </a:r>
            <a:endParaRPr lang="ru-RU" sz="1000" dirty="0">
              <a:solidFill>
                <a:schemeClr val="tx2"/>
              </a:solidFill>
              <a:latin typeface="Gilroy Bold" panose="00000800000000000000" charset="-52"/>
            </a:endParaRPr>
          </a:p>
        </p:txBody>
      </p:sp>
      <p:sp>
        <p:nvSpPr>
          <p:cNvPr id="37" name="TextBox 36">
            <a:extLst>
              <a:ext uri="{FF2B5EF4-FFF2-40B4-BE49-F238E27FC236}">
                <a16:creationId xmlns:a16="http://schemas.microsoft.com/office/drawing/2014/main" id="{287A42E8-695B-A6FC-2840-72D8DC7E96D7}"/>
              </a:ext>
            </a:extLst>
          </p:cNvPr>
          <p:cNvSpPr txBox="1"/>
          <p:nvPr/>
        </p:nvSpPr>
        <p:spPr>
          <a:xfrm>
            <a:off x="6505952" y="4313208"/>
            <a:ext cx="1263855" cy="246221"/>
          </a:xfrm>
          <a:prstGeom prst="rect">
            <a:avLst/>
          </a:prstGeom>
          <a:noFill/>
        </p:spPr>
        <p:txBody>
          <a:bodyPr wrap="square">
            <a:spAutoFit/>
          </a:bodyPr>
          <a:lstStyle/>
          <a:p>
            <a:r>
              <a:rPr lang="en-US" sz="1000" dirty="0">
                <a:solidFill>
                  <a:schemeClr val="tx2"/>
                </a:solidFill>
                <a:latin typeface="Gilroy Bold" panose="00000800000000000000" charset="-52"/>
              </a:rPr>
              <a:t>Designer</a:t>
            </a:r>
            <a:endParaRPr lang="ru-RU" sz="1000" dirty="0">
              <a:solidFill>
                <a:schemeClr val="tx2"/>
              </a:solidFill>
              <a:latin typeface="Gilroy Bold" panose="00000800000000000000" charset="-52"/>
            </a:endParaRPr>
          </a:p>
        </p:txBody>
      </p:sp>
      <p:sp>
        <p:nvSpPr>
          <p:cNvPr id="39" name="TextBox 38">
            <a:extLst>
              <a:ext uri="{FF2B5EF4-FFF2-40B4-BE49-F238E27FC236}">
                <a16:creationId xmlns:a16="http://schemas.microsoft.com/office/drawing/2014/main" id="{E91DA0FD-B1E9-2919-7031-ADBD2AA5C0E4}"/>
              </a:ext>
            </a:extLst>
          </p:cNvPr>
          <p:cNvSpPr txBox="1"/>
          <p:nvPr/>
        </p:nvSpPr>
        <p:spPr>
          <a:xfrm>
            <a:off x="8122065" y="4330641"/>
            <a:ext cx="1045836" cy="246221"/>
          </a:xfrm>
          <a:prstGeom prst="rect">
            <a:avLst/>
          </a:prstGeom>
          <a:noFill/>
        </p:spPr>
        <p:txBody>
          <a:bodyPr wrap="square">
            <a:spAutoFit/>
          </a:bodyPr>
          <a:lstStyle/>
          <a:p>
            <a:r>
              <a:rPr lang="en-US" sz="1000" dirty="0">
                <a:solidFill>
                  <a:schemeClr val="tx2"/>
                </a:solidFill>
                <a:latin typeface="Gilroy Bold" panose="00000800000000000000" charset="-52"/>
              </a:rPr>
              <a:t>Program-Dev</a:t>
            </a:r>
            <a:endParaRPr lang="ru-RU" sz="1000" dirty="0">
              <a:solidFill>
                <a:schemeClr val="tx2"/>
              </a:solidFill>
              <a:latin typeface="Gilroy Bold" panose="00000800000000000000" charset="-52"/>
            </a:endParaRPr>
          </a:p>
        </p:txBody>
      </p:sp>
      <p:pic>
        <p:nvPicPr>
          <p:cNvPr id="7" name="Рисунок 6">
            <a:extLst>
              <a:ext uri="{FF2B5EF4-FFF2-40B4-BE49-F238E27FC236}">
                <a16:creationId xmlns:a16="http://schemas.microsoft.com/office/drawing/2014/main" id="{747F401D-26B7-47A5-80AB-90714DF7B9BC}"/>
              </a:ext>
            </a:extLst>
          </p:cNvPr>
          <p:cNvPicPr>
            <a:picLocks noChangeAspect="1"/>
          </p:cNvPicPr>
          <p:nvPr/>
        </p:nvPicPr>
        <p:blipFill rotWithShape="1">
          <a:blip r:embed="rId7"/>
          <a:srcRect t="15768" b="9223"/>
          <a:stretch/>
        </p:blipFill>
        <p:spPr>
          <a:xfrm>
            <a:off x="9909976" y="2757084"/>
            <a:ext cx="1331800" cy="1332001"/>
          </a:xfrm>
          <a:prstGeom prst="ellipse">
            <a:avLst/>
          </a:prstGeom>
        </p:spPr>
      </p:pic>
      <p:sp>
        <p:nvSpPr>
          <p:cNvPr id="23" name="TextBox 22">
            <a:extLst>
              <a:ext uri="{FF2B5EF4-FFF2-40B4-BE49-F238E27FC236}">
                <a16:creationId xmlns:a16="http://schemas.microsoft.com/office/drawing/2014/main" id="{1FD363C1-1FB2-4B86-B09D-42BED8A550FC}"/>
              </a:ext>
            </a:extLst>
          </p:cNvPr>
          <p:cNvSpPr txBox="1"/>
          <p:nvPr/>
        </p:nvSpPr>
        <p:spPr>
          <a:xfrm>
            <a:off x="9909976" y="4111262"/>
            <a:ext cx="1331800" cy="276999"/>
          </a:xfrm>
          <a:prstGeom prst="rect">
            <a:avLst/>
          </a:prstGeom>
          <a:noFill/>
        </p:spPr>
        <p:txBody>
          <a:bodyPr wrap="square">
            <a:spAutoFit/>
          </a:bodyPr>
          <a:lstStyle/>
          <a:p>
            <a:r>
              <a:rPr lang="ru-RU" sz="1200" dirty="0">
                <a:latin typeface="Gilroy Bold" panose="00000800000000000000" charset="-52"/>
              </a:rPr>
              <a:t>Белова Милана</a:t>
            </a:r>
          </a:p>
        </p:txBody>
      </p:sp>
      <p:sp>
        <p:nvSpPr>
          <p:cNvPr id="25" name="TextBox 24">
            <a:extLst>
              <a:ext uri="{FF2B5EF4-FFF2-40B4-BE49-F238E27FC236}">
                <a16:creationId xmlns:a16="http://schemas.microsoft.com/office/drawing/2014/main" id="{3DF1614C-D040-46FB-97CB-CB55B6C26AF7}"/>
              </a:ext>
            </a:extLst>
          </p:cNvPr>
          <p:cNvSpPr txBox="1"/>
          <p:nvPr/>
        </p:nvSpPr>
        <p:spPr>
          <a:xfrm>
            <a:off x="9972484" y="4328445"/>
            <a:ext cx="1218126" cy="246221"/>
          </a:xfrm>
          <a:prstGeom prst="rect">
            <a:avLst/>
          </a:prstGeom>
          <a:noFill/>
        </p:spPr>
        <p:txBody>
          <a:bodyPr wrap="square">
            <a:spAutoFit/>
          </a:bodyPr>
          <a:lstStyle/>
          <a:p>
            <a:r>
              <a:rPr lang="en-US" sz="1000" dirty="0">
                <a:solidFill>
                  <a:schemeClr val="tx2"/>
                </a:solidFill>
                <a:latin typeface="Gilroy Bold" panose="00000800000000000000" charset="-52"/>
              </a:rPr>
              <a:t>Manager</a:t>
            </a:r>
            <a:r>
              <a:rPr lang="ru-RU" sz="1000" dirty="0">
                <a:solidFill>
                  <a:schemeClr val="tx2"/>
                </a:solidFill>
                <a:latin typeface="Gilroy Bold" panose="00000800000000000000" charset="-52"/>
              </a:rPr>
              <a:t>-</a:t>
            </a:r>
            <a:r>
              <a:rPr lang="en-US" sz="1000" dirty="0">
                <a:solidFill>
                  <a:schemeClr val="tx2"/>
                </a:solidFill>
                <a:latin typeface="Gilroy Bold" panose="00000800000000000000" charset="-52"/>
              </a:rPr>
              <a:t>Lawyer</a:t>
            </a:r>
            <a:endParaRPr lang="ru-RU" sz="1000" dirty="0">
              <a:solidFill>
                <a:schemeClr val="tx2"/>
              </a:solidFill>
              <a:latin typeface="Gilroy Bold" panose="00000800000000000000" charset="-52"/>
            </a:endParaRPr>
          </a:p>
        </p:txBody>
      </p:sp>
    </p:spTree>
    <p:extLst>
      <p:ext uri="{BB962C8B-B14F-4D97-AF65-F5344CB8AC3E}">
        <p14:creationId xmlns:p14="http://schemas.microsoft.com/office/powerpoint/2010/main" val="3779349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a:xfrm>
            <a:off x="838200" y="1988412"/>
            <a:ext cx="4200525" cy="1288734"/>
          </a:xfrm>
        </p:spPr>
        <p:txBody>
          <a:bodyPr/>
          <a:lstStyle/>
          <a:p>
            <a:pPr marL="0" indent="0">
              <a:buNone/>
            </a:pPr>
            <a:r>
              <a:rPr lang="ru-RU" sz="1800" b="0" i="0" dirty="0">
                <a:solidFill>
                  <a:srgbClr val="000000"/>
                </a:solidFill>
                <a:effectLst/>
                <a:latin typeface="Gilroy Bold" panose="00000800000000000000" charset="-52"/>
              </a:rPr>
              <a:t>1. Способы создания ценности </a:t>
            </a:r>
            <a:endParaRPr lang="ru-RU" dirty="0">
              <a:latin typeface="Gilroy Bold" panose="00000800000000000000" charset="-52"/>
            </a:endParaRPr>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11</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
        <p:nvSpPr>
          <p:cNvPr id="6" name="TextBox 5">
            <a:extLst>
              <a:ext uri="{FF2B5EF4-FFF2-40B4-BE49-F238E27FC236}">
                <a16:creationId xmlns:a16="http://schemas.microsoft.com/office/drawing/2014/main" id="{D1D8ECF9-F3DF-3979-E2F2-CBED69882CA4}"/>
              </a:ext>
            </a:extLst>
          </p:cNvPr>
          <p:cNvSpPr txBox="1"/>
          <p:nvPr/>
        </p:nvSpPr>
        <p:spPr>
          <a:xfrm>
            <a:off x="942976" y="2395914"/>
            <a:ext cx="3790950" cy="861774"/>
          </a:xfrm>
          <a:prstGeom prst="rect">
            <a:avLst/>
          </a:prstGeom>
          <a:noFill/>
        </p:spPr>
        <p:txBody>
          <a:bodyPr wrap="square">
            <a:spAutoFit/>
          </a:bodyPr>
          <a:lstStyle/>
          <a:p>
            <a:pPr algn="l" rtl="0" fontAlgn="base">
              <a:lnSpc>
                <a:spcPts val="1200"/>
              </a:lnSpc>
            </a:pPr>
            <a:r>
              <a:rPr lang="ru-RU" sz="1200" i="1" u="sng" dirty="0">
                <a:solidFill>
                  <a:srgbClr val="000000"/>
                </a:solidFill>
                <a:effectLst/>
                <a:latin typeface="Gilroy Bold" panose="00000800000000000000" charset="-52"/>
              </a:rPr>
              <a:t>Платформа для обмена знаниями: </a:t>
            </a:r>
            <a:r>
              <a:rPr lang="ru-RU" sz="1200" i="1" dirty="0">
                <a:solidFill>
                  <a:srgbClr val="000000"/>
                </a:solidFill>
                <a:effectLst/>
                <a:latin typeface="Gilroy Bold" panose="00000800000000000000" charset="-52"/>
              </a:rPr>
              <a:t>Предоставление пространства для обсуждения, совместных проектов и инициатив между вузами. </a:t>
            </a:r>
          </a:p>
          <a:p>
            <a:pPr algn="l" rtl="0" fontAlgn="base">
              <a:lnSpc>
                <a:spcPts val="1200"/>
              </a:lnSpc>
            </a:pPr>
            <a:r>
              <a:rPr lang="ru-RU" sz="1200" i="1" dirty="0">
                <a:solidFill>
                  <a:srgbClr val="000000"/>
                </a:solidFill>
                <a:effectLst/>
                <a:latin typeface="Times New Roman" panose="02020603050405020304" pitchFamily="18" charset="0"/>
              </a:rPr>
              <a:t> </a:t>
            </a:r>
            <a:endParaRPr lang="ru-RU" sz="1200" i="1" dirty="0">
              <a:solidFill>
                <a:srgbClr val="000000"/>
              </a:solidFill>
              <a:effectLst/>
              <a:latin typeface="Segoe UI" panose="020B0502040204020203" pitchFamily="34" charset="0"/>
            </a:endParaRPr>
          </a:p>
        </p:txBody>
      </p:sp>
      <p:sp>
        <p:nvSpPr>
          <p:cNvPr id="8" name="TextBox 7">
            <a:extLst>
              <a:ext uri="{FF2B5EF4-FFF2-40B4-BE49-F238E27FC236}">
                <a16:creationId xmlns:a16="http://schemas.microsoft.com/office/drawing/2014/main" id="{1F337D86-FC3E-E526-823D-5ECDF47902C2}"/>
              </a:ext>
            </a:extLst>
          </p:cNvPr>
          <p:cNvSpPr txBox="1"/>
          <p:nvPr/>
        </p:nvSpPr>
        <p:spPr>
          <a:xfrm>
            <a:off x="838200" y="3277146"/>
            <a:ext cx="4686300" cy="646331"/>
          </a:xfrm>
          <a:prstGeom prst="rect">
            <a:avLst/>
          </a:prstGeom>
          <a:noFill/>
        </p:spPr>
        <p:txBody>
          <a:bodyPr wrap="square">
            <a:spAutoFit/>
          </a:bodyPr>
          <a:lstStyle/>
          <a:p>
            <a:r>
              <a:rPr lang="ru-RU" sz="1800" b="0" i="0" dirty="0">
                <a:solidFill>
                  <a:srgbClr val="000000"/>
                </a:solidFill>
                <a:effectLst/>
                <a:latin typeface="Gilroy Bold" panose="00000800000000000000" charset="-52"/>
              </a:rPr>
              <a:t>2. Выстраивание отношений с потребителями и поставщиками </a:t>
            </a:r>
            <a:endParaRPr lang="ru-RU" dirty="0">
              <a:latin typeface="Gilroy Bold" panose="00000800000000000000" charset="-52"/>
            </a:endParaRPr>
          </a:p>
        </p:txBody>
      </p:sp>
      <p:sp>
        <p:nvSpPr>
          <p:cNvPr id="10" name="TextBox 9">
            <a:extLst>
              <a:ext uri="{FF2B5EF4-FFF2-40B4-BE49-F238E27FC236}">
                <a16:creationId xmlns:a16="http://schemas.microsoft.com/office/drawing/2014/main" id="{367B3613-F6F5-AEAC-B25B-EC77610C43ED}"/>
              </a:ext>
            </a:extLst>
          </p:cNvPr>
          <p:cNvSpPr txBox="1"/>
          <p:nvPr/>
        </p:nvSpPr>
        <p:spPr>
          <a:xfrm>
            <a:off x="942976" y="3923477"/>
            <a:ext cx="3524249" cy="1015663"/>
          </a:xfrm>
          <a:prstGeom prst="rect">
            <a:avLst/>
          </a:prstGeom>
          <a:noFill/>
        </p:spPr>
        <p:txBody>
          <a:bodyPr wrap="square">
            <a:spAutoFit/>
          </a:bodyPr>
          <a:lstStyle/>
          <a:p>
            <a:r>
              <a:rPr lang="ru-RU" sz="1200" i="1" u="sng" dirty="0">
                <a:solidFill>
                  <a:srgbClr val="000000"/>
                </a:solidFill>
                <a:latin typeface="Gilroy Bold" panose="00000800000000000000" charset="-52"/>
              </a:rPr>
              <a:t>Потребители:</a:t>
            </a:r>
            <a:r>
              <a:rPr lang="ru-RU" sz="1200" i="1" dirty="0">
                <a:solidFill>
                  <a:srgbClr val="000000"/>
                </a:solidFill>
                <a:latin typeface="Gilroy Bold" panose="00000800000000000000" charset="-52"/>
              </a:rPr>
              <a:t> Установление партнерств с университетами и образовательными учреждениями для создания аккаунтов на платформе. Регулярные опросы и обратная связь помогут улучшить функционал. </a:t>
            </a:r>
            <a:endParaRPr lang="ru-RU" sz="1200" i="1" dirty="0">
              <a:latin typeface="Gilroy Bold" panose="00000800000000000000" charset="-52"/>
            </a:endParaRPr>
          </a:p>
        </p:txBody>
      </p:sp>
      <p:sp>
        <p:nvSpPr>
          <p:cNvPr id="12" name="TextBox 11">
            <a:extLst>
              <a:ext uri="{FF2B5EF4-FFF2-40B4-BE49-F238E27FC236}">
                <a16:creationId xmlns:a16="http://schemas.microsoft.com/office/drawing/2014/main" id="{8C569A65-FDBA-6534-1E61-30F79761C520}"/>
              </a:ext>
            </a:extLst>
          </p:cNvPr>
          <p:cNvSpPr txBox="1"/>
          <p:nvPr/>
        </p:nvSpPr>
        <p:spPr>
          <a:xfrm>
            <a:off x="942976" y="4944330"/>
            <a:ext cx="3428999" cy="830997"/>
          </a:xfrm>
          <a:prstGeom prst="rect">
            <a:avLst/>
          </a:prstGeom>
          <a:noFill/>
        </p:spPr>
        <p:txBody>
          <a:bodyPr wrap="square">
            <a:spAutoFit/>
          </a:bodyPr>
          <a:lstStyle/>
          <a:p>
            <a:r>
              <a:rPr lang="ru-RU" sz="1200" b="0" i="1" u="sng" dirty="0">
                <a:solidFill>
                  <a:srgbClr val="000000"/>
                </a:solidFill>
                <a:effectLst/>
                <a:latin typeface="Gilroy Bold" panose="00000800000000000000" charset="-52"/>
              </a:rPr>
              <a:t>Поставщики:</a:t>
            </a:r>
            <a:r>
              <a:rPr lang="ru-RU" sz="1200" b="0" i="1" dirty="0">
                <a:solidFill>
                  <a:srgbClr val="000000"/>
                </a:solidFill>
                <a:effectLst/>
                <a:latin typeface="Gilroy Bold" panose="00000800000000000000" charset="-52"/>
              </a:rPr>
              <a:t> Сотрудничество с технологическими компаниями для интеграции дополнительных инструментов (например, аналитики или обучения). </a:t>
            </a:r>
            <a:endParaRPr lang="ru-RU" sz="1200" i="1" dirty="0">
              <a:latin typeface="Gilroy Bold" panose="00000800000000000000" charset="-52"/>
            </a:endParaRPr>
          </a:p>
        </p:txBody>
      </p:sp>
      <p:sp>
        <p:nvSpPr>
          <p:cNvPr id="14" name="TextBox 13">
            <a:extLst>
              <a:ext uri="{FF2B5EF4-FFF2-40B4-BE49-F238E27FC236}">
                <a16:creationId xmlns:a16="http://schemas.microsoft.com/office/drawing/2014/main" id="{E07DBD2F-7851-3649-3963-630E8B2ED342}"/>
              </a:ext>
            </a:extLst>
          </p:cNvPr>
          <p:cNvSpPr txBox="1"/>
          <p:nvPr/>
        </p:nvSpPr>
        <p:spPr>
          <a:xfrm>
            <a:off x="5038725" y="1969223"/>
            <a:ext cx="6167436" cy="369332"/>
          </a:xfrm>
          <a:prstGeom prst="rect">
            <a:avLst/>
          </a:prstGeom>
          <a:noFill/>
        </p:spPr>
        <p:txBody>
          <a:bodyPr wrap="square">
            <a:spAutoFit/>
          </a:bodyPr>
          <a:lstStyle/>
          <a:p>
            <a:r>
              <a:rPr lang="ru-RU" sz="1800" b="0" i="0" dirty="0">
                <a:solidFill>
                  <a:srgbClr val="000000"/>
                </a:solidFill>
                <a:effectLst/>
                <a:latin typeface="Gilroy Bold" panose="00000800000000000000" charset="-52"/>
              </a:rPr>
              <a:t>3. Привлечение финансовых и иных ресурсов </a:t>
            </a:r>
            <a:endParaRPr lang="ru-RU" dirty="0">
              <a:latin typeface="Gilroy Bold" panose="00000800000000000000" charset="-52"/>
            </a:endParaRPr>
          </a:p>
        </p:txBody>
      </p:sp>
      <p:sp>
        <p:nvSpPr>
          <p:cNvPr id="16" name="TextBox 15">
            <a:extLst>
              <a:ext uri="{FF2B5EF4-FFF2-40B4-BE49-F238E27FC236}">
                <a16:creationId xmlns:a16="http://schemas.microsoft.com/office/drawing/2014/main" id="{F06C9942-08B9-29D0-30D6-E6FDB41C56DE}"/>
              </a:ext>
            </a:extLst>
          </p:cNvPr>
          <p:cNvSpPr txBox="1"/>
          <p:nvPr/>
        </p:nvSpPr>
        <p:spPr>
          <a:xfrm>
            <a:off x="5276850" y="2395914"/>
            <a:ext cx="4791075" cy="723147"/>
          </a:xfrm>
          <a:prstGeom prst="rect">
            <a:avLst/>
          </a:prstGeom>
          <a:noFill/>
        </p:spPr>
        <p:txBody>
          <a:bodyPr wrap="square">
            <a:spAutoFit/>
          </a:bodyPr>
          <a:lstStyle/>
          <a:p>
            <a:pPr algn="l" rtl="0" fontAlgn="base">
              <a:lnSpc>
                <a:spcPts val="1200"/>
              </a:lnSpc>
            </a:pPr>
            <a:r>
              <a:rPr lang="ru-RU" sz="1200" b="0" i="1" u="sng" dirty="0">
                <a:solidFill>
                  <a:srgbClr val="000000"/>
                </a:solidFill>
                <a:effectLst/>
                <a:latin typeface="Gilroy Bold" panose="00000800000000000000" charset="-52"/>
              </a:rPr>
              <a:t>Гранты и субсидии</a:t>
            </a:r>
            <a:r>
              <a:rPr lang="ru-RU" sz="1200" b="0" i="1" dirty="0">
                <a:solidFill>
                  <a:srgbClr val="000000"/>
                </a:solidFill>
                <a:effectLst/>
                <a:latin typeface="Gilroy Bold" panose="00000800000000000000" charset="-52"/>
              </a:rPr>
              <a:t>: Поиск финансирования от образовательных фондов и правительственных программ, направленных на развитие образования. </a:t>
            </a:r>
          </a:p>
          <a:p>
            <a:pPr algn="l" rtl="0" fontAlgn="base">
              <a:lnSpc>
                <a:spcPts val="1200"/>
              </a:lnSpc>
            </a:pPr>
            <a:r>
              <a:rPr lang="ru-RU" sz="1800" b="0" i="0" dirty="0">
                <a:solidFill>
                  <a:srgbClr val="000000"/>
                </a:solidFill>
                <a:effectLst/>
                <a:latin typeface="Times New Roman" panose="02020603050405020304" pitchFamily="18" charset="0"/>
              </a:rPr>
              <a:t> </a:t>
            </a:r>
            <a:endParaRPr lang="ru-RU" b="0" i="0" dirty="0">
              <a:solidFill>
                <a:srgbClr val="000000"/>
              </a:solidFill>
              <a:effectLst/>
              <a:latin typeface="Segoe UI" panose="020B0502040204020203" pitchFamily="34" charset="0"/>
            </a:endParaRPr>
          </a:p>
        </p:txBody>
      </p:sp>
      <p:sp>
        <p:nvSpPr>
          <p:cNvPr id="18" name="TextBox 17">
            <a:extLst>
              <a:ext uri="{FF2B5EF4-FFF2-40B4-BE49-F238E27FC236}">
                <a16:creationId xmlns:a16="http://schemas.microsoft.com/office/drawing/2014/main" id="{1FA198C2-42E7-FA4B-8FDD-95BC0E667267}"/>
              </a:ext>
            </a:extLst>
          </p:cNvPr>
          <p:cNvSpPr txBox="1"/>
          <p:nvPr/>
        </p:nvSpPr>
        <p:spPr>
          <a:xfrm>
            <a:off x="5276850" y="3004533"/>
            <a:ext cx="5314950" cy="461665"/>
          </a:xfrm>
          <a:prstGeom prst="rect">
            <a:avLst/>
          </a:prstGeom>
          <a:noFill/>
        </p:spPr>
        <p:txBody>
          <a:bodyPr wrap="square">
            <a:spAutoFit/>
          </a:bodyPr>
          <a:lstStyle/>
          <a:p>
            <a:r>
              <a:rPr lang="ru-RU" sz="1200" b="0" i="1" u="sng" dirty="0">
                <a:solidFill>
                  <a:srgbClr val="000000"/>
                </a:solidFill>
                <a:effectLst/>
                <a:latin typeface="Gilroy Bold" panose="00000800000000000000" charset="-52"/>
              </a:rPr>
              <a:t>Инвестиции</a:t>
            </a:r>
            <a:r>
              <a:rPr lang="ru-RU" sz="1200" b="0" i="1" dirty="0">
                <a:solidFill>
                  <a:srgbClr val="000000"/>
                </a:solidFill>
                <a:effectLst/>
                <a:latin typeface="Gilroy Bold" panose="00000800000000000000" charset="-52"/>
              </a:rPr>
              <a:t>: Привлечение венчурного капитала, заинтересованного в образовательных технологиях. </a:t>
            </a:r>
            <a:endParaRPr lang="ru-RU" sz="1200" i="1" dirty="0">
              <a:latin typeface="Gilroy Bold" panose="00000800000000000000" charset="-52"/>
            </a:endParaRPr>
          </a:p>
        </p:txBody>
      </p:sp>
      <p:sp>
        <p:nvSpPr>
          <p:cNvPr id="20" name="TextBox 19">
            <a:extLst>
              <a:ext uri="{FF2B5EF4-FFF2-40B4-BE49-F238E27FC236}">
                <a16:creationId xmlns:a16="http://schemas.microsoft.com/office/drawing/2014/main" id="{E133B38A-2A0C-015B-02CF-5E9A56AEBB13}"/>
              </a:ext>
            </a:extLst>
          </p:cNvPr>
          <p:cNvSpPr txBox="1"/>
          <p:nvPr/>
        </p:nvSpPr>
        <p:spPr>
          <a:xfrm>
            <a:off x="5276850" y="3514092"/>
            <a:ext cx="5229225" cy="461665"/>
          </a:xfrm>
          <a:prstGeom prst="rect">
            <a:avLst/>
          </a:prstGeom>
          <a:noFill/>
        </p:spPr>
        <p:txBody>
          <a:bodyPr wrap="square">
            <a:spAutoFit/>
          </a:bodyPr>
          <a:lstStyle/>
          <a:p>
            <a:r>
              <a:rPr lang="ru-RU" sz="1200" b="0" i="1" u="sng" dirty="0">
                <a:solidFill>
                  <a:srgbClr val="000000"/>
                </a:solidFill>
                <a:effectLst/>
                <a:latin typeface="Gilroy Bold" panose="00000800000000000000" charset="-52"/>
              </a:rPr>
              <a:t>Партнёрства с вузами</a:t>
            </a:r>
            <a:r>
              <a:rPr lang="ru-RU" sz="1200" b="0" i="1" dirty="0">
                <a:solidFill>
                  <a:srgbClr val="000000"/>
                </a:solidFill>
                <a:effectLst/>
                <a:latin typeface="Gilroy Bold" panose="00000800000000000000" charset="-52"/>
              </a:rPr>
              <a:t>: Создание совместных программ, которые могут быть профинансированы учебными заведениями. </a:t>
            </a:r>
            <a:endParaRPr lang="ru-RU" sz="1200" i="1" dirty="0">
              <a:latin typeface="Gilroy Bold" panose="00000800000000000000" charset="-52"/>
            </a:endParaRPr>
          </a:p>
        </p:txBody>
      </p:sp>
      <p:sp>
        <p:nvSpPr>
          <p:cNvPr id="22" name="TextBox 21">
            <a:extLst>
              <a:ext uri="{FF2B5EF4-FFF2-40B4-BE49-F238E27FC236}">
                <a16:creationId xmlns:a16="http://schemas.microsoft.com/office/drawing/2014/main" id="{AEE96F5C-D637-776E-259F-8B195D3E0896}"/>
              </a:ext>
            </a:extLst>
          </p:cNvPr>
          <p:cNvSpPr txBox="1"/>
          <p:nvPr/>
        </p:nvSpPr>
        <p:spPr>
          <a:xfrm>
            <a:off x="5038725" y="4051778"/>
            <a:ext cx="6167436" cy="369332"/>
          </a:xfrm>
          <a:prstGeom prst="rect">
            <a:avLst/>
          </a:prstGeom>
          <a:noFill/>
        </p:spPr>
        <p:txBody>
          <a:bodyPr wrap="square">
            <a:spAutoFit/>
          </a:bodyPr>
          <a:lstStyle/>
          <a:p>
            <a:r>
              <a:rPr lang="ru-RU" b="0" i="0" dirty="0">
                <a:solidFill>
                  <a:srgbClr val="000000"/>
                </a:solidFill>
                <a:effectLst/>
                <a:latin typeface="Gilroy Bold" panose="00000800000000000000" charset="-52"/>
              </a:rPr>
              <a:t>4. Каналы продвижения и сбыта продукта</a:t>
            </a:r>
            <a:endParaRPr lang="ru-RU" dirty="0">
              <a:latin typeface="Gilroy Bold" panose="00000800000000000000" charset="-52"/>
            </a:endParaRPr>
          </a:p>
        </p:txBody>
      </p:sp>
      <p:sp>
        <p:nvSpPr>
          <p:cNvPr id="24" name="TextBox 23">
            <a:extLst>
              <a:ext uri="{FF2B5EF4-FFF2-40B4-BE49-F238E27FC236}">
                <a16:creationId xmlns:a16="http://schemas.microsoft.com/office/drawing/2014/main" id="{3BD5491C-E9F6-9EBF-0425-30E17C9F6C61}"/>
              </a:ext>
            </a:extLst>
          </p:cNvPr>
          <p:cNvSpPr txBox="1"/>
          <p:nvPr/>
        </p:nvSpPr>
        <p:spPr>
          <a:xfrm>
            <a:off x="5276850" y="4470710"/>
            <a:ext cx="5514975" cy="708464"/>
          </a:xfrm>
          <a:prstGeom prst="rect">
            <a:avLst/>
          </a:prstGeom>
          <a:noFill/>
        </p:spPr>
        <p:txBody>
          <a:bodyPr wrap="square">
            <a:spAutoFit/>
          </a:bodyPr>
          <a:lstStyle/>
          <a:p>
            <a:pPr algn="l" rtl="0" fontAlgn="base">
              <a:lnSpc>
                <a:spcPts val="1200"/>
              </a:lnSpc>
            </a:pPr>
            <a:r>
              <a:rPr lang="ru-RU" sz="1200" b="0" i="1" u="sng" dirty="0">
                <a:solidFill>
                  <a:srgbClr val="000000"/>
                </a:solidFill>
                <a:effectLst/>
                <a:latin typeface="Gilroy Bold" panose="00000800000000000000" charset="-52"/>
              </a:rPr>
              <a:t>Целевая реклама: </a:t>
            </a:r>
            <a:r>
              <a:rPr lang="ru-RU" sz="1200" b="0" i="1" dirty="0">
                <a:solidFill>
                  <a:srgbClr val="000000"/>
                </a:solidFill>
                <a:effectLst/>
                <a:latin typeface="Gilroy Bold" panose="00000800000000000000" charset="-52"/>
              </a:rPr>
              <a:t>Использование социальных сетей и профессиональных платформ (например, LinkedIn) для привлечения внимания к продукту. </a:t>
            </a:r>
          </a:p>
          <a:p>
            <a:pPr algn="l" rtl="0" fontAlgn="base">
              <a:lnSpc>
                <a:spcPts val="1200"/>
              </a:lnSpc>
            </a:pPr>
            <a:r>
              <a:rPr lang="ru-RU" sz="1200" b="0" i="1" dirty="0">
                <a:solidFill>
                  <a:srgbClr val="000000"/>
                </a:solidFill>
                <a:effectLst/>
                <a:latin typeface="Gilroy Bold" panose="00000800000000000000" charset="-52"/>
              </a:rPr>
              <a:t> </a:t>
            </a:r>
          </a:p>
        </p:txBody>
      </p:sp>
      <p:sp>
        <p:nvSpPr>
          <p:cNvPr id="26" name="TextBox 25">
            <a:extLst>
              <a:ext uri="{FF2B5EF4-FFF2-40B4-BE49-F238E27FC236}">
                <a16:creationId xmlns:a16="http://schemas.microsoft.com/office/drawing/2014/main" id="{298E627F-1A3B-7013-EFDD-1B7194BF78EC}"/>
              </a:ext>
            </a:extLst>
          </p:cNvPr>
          <p:cNvSpPr txBox="1"/>
          <p:nvPr/>
        </p:nvSpPr>
        <p:spPr>
          <a:xfrm>
            <a:off x="5276850" y="5031027"/>
            <a:ext cx="5229225" cy="461665"/>
          </a:xfrm>
          <a:prstGeom prst="rect">
            <a:avLst/>
          </a:prstGeom>
          <a:noFill/>
        </p:spPr>
        <p:txBody>
          <a:bodyPr wrap="square">
            <a:spAutoFit/>
          </a:bodyPr>
          <a:lstStyle/>
          <a:p>
            <a:r>
              <a:rPr lang="ru-RU" sz="1200" b="0" i="1" u="sng" dirty="0">
                <a:solidFill>
                  <a:srgbClr val="000000"/>
                </a:solidFill>
                <a:effectLst/>
                <a:latin typeface="Gilroy Bold" panose="00000800000000000000" charset="-52"/>
              </a:rPr>
              <a:t>Пробные версии</a:t>
            </a:r>
            <a:r>
              <a:rPr lang="ru-RU" sz="1200" b="0" i="1" dirty="0">
                <a:solidFill>
                  <a:srgbClr val="000000"/>
                </a:solidFill>
                <a:effectLst/>
                <a:latin typeface="Gilroy Bold" panose="00000800000000000000" charset="-52"/>
              </a:rPr>
              <a:t>: Предложение бесплатного доступа к основным функциям на ограниченный срок для привлечения пользователей. </a:t>
            </a:r>
            <a:endParaRPr lang="ru-RU" sz="1200" i="1" dirty="0">
              <a:latin typeface="Gilroy Bold" panose="00000800000000000000" charset="-52"/>
            </a:endParaRPr>
          </a:p>
        </p:txBody>
      </p:sp>
    </p:spTree>
    <p:extLst>
      <p:ext uri="{BB962C8B-B14F-4D97-AF65-F5344CB8AC3E}">
        <p14:creationId xmlns:p14="http://schemas.microsoft.com/office/powerpoint/2010/main" val="3409210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Контактные данные</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557</TotalTime>
  <Words>464</Words>
  <Application>Microsoft Office PowerPoint</Application>
  <PresentationFormat>Широкоэкранный</PresentationFormat>
  <Paragraphs>76</Paragraphs>
  <Slides>12</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12</vt:i4>
      </vt:variant>
    </vt:vector>
  </HeadingPairs>
  <TitlesOfParts>
    <vt:vector size="21" baseType="lpstr">
      <vt:lpstr>Segoe UI</vt:lpstr>
      <vt:lpstr>Gilroy Medium</vt:lpstr>
      <vt:lpstr>Arial</vt:lpstr>
      <vt:lpstr>Calibri</vt:lpstr>
      <vt:lpstr>Gilroy Bold</vt:lpstr>
      <vt:lpstr>Verdana </vt:lpstr>
      <vt:lpstr>Times New Roman</vt:lpstr>
      <vt:lpstr>Verdana</vt:lpstr>
      <vt:lpstr>Тема3</vt:lpstr>
      <vt:lpstr>Образовательная связь</vt:lpstr>
      <vt:lpstr>Пользователь и проблема</vt:lpstr>
      <vt:lpstr>Решение</vt:lpstr>
      <vt:lpstr>Конкуренты (аналоги)</vt:lpstr>
      <vt:lpstr>Актуальность проекта</vt:lpstr>
      <vt:lpstr>Основные возможности приложения </vt:lpstr>
      <vt:lpstr>Преимущества для пользователей</vt:lpstr>
      <vt:lpstr>Текущие результаты</vt:lpstr>
      <vt:lpstr>Дальнейшие действия и обратная связь</vt:lpstr>
      <vt:lpstr>Команда</vt:lpstr>
      <vt:lpstr>Бизнес-модель</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Константин</cp:lastModifiedBy>
  <cp:revision>207</cp:revision>
  <dcterms:created xsi:type="dcterms:W3CDTF">2024-01-25T17:19:34Z</dcterms:created>
  <dcterms:modified xsi:type="dcterms:W3CDTF">2024-12-01T18:35:42Z</dcterms:modified>
</cp:coreProperties>
</file>