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Raleway SemiBold" panose="020B060402020202020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jodFkED4JmNlOpFlGlszR/JUO5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E31DA7-7776-4CE2-ABE0-DEFEB20983F3}">
  <a:tblStyle styleId="{C2E31DA7-7776-4CE2-ABE0-DEFEB20983F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0242"/>
            <a:ext cx="46557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" sz="3200" dirty="0" smtClean="0"/>
              <a:t>NT IN EVERY HOME </a:t>
            </a:r>
            <a:endParaRPr sz="3100" dirty="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800" dirty="0" smtClean="0"/>
              <a:t>чай машина</a:t>
            </a:r>
            <a:r>
              <a:rPr lang="en-US" sz="1800" dirty="0" smtClean="0"/>
              <a:t> </a:t>
            </a:r>
            <a:r>
              <a:rPr lang="ru-RU" sz="1800" dirty="0" smtClean="0"/>
              <a:t>от команды</a:t>
            </a:r>
            <a:r>
              <a:rPr lang="ru" sz="1800" dirty="0" smtClean="0"/>
              <a:t> </a:t>
            </a:r>
            <a:r>
              <a:rPr lang="ru" sz="1800" dirty="0"/>
              <a:t>“Неделька”</a:t>
            </a:r>
            <a:endParaRPr sz="1800"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456825" y="1883071"/>
            <a:ext cx="61533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indent="114300">
              <a:buNone/>
            </a:pPr>
            <a:r>
              <a:rPr lang="ru-RU" dirty="0" smtClean="0"/>
              <a:t>Кофе – очень популярный напиток, однако его употребление может вызвать возбуждение, тревогу, тремор, учащенное сердцебиение из за кофеина.</a:t>
            </a:r>
          </a:p>
          <a:p>
            <a:pPr marL="0" indent="114300">
              <a:buNone/>
            </a:pPr>
            <a:r>
              <a:rPr lang="ru-RU" dirty="0" smtClean="0"/>
              <a:t>В чае тоже есть кофеин, который стимулирует жизнедеятельность организма, повышает работоспособность и снимает усталость. Но чай действует мягче, что делает его полезнее для организма.</a:t>
            </a:r>
          </a:p>
          <a:p>
            <a:pPr marL="0" indent="114300">
              <a:buNone/>
            </a:pPr>
            <a:r>
              <a:rPr lang="ru-RU" dirty="0" smtClean="0"/>
              <a:t>Таким образом, правильно заваренный чай нашей машиной будет всегда актуален благодаря его полезности и доступности.</a:t>
            </a:r>
            <a:endParaRPr lang="ru-RU" dirty="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22730"/>
            <a:ext cx="265500" cy="4820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8731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/>
              <a:t>Нашими потенциальными потребителями </a:t>
            </a:r>
            <a:r>
              <a:rPr lang="ru" sz="1800" dirty="0"/>
              <a:t>будут </a:t>
            </a:r>
            <a:r>
              <a:rPr lang="ru" sz="1800" dirty="0" smtClean="0"/>
              <a:t>все люди от 3 лет.</a:t>
            </a:r>
          </a:p>
          <a:p>
            <a:pPr marL="0" lvl="0" indent="8731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/>
              <a:t>Таким образом наша чай-машина будет использоваться как в личных целях, так и в общественных местах,разных организациях и на предприятиях.</a:t>
            </a:r>
            <a:endParaRPr sz="1800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>
            <a:spLocks noGrp="1"/>
          </p:cNvSpPr>
          <p:nvPr>
            <p:ph type="body" idx="1"/>
          </p:nvPr>
        </p:nvSpPr>
        <p:spPr>
          <a:xfrm>
            <a:off x="401718" y="2148706"/>
            <a:ext cx="6568200" cy="2666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87313" indent="93663">
              <a:buNone/>
            </a:pPr>
            <a:r>
              <a:rPr lang="ru-RU" sz="1800" dirty="0" smtClean="0"/>
              <a:t>Множество людей не правильно заваривают чай дома и на работе, так как на это уходит большое количество времени и кажется проще заварить обычный пакетированный чай. </a:t>
            </a:r>
          </a:p>
          <a:p>
            <a:pPr marL="87313" indent="93663">
              <a:buNone/>
            </a:pPr>
            <a:r>
              <a:rPr lang="ru-RU" sz="1800" dirty="0" smtClean="0"/>
              <a:t>Однако содержащиеся элементы в пакетированном чае наносят наибольший вред желудочно-кишечному тракту, могут вызывать разрушение зубной эмали и даже бессонницу. </a:t>
            </a:r>
            <a:endParaRPr lang="ru-RU" sz="1800" dirty="0"/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body" idx="1"/>
          </p:nvPr>
        </p:nvSpPr>
        <p:spPr>
          <a:xfrm>
            <a:off x="320750" y="2396625"/>
            <a:ext cx="7993200" cy="139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88900" indent="85725">
              <a:buNone/>
            </a:pPr>
            <a:r>
              <a:rPr lang="ru-RU" sz="1800" dirty="0" smtClean="0"/>
              <a:t>Наша чай - машина является уникальным приспособлением для решения ранее перечисленных проблем. Машина сможет правильно и вкусно заварить чай. Виды которого, являются 100% натуральными и  будут нести пользу человеческому организму. </a:t>
            </a: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432322" y="2012162"/>
            <a:ext cx="71505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800" b="0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NT IN EVERY </a:t>
            </a:r>
            <a:r>
              <a:rPr lang="ru" sz="1800" dirty="0" smtClean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HOME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800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dirty="0" smtClean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800" b="0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омогаем </a:t>
            </a:r>
            <a:r>
              <a:rPr lang="ru" sz="1800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людям получать </a:t>
            </a:r>
            <a:r>
              <a:rPr lang="ru" sz="1800" dirty="0" smtClean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наслаждение </a:t>
            </a:r>
            <a:r>
              <a:rPr lang="ru" sz="1800" b="0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800" b="0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</a:t>
            </a:r>
            <a:r>
              <a:rPr lang="ru" sz="1800" b="0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не хватки времени для заваривания натурального </a:t>
            </a:r>
            <a:r>
              <a:rPr lang="ru" sz="1800" dirty="0" smtClean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чая и </a:t>
            </a:r>
            <a:r>
              <a:rPr lang="ru" sz="1800" b="0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</a:t>
            </a:r>
            <a:r>
              <a:rPr lang="ru" sz="1800" b="0" i="0" u="none" strike="noStrike" cap="none" dirty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</a:t>
            </a:r>
            <a:r>
              <a:rPr lang="ru" sz="1800" b="0" i="0" u="none" strike="noStrike" cap="none" dirty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обильного потребления </a:t>
            </a:r>
            <a:r>
              <a:rPr lang="ru" sz="1800" b="0" i="0" u="none" strike="noStrike" cap="none" dirty="0" smtClean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кофе </a:t>
            </a:r>
            <a:r>
              <a:rPr lang="ru" sz="1800" b="0" i="0" u="none" strike="noStrike" cap="none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нашей </a:t>
            </a:r>
            <a:r>
              <a:rPr lang="ru" sz="1800" b="0" i="0" u="none" strike="noStrike" cap="none" dirty="0" smtClean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 dirty="0" smtClean="0">
                <a:solidFill>
                  <a:schemeClr val="bg2"/>
                </a:solidFill>
                <a:latin typeface="Raleway"/>
                <a:ea typeface="Raleway"/>
                <a:cs typeface="Raleway"/>
                <a:sym typeface="Raleway"/>
              </a:rPr>
              <a:t>чай-машины.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sz="1800" dirty="0" smtClean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dirty="0" smtClean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Здоровье и вкус за нами!</a:t>
            </a:r>
            <a:endParaRPr sz="1800" b="0" i="0" u="none" strike="noStrike" cap="none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497158" y="248770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408262" y="908174"/>
            <a:ext cx="7707038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 smtClean="0">
                <a:solidFill>
                  <a:schemeClr val="dk2"/>
                </a:solidFill>
                <a:latin typeface="Raleway SemiBold"/>
                <a:ea typeface="Raleway"/>
                <a:cs typeface="Raleway"/>
                <a:sym typeface="Raleway SemiBold"/>
              </a:rPr>
              <a:t>Так как наше предложение уникально, мы можем лишь примерно оценивать финансовые вопросы (доходы и расходы), о</a:t>
            </a:r>
            <a:r>
              <a:rPr lang="ru-RU" sz="1800" b="0" i="0" u="none" strike="noStrike" cap="none" dirty="0" smtClean="0">
                <a:solidFill>
                  <a:schemeClr val="dk2"/>
                </a:solidFill>
                <a:latin typeface="Raleway SemiBold"/>
                <a:ea typeface="Raleway"/>
                <a:cs typeface="Raleway"/>
                <a:sym typeface="Raleway SemiBold"/>
              </a:rPr>
              <a:t>днако, мы можем предположить, на основе наших конкурентов (кофе-машин)</a:t>
            </a:r>
            <a:endParaRPr lang="ru-RU" sz="1800" dirty="0" smtClean="0">
              <a:solidFill>
                <a:schemeClr val="dk2"/>
              </a:solidFill>
              <a:latin typeface="Raleway SemiBold"/>
              <a:ea typeface="Raleway"/>
              <a:cs typeface="Raleway"/>
              <a:sym typeface="Raleway SemiBold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ru-RU" sz="1800" dirty="0" smtClean="0">
                <a:solidFill>
                  <a:schemeClr val="dk2"/>
                </a:solidFill>
                <a:latin typeface="Raleway SemiBold"/>
                <a:ea typeface="Raleway"/>
                <a:cs typeface="Raleway"/>
                <a:sym typeface="Raleway SemiBold"/>
              </a:rPr>
              <a:t>Наши машины будут разделены на 2 вида (для дома и для предприятий) и таким образом мы получим следующие результаты: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dk2"/>
                </a:solidFill>
                <a:latin typeface="Raleway SemiBold"/>
                <a:ea typeface="Raleway"/>
                <a:cs typeface="Raleway"/>
                <a:sym typeface="Raleway SemiBold"/>
              </a:rPr>
              <a:t> 1 машина для дома будет приносить около 20 тыс. рублей + доходы от фильтров с чаем, расходы же будут зависеть от производства. </a:t>
            </a:r>
          </a:p>
          <a:p>
            <a:pPr lvl="0">
              <a:lnSpc>
                <a:spcPct val="115000"/>
              </a:lnSpc>
              <a:buSzPts val="1200"/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dk2"/>
                </a:solidFill>
                <a:latin typeface="Raleway SemiBold"/>
                <a:ea typeface="Raleway"/>
                <a:cs typeface="Raleway"/>
                <a:sym typeface="Raleway SemiBold"/>
              </a:rPr>
              <a:t>Для общественных мест  необходимы более мощные машины и первоначальные расходы( на исходные материалы, разработку машины и т.д.) составляет около 100 тыс. рублей. И также время на окупаемость составит около 6 месяцев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sz="1800" dirty="0" smtClean="0">
              <a:solidFill>
                <a:schemeClr val="dk2"/>
              </a:solidFill>
              <a:latin typeface="Raleway SemiBold"/>
              <a:ea typeface="Raleway"/>
              <a:cs typeface="Raleway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-RU" sz="1800" dirty="0" smtClean="0">
              <a:solidFill>
                <a:schemeClr val="dk2"/>
              </a:solidFill>
              <a:latin typeface="Raleway SemiBold"/>
              <a:ea typeface="Raleway"/>
              <a:cs typeface="Raleway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8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8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7"/>
          <p:cNvSpPr txBox="1">
            <a:spLocks noGrp="1"/>
          </p:cNvSpPr>
          <p:nvPr>
            <p:ph type="title"/>
          </p:nvPr>
        </p:nvSpPr>
        <p:spPr>
          <a:xfrm>
            <a:off x="503881" y="24204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88950" y="2340309"/>
            <a:ext cx="69366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0" lvl="0" indent="8096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ru" sz="1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Нашими конкурентами являются </a:t>
            </a:r>
            <a:r>
              <a:rPr lang="ru" sz="18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кофе – машины, из за которых кофе стало популярным за счет доступности и эффективности в области тонизирующих напитков.</a:t>
            </a:r>
          </a:p>
        </p:txBody>
      </p:sp>
      <p:sp>
        <p:nvSpPr>
          <p:cNvPr id="207" name="Google Shape;207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 txBox="1"/>
          <p:nvPr/>
        </p:nvSpPr>
        <p:spPr>
          <a:xfrm>
            <a:off x="457194" y="2377481"/>
            <a:ext cx="693660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/>
                <a:ea typeface="Raleway"/>
                <a:cs typeface="Raleway"/>
                <a:sym typeface="Raleway SemiBold"/>
              </a:rPr>
              <a:t>М</a:t>
            </a:r>
            <a:r>
              <a:rPr lang="ru" sz="1800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ы</a:t>
            </a:r>
            <a:r>
              <a:rPr lang="ru" sz="18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планируем сдавать в </a:t>
            </a:r>
            <a:r>
              <a:rPr lang="ru" sz="18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аренду и продавать наши чай - машины, как частным лицам, так и большим организациям/предприятиям.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Также самостоятельно использовать их, арендуя пространство в общественных местах.</a:t>
            </a:r>
            <a:endParaRPr sz="18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 dirty="0"/>
              <a:t>В данный момент мы находимся в этапе </a:t>
            </a:r>
            <a:r>
              <a:rPr lang="ru" sz="1800" dirty="0" smtClean="0"/>
              <a:t>разработки.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sz="1800" dirty="0"/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11"/>
          <p:cNvGraphicFramePr/>
          <p:nvPr>
            <p:extLst>
              <p:ext uri="{D42A27DB-BD31-4B8C-83A1-F6EECF244321}">
                <p14:modId xmlns:p14="http://schemas.microsoft.com/office/powerpoint/2010/main" val="2740106538"/>
              </p:ext>
            </p:extLst>
          </p:nvPr>
        </p:nvGraphicFramePr>
        <p:xfrm>
          <a:off x="546027" y="1147361"/>
          <a:ext cx="7355932" cy="2810658"/>
        </p:xfrm>
        <a:graphic>
          <a:graphicData uri="http://schemas.openxmlformats.org/drawingml/2006/table">
            <a:tbl>
              <a:tblPr>
                <a:noFill/>
                <a:tableStyleId>{C2E31DA7-7776-4CE2-ABE0-DEFEB20983F3}</a:tableStyleId>
              </a:tblPr>
              <a:tblGrid>
                <a:gridCol w="3677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49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1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Зубчихина Ксения</a:t>
                      </a:r>
                      <a:endParaRPr sz="130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02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Черемушкина Дарья, Верейкина Полина, Кириченко Дарья</a:t>
                      </a:r>
                      <a:endParaRPr sz="130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5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Баркова Варвара, </a:t>
                      </a:r>
                      <a:endParaRPr sz="1300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Кошелева Ева,</a:t>
                      </a:r>
                      <a:endParaRPr sz="1300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Затомская Антонина</a:t>
                      </a:r>
                      <a:endParaRPr sz="1300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95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dirty="0" err="1" smtClean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Зубчихина</a:t>
                      </a:r>
                      <a:r>
                        <a:rPr lang="ru-RU" sz="1300" dirty="0" smtClean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Ксюша Сергеевна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 dirty="0" err="1" smtClean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Кияев</a:t>
                      </a:r>
                      <a:r>
                        <a:rPr lang="ru-RU" sz="1300" dirty="0" smtClean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Саша </a:t>
                      </a:r>
                      <a:r>
                        <a:rPr lang="ru-RU" sz="1300" dirty="0" err="1" smtClean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Михаилович</a:t>
                      </a:r>
                      <a:r>
                        <a:rPr lang="ru-RU" sz="1300" smtClean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endParaRPr sz="1300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321827"/>
                  </a:ext>
                </a:extLst>
              </a:tr>
            </a:tbl>
          </a:graphicData>
        </a:graphic>
      </p:graphicFrame>
      <p:sp>
        <p:nvSpPr>
          <p:cNvPr id="242" name="Google Shape;24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3" name="Google Shape;253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 smtClean="0">
                <a:solidFill>
                  <a:srgbClr val="132C40"/>
                </a:solidFill>
              </a:rPr>
              <a:t>План развития и его основные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Проведение эксперимента с разными видами чаев и их способами заварки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Составление статистики на основе спроса </a:t>
            </a:r>
            <a:r>
              <a:rPr lang="ru-RU" sz="1300" dirty="0" err="1" smtClean="0">
                <a:solidFill>
                  <a:srgbClr val="132C40"/>
                </a:solidFill>
              </a:rPr>
              <a:t>потанциальных</a:t>
            </a:r>
            <a:r>
              <a:rPr lang="ru-RU" sz="1300" dirty="0" smtClean="0">
                <a:solidFill>
                  <a:srgbClr val="132C40"/>
                </a:solidFill>
              </a:rPr>
              <a:t> потребителей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Подведение итогов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Детальная реализация нашего проекта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12"/>
          <p:cNvGraphicFramePr/>
          <p:nvPr/>
        </p:nvGraphicFramePr>
        <p:xfrm>
          <a:off x="630335" y="3150175"/>
          <a:ext cx="6953806" cy="1700025"/>
        </p:xfrm>
        <a:graphic>
          <a:graphicData uri="http://schemas.openxmlformats.org/drawingml/2006/table">
            <a:tbl>
              <a:tblPr>
                <a:noFill/>
                <a:tableStyleId>{C2E31DA7-7776-4CE2-ABE0-DEFEB20983F3}</a:tableStyleId>
              </a:tblPr>
              <a:tblGrid>
                <a:gridCol w="4627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Разрабатываем</a:t>
                      </a:r>
                      <a:r>
                        <a:rPr lang="ru-RU" sz="1400" u="none" strike="noStrike" cap="none" baseline="0" dirty="0" smtClean="0"/>
                        <a:t> схему нашей машины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Получаем</a:t>
                      </a:r>
                      <a:r>
                        <a:rPr lang="ru-RU" sz="1400" u="none" strike="noStrike" cap="none" baseline="0" dirty="0" smtClean="0"/>
                        <a:t> первые модели нашей машины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6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Ставим первую машину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3" name="Google Shape;263;p12"/>
          <p:cNvSpPr txBox="1"/>
          <p:nvPr/>
        </p:nvSpPr>
        <p:spPr>
          <a:xfrm>
            <a:off x="477925" y="2709325"/>
            <a:ext cx="5021400" cy="4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69" name="Google Shape;269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400" dirty="0">
                <a:solidFill>
                  <a:srgbClr val="132C40"/>
                </a:solidFill>
              </a:rPr>
              <a:t>Зубчихина Ксения</a:t>
            </a:r>
            <a:endParaRPr sz="2400" dirty="0">
              <a:solidFill>
                <a:srgbClr val="132C40"/>
              </a:solidFill>
            </a:endParaRPr>
          </a:p>
        </p:txBody>
      </p:sp>
      <p:sp>
        <p:nvSpPr>
          <p:cNvPr id="270" name="Google Shape;270;p13"/>
          <p:cNvSpPr txBox="1">
            <a:spLocks noGrp="1"/>
          </p:cNvSpPr>
          <p:nvPr>
            <p:ph type="body" idx="1"/>
          </p:nvPr>
        </p:nvSpPr>
        <p:spPr>
          <a:xfrm>
            <a:off x="459048" y="3081000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 smtClean="0">
                <a:solidFill>
                  <a:srgbClr val="132C40"/>
                </a:solidFill>
              </a:rPr>
              <a:t>Т</a:t>
            </a:r>
            <a:r>
              <a:rPr lang="ru" sz="1800" dirty="0" smtClean="0">
                <a:solidFill>
                  <a:srgbClr val="132C40"/>
                </a:solidFill>
              </a:rPr>
              <a:t>ел. +7-953-912-36-60</a:t>
            </a: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C:\Users\Дарья\Downloads\msg-4068138266-14487.jpg"/>
          <p:cNvPicPr>
            <a:picLocks noChangeAspect="1" noChangeArrowheads="1"/>
          </p:cNvPicPr>
          <p:nvPr/>
        </p:nvPicPr>
        <p:blipFill>
          <a:blip r:embed="rId4"/>
          <a:srcRect l="15382" t="36732" r="15382" b="23922"/>
          <a:stretch>
            <a:fillRect/>
          </a:stretch>
        </p:blipFill>
        <p:spPr bwMode="auto">
          <a:xfrm>
            <a:off x="5499846" y="1835521"/>
            <a:ext cx="2541495" cy="2771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542</Words>
  <Application>Microsoft Office PowerPoint</Application>
  <PresentationFormat>Экран (16:9)</PresentationFormat>
  <Paragraphs>76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Century Gothic</vt:lpstr>
      <vt:lpstr>Raleway SemiBold</vt:lpstr>
      <vt:lpstr>Arial</vt:lpstr>
      <vt:lpstr>Helvetica Neue</vt:lpstr>
      <vt:lpstr>Raleway</vt:lpstr>
      <vt:lpstr>Calibri</vt:lpstr>
      <vt:lpstr>Simple Light</vt:lpstr>
      <vt:lpstr>Simple Light</vt:lpstr>
      <vt:lpstr>NT IN EVERY HOME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NT IN EVERY HOME</dc:title>
  <dc:creator>Дарья</dc:creator>
  <cp:lastModifiedBy>Admin</cp:lastModifiedBy>
  <cp:revision>10</cp:revision>
  <dcterms:modified xsi:type="dcterms:W3CDTF">2023-12-12T12:30:50Z</dcterms:modified>
</cp:coreProperties>
</file>