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1" r:id="rId3"/>
    <p:sldId id="260" r:id="rId4"/>
    <p:sldId id="259" r:id="rId5"/>
    <p:sldId id="263" r:id="rId6"/>
    <p:sldId id="273" r:id="rId7"/>
    <p:sldId id="267" r:id="rId8"/>
    <p:sldId id="266" r:id="rId9"/>
    <p:sldId id="270" r:id="rId10"/>
    <p:sldId id="274" r:id="rId11"/>
    <p:sldId id="275" r:id="rId12"/>
    <p:sldId id="271" r:id="rId13"/>
    <p:sldId id="264" r:id="rId14"/>
    <p:sldId id="269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00"/>
    <a:srgbClr val="052669"/>
    <a:srgbClr val="C57D7D"/>
    <a:srgbClr val="365A32"/>
    <a:srgbClr val="4E5449"/>
    <a:srgbClr val="959D8F"/>
    <a:srgbClr val="87B3B3"/>
    <a:srgbClr val="87C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85518" autoAdjust="0"/>
  </p:normalViewPr>
  <p:slideViewPr>
    <p:cSldViewPr showGuides="1">
      <p:cViewPr varScale="1">
        <p:scale>
          <a:sx n="70" d="100"/>
          <a:sy n="70" d="100"/>
        </p:scale>
        <p:origin x="1334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5E519D-19D9-965A-1886-F4D9BA9AE7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5EF95E-BA89-D879-772D-885D2EE54AF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A4D7E3-2515-457E-8F04-3556F110D220}" type="datetimeFigureOut">
              <a:rPr lang="ru-RU"/>
              <a:pPr>
                <a:defRPr/>
              </a:pPr>
              <a:t>10.11.2022</a:t>
            </a:fld>
            <a:endParaRPr lang="ru-R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D7F266E-BFEC-855E-B644-D2275BFFD5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AC2456-FD3C-7CFD-1A4E-DB937F7A2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ru-R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2650E-08C1-279D-653E-6A83A7FF8F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675F4-879B-B907-D6D1-9E6B59E97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D842A01-D27E-4818-947A-9E1406090C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84Ua-Fbkvc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B97DC47-8F06-6761-471C-D620EA7108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7C67D6-4C77-47C7-B23A-D4C55AA4F253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E3BE803-5D2C-A9F8-24E3-453F180D3F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873BBB5-787E-519C-F69F-43D0FA77B1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Опишите какую СЛОЖНУЮ, ТЯЖЕЛУЮ проблему Вы решаете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Покажите сколько людей/компаний сталкиваются с этой проблемой/вызовом в мире/РФ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Покажите как проблема неэффективно решается/совсем не решается сейчас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Не притягивайте проблему «за уши»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Задача слайда: заставить всех слушать и сопереживать</a:t>
            </a:r>
          </a:p>
          <a:p>
            <a:pPr eaLnBrk="1" hangingPunct="1">
              <a:spcBef>
                <a:spcPct val="0"/>
              </a:spcBef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ВАЖНО: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Проблема / Вызов / Идея должны быть очевидными,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жизненными и иметь несколько вариантов решения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5648EF4-93D5-016C-DF73-CE6A9A9A3F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8ECE3B-AA1B-4B49-84D9-1482F36C0467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FBE56F8-9E27-3F74-687A-47C81214BE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88D5BA0-2E0A-F68B-7C4B-B5121DEC73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Опишите какую СЛОЖНУЮ, ТЯЖЕЛУЮ проблему Вы решаете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Покажите сколько людей/компаний сталкиваются с этой проблемой/вызовом в мире/РФ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Покажите как проблема неэффективно решается/совсем не решается сейчас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Не притягивайте проблему «за уши»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Задача слайда: заставить всех слушать и сопереживать</a:t>
            </a:r>
          </a:p>
          <a:p>
            <a:pPr eaLnBrk="1" hangingPunct="1">
              <a:spcBef>
                <a:spcPct val="0"/>
              </a:spcBef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ВАЖНО: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Проблема / Вызов / Идея должны быть очевидными,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жизненными и иметь несколько вариантов решения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34F299F2-CEAD-66ED-F541-FB6F073F50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F10EE5-8996-4999-A5A4-311DE5C3BD8C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D4EDFCB-B73D-0761-ABBD-435AD7DCE5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5B77688B-986E-8433-9191-B33C8791D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Кратко и понятно (для не специалиста без технических терминов) опишите суть технологии.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В идеале покажите фото, чертеж и др.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Графическое объяснение последовательности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Что именно Вы делаете иначе?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 конкурентных преимуществах на этом слайде говорить не надо.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7691220-FDE0-5D71-7BD9-5D9A470679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9E0D92-F515-4985-AB87-2C1A6CFE8A9F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4BB82C4-2AFF-7245-EE98-A3A1D16977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DD34559-573C-31DE-5E22-0D67B75D2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Опишите рынок (объем, стадия жизни рынка, динамика), какую нишу занимает Ваш проект на этом рынке.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 Вы достучитесь до потребителя. Что является главным мотивом для покупки.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Расскажите об альтернативных планах, если основной не сработает.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 анализировать рынок:</a:t>
            </a:r>
            <a:endParaRPr lang="en-US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ru-RU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https://youtu.be/a84Ua-Fbkvc</a:t>
            </a:r>
            <a:endParaRPr lang="ru-RU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>
            <a:extLst>
              <a:ext uri="{FF2B5EF4-FFF2-40B4-BE49-F238E27FC236}">
                <a16:creationId xmlns:a16="http://schemas.microsoft.com/office/drawing/2014/main" id="{35580E23-92A6-5F5F-36FE-CA6CE3508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>
            <a:extLst>
              <a:ext uri="{FF2B5EF4-FFF2-40B4-BE49-F238E27FC236}">
                <a16:creationId xmlns:a16="http://schemas.microsoft.com/office/drawing/2014/main" id="{ECDA694E-6032-F3F2-3609-752A5F68C4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4340" name="Номер слайда 3">
            <a:extLst>
              <a:ext uri="{FF2B5EF4-FFF2-40B4-BE49-F238E27FC236}">
                <a16:creationId xmlns:a16="http://schemas.microsoft.com/office/drawing/2014/main" id="{83890A20-E6F6-3263-DB4D-B97A4ABAD9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C9AB38-D452-4CC5-9E9A-78CA8715A379}" type="slidenum">
              <a:rPr lang="ru-RU" altLang="ru-RU" smtClean="0">
                <a:latin typeface="Calibri" panose="020F0502020204030204" pitchFamily="34" charset="0"/>
              </a:rPr>
              <a:pPr/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16ABE92-D487-B7F0-CD68-8CC945D72B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97B86A-2AFA-4411-8FF8-45B5B04172F7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1BA8665-2DFA-77B7-5B04-48CE0B775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0EA83FD-A141-E639-D0D7-485F873F6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Таблица сравнения с конкурентами. Что есть у Вас, и что есть у конкурентов. Чем больше конкурентов, тем ЛУЧШЕ!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ПОМНИТЕ!!! Конкуренция есть всегда!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Опишите Ваших конкурентов.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Если прямых конкурентов нет, опишите какими косвенными методами/заменителями, продуктами потребители решают проблему сейчас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Перечислите </a:t>
            </a: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УНИКАЛЬНЫЕ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 конкурентные преимущества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Чем то, что Вы предлагаете лучше аналогов, которые уже есть на рынке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Опишите Ваши конкурентные преимущества, почему потребители будут отдавать предпочтение Вашему продукту, а не продуктам конкурентов.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Напишите ваши «нечестные преимущества»: Патенты,         В РАЗЫ низкая себестоимость и др.</a:t>
            </a:r>
            <a:endParaRPr lang="ru-RU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Сделайте расчет выгоды для клиента.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BED6AB27-F39F-1893-AC1D-B49427509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7952B8-B693-4C80-B01C-EA852980A96D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5DAE71FE-9A94-44D0-9C2E-EEFB2E5A10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551BBB3-D01A-FC8E-0CDA-B0373D8C9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 Вы заработаете деньги на Вашем решении / продукте? В чем отличие Вашего способа заработать от способов конкурентов? Почему ваш способ будет работать?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 Ваши потенциальные покупатели станут реальными?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Основные источники дохода в проекте.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Предполагаемые потребители.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Какова маржинальность продукта?</a:t>
            </a:r>
            <a:endParaRPr lang="en-US" altLang="ru-RU">
              <a:latin typeface="Arial" panose="020B060402020202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На чем</a:t>
            </a:r>
            <a:r>
              <a:rPr lang="en-US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 / 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как зарабатывают деньги Ваши конкуренты сейчас?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Примеры: лицензирование технологии, продажа продукта/услуги.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>
            <a:extLst>
              <a:ext uri="{FF2B5EF4-FFF2-40B4-BE49-F238E27FC236}">
                <a16:creationId xmlns:a16="http://schemas.microsoft.com/office/drawing/2014/main" id="{F243BDFD-6411-79CB-DED9-6A6C9ECD3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>
            <a:extLst>
              <a:ext uri="{FF2B5EF4-FFF2-40B4-BE49-F238E27FC236}">
                <a16:creationId xmlns:a16="http://schemas.microsoft.com/office/drawing/2014/main" id="{9F87887E-E9CB-4622-E760-7D2A0BD74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статьи расходов в рамках предоставляемого финансирования по программе УМНИК</a:t>
            </a:r>
          </a:p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реальный размер требуемого финансирования, если Вашему проекту нужно дополнительное финансирование. Привлекали ли Вы деньги раньше (инвестиции, гранты, субсидии, вклад учредителей и др.)</a:t>
            </a:r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F187B7A9-BA74-6B11-3411-589056CD9B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9D4962-FCB6-4EE6-9D4D-736889BC7777}" type="slidenum">
              <a:rPr lang="ru-RU" altLang="ru-RU" smtClean="0">
                <a:latin typeface="Calibri" panose="020F0502020204030204" pitchFamily="34" charset="0"/>
              </a:rPr>
              <a:pPr/>
              <a:t>9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4BECA1F3-E85F-B5BD-E5AA-830E927F26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6FC339F8-A29F-73A2-29DF-42263CF1C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партеров проекта, которые помогут реализовать проект и/или готовы продвигать проект, продукцию проекта; стать первыми клиентами / площадками для внедрения</a:t>
            </a:r>
          </a:p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договора о сотрудничестве если они есть</a:t>
            </a:r>
          </a:p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награды, победы и призы в конкурсах, грантах и др. </a:t>
            </a:r>
          </a:p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Укажите достижения проекта (наличие прототипа, промышленных испытаний, внедрений, продаж) </a:t>
            </a:r>
          </a:p>
          <a:p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78DFAD15-B17B-7767-7EF4-4BA312855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112FD4-34FD-470A-8287-8CEFEC703C6B}" type="slidenum">
              <a:rPr lang="ru-RU" altLang="ru-RU" smtClean="0">
                <a:latin typeface="Calibri" panose="020F0502020204030204" pitchFamily="34" charset="0"/>
              </a:rPr>
              <a:pPr/>
              <a:t>12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3A2D53F1-3A06-7CF6-98D0-10C58131E8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F2F8A3-39BB-43F5-AD8C-B2FDCFB6B4DB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40DF238-CE7B-B395-7AF9-43D27443E0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63E9C6CE-D6BA-94F2-B7E0-FBD05951B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Вставьте фотографии членов команды, укажите роли и кратко успехи в прошлом.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Победы команды на различных конкурсах, грантах и др.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Если есть менторы и адвайзеры, консультанты – укажите их здесь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Опишите историю успеха членов Вашей команды, возможные примеры успешной организации бизнесов, или просто наличие богатого опыта в данной сфере.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Опишите, сформирована ли Ваша команда или нет. Если нет, какие позиции открыты.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  <a:sym typeface="Tahoma" panose="020B0604030504040204" pitchFamily="34" charset="0"/>
              </a:rPr>
              <a:t>Укажите контактные данные.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>
            <a:extLst>
              <a:ext uri="{FF2B5EF4-FFF2-40B4-BE49-F238E27FC236}">
                <a16:creationId xmlns:a16="http://schemas.microsoft.com/office/drawing/2014/main" id="{82E01B4C-4510-D7E6-99EE-BCA2981F69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>
            <a:extLst>
              <a:ext uri="{FF2B5EF4-FFF2-40B4-BE49-F238E27FC236}">
                <a16:creationId xmlns:a16="http://schemas.microsoft.com/office/drawing/2014/main" id="{48F97E1D-28DF-6F77-1548-441AD0509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Фото продукта</a:t>
            </a:r>
          </a:p>
          <a:p>
            <a:r>
              <a:rPr lang="ru-RU" altLang="ru-RU" b="1">
                <a:latin typeface="Arial" panose="020B0604020202020204" pitchFamily="34" charset="0"/>
                <a:cs typeface="Arial" panose="020B0604020202020204" pitchFamily="34" charset="0"/>
              </a:rPr>
              <a:t>Название проекта</a:t>
            </a:r>
          </a:p>
          <a:p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Имя и Фамилия</a:t>
            </a:r>
          </a:p>
          <a:p>
            <a:r>
              <a:rPr lang="ru-RU" altLang="ru-RU" b="1" u="sng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  <a:p>
            <a:endParaRPr lang="ru-RU" altLang="ru-RU"/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520009B4-8516-8E6D-B6AA-DE0D804BB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9F4F98-ED3B-433F-9926-2CC8B3EA3DDE}" type="slidenum">
              <a:rPr lang="ru-RU" altLang="ru-RU" smtClean="0">
                <a:latin typeface="Calibri" panose="020F0502020204030204" pitchFamily="34" charset="0"/>
              </a:rPr>
              <a:pPr/>
              <a:t>14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EADE67-7781-7619-AE59-2468DF03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C4C95-4F49-45CF-B294-BCB402A8EB0C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18B44A-8BD8-8A4A-2149-F19DE173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824A6-D01F-FEDA-F941-A4DA3F66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32DB-1777-4A32-BBD4-302C7B41E22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5543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324E09-5C0C-FA35-6980-60F6E0A51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9D57F-31F9-4A0E-A1BF-1265D5E9FDCE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4C8E99-7D60-3480-7D0E-C61F757A3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C6903-54E1-651F-5A52-F3F953E0A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78614-A689-418D-8123-6769100714E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109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05A1C2-119A-B6C3-9747-7411FFF29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385A9-2581-45EA-B149-C34D3D951DF1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BE2474-0583-E28F-67A4-4D2AB3F9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169C6C-7A65-5696-7F7C-84192E3C1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CEE41-5D0F-4864-BF8D-A726E3D5691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26861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BBB3CC4-02A3-FEF1-08C4-E9C21D9C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AF0-BAEF-450F-8F9B-CADFBA424F37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7A6B01E-8F3E-1584-A9AF-B9CAE879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F2568BA-1523-EA8B-7956-5D800F2D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14AA3-C289-49F4-98FE-BDF14106B4E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3186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9C7AF6A4-0063-503A-7420-8BC2C4918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2361-8AEF-43DF-B32A-695A1EC1B163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40B41931-8B29-30B3-A6BF-029C7D39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F9E7755-9D4E-C291-2189-34CB0073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2A79E-7DB1-4043-9C14-5825D271DF8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0366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DC58E303-5F64-E317-9922-849683537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4C5D8-D4C0-4CE9-A4EE-7767554CD28D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48313021-494E-1518-E6D3-1E6B234B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AF9FEB2C-8C59-946B-ECF5-AA05A9DB7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6316-0179-4B90-A797-B5FBD5C0A61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0252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DED26EE0-0013-DAA9-0AA3-C3431001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9B7F0-2EB2-4460-9684-2E042243C51E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41587AC-8506-9D52-E204-3A5C8BE2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4BE9535-A65F-6DF7-6C13-6B1B6E1FA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E5788-1527-4861-A2F3-631E3C577C4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3331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C377E1E-8DAC-08AA-59C5-FBDDC39EB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ADAAC-39A4-499D-B900-AB71CBF73866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A533921-0707-55CD-2373-E581D985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904A85F-42FB-3294-75EF-2A3414B3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54D1F-09F0-4906-A7C3-8A9F6EA9106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86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EEB81F4-A630-B207-F444-E31D9DA9C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152F5-7CB2-4611-ABE3-FC432869AAED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7ED83D2-57F4-3F41-1772-AA2A6A43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FD8FAA6-90E5-CBAA-46E5-B1D9FE01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731E-E7F4-4B0E-9DAB-38C160B001C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2514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3CF9B6-50A7-8C73-16DC-6ACF7DD79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5E5F4-DCBA-4957-81B8-8C44B5D594AD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4E55F-8DD9-EA5F-D593-27B4479A6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12D0BE-151D-1709-B5F7-572F834B4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05CE9-136B-4FDD-9137-32A190ABF80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2135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F9AE44-74EB-2034-FFD5-D7A0ABA7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FF2DE-113F-47ED-A176-D7EFDA569F06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B4EE30-A22B-61F2-41A6-403DDD34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83BCFD-0862-D4AD-9458-19801B89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2C448-90AD-400C-8BF5-CF60931D3A5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29767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5C097332-5F69-A599-D697-CA9729D0AF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76254EFF-68B0-6DBE-ACCF-48FF8045E2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C1F707-7695-4942-9D8B-096419B79464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984BFE0B-FEE3-ADFA-6EF3-4BCD2B4D0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3223FF-9D0E-43D3-A8D1-AE73544573A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443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AD93B481-36CB-F1B6-FD30-9B43C55A6BD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396719A9-1DCF-A6A0-7D2C-0BD29E70D7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67B89D-D5E9-38D4-A142-14D1C24DA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6DFE22-3426-4133-B142-1B1D41217C20}" type="datetimeFigureOut">
              <a:rPr lang="en-US"/>
              <a:pPr>
                <a:defRPr/>
              </a:pPr>
              <a:t>11/10/2022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1070F8-8FEA-E859-BEB8-023CCB7C4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80B356-92C0-8876-DC06-04AA2FDB7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27E8A46-7FDD-45FF-B192-E335CADB152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3" Type="http://schemas.openxmlformats.org/officeDocument/2006/relationships/image" Target="../media/image1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hyperlink" Target="mailto:mazinowal@mail.r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>
            <a:extLst>
              <a:ext uri="{FF2B5EF4-FFF2-40B4-BE49-F238E27FC236}">
                <a16:creationId xmlns:a16="http://schemas.microsoft.com/office/drawing/2014/main" id="{E67A19BC-A908-A726-BDB4-8E5830979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Subtitle 2">
            <a:extLst>
              <a:ext uri="{FF2B5EF4-FFF2-40B4-BE49-F238E27FC236}">
                <a16:creationId xmlns:a16="http://schemas.microsoft.com/office/drawing/2014/main" id="{92F9CB6E-0AC2-EC3F-B115-D159EB420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500" y="2174875"/>
            <a:ext cx="8001000" cy="2508250"/>
          </a:xfrm>
        </p:spPr>
        <p:txBody>
          <a:bodyPr/>
          <a:lstStyle/>
          <a:p>
            <a:pPr eaLnBrk="1" hangingPunct="1"/>
            <a:r>
              <a:rPr lang="ru-RU" altLang="ru-RU" sz="4000">
                <a:solidFill>
                  <a:srgbClr val="052669"/>
                </a:solidFill>
                <a:latin typeface="Montserrat Black" panose="00000A00000000000000" pitchFamily="2" charset="-52"/>
                <a:cs typeface="Arial" panose="020B0604020202020204" pitchFamily="34" charset="0"/>
              </a:rPr>
              <a:t>Разработка устройства для сбора плодов и ягод на основе линейного электродвигателя</a:t>
            </a:r>
            <a:endParaRPr lang="en-US" altLang="ru-RU" sz="4000">
              <a:solidFill>
                <a:srgbClr val="052669"/>
              </a:solidFill>
              <a:latin typeface="Montserrat Black" panose="00000A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D5C735F-3597-AB25-EE28-157FC174406D}"/>
              </a:ext>
            </a:extLst>
          </p:cNvPr>
          <p:cNvSpPr txBox="1">
            <a:spLocks/>
          </p:cNvSpPr>
          <p:nvPr/>
        </p:nvSpPr>
        <p:spPr bwMode="auto">
          <a:xfrm>
            <a:off x="571500" y="5237163"/>
            <a:ext cx="3048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8E0000"/>
                </a:solidFill>
                <a:latin typeface="Montserrat Light" panose="00000400000000000000" pitchFamily="2" charset="-52"/>
              </a:rPr>
              <a:t>Линара Мазинова</a:t>
            </a:r>
            <a:endParaRPr lang="en-US" altLang="ru-RU" sz="2000">
              <a:solidFill>
                <a:srgbClr val="8E0000"/>
              </a:solidFill>
              <a:latin typeface="Montserrat Light" panose="00000400000000000000" pitchFamily="2" charset="-5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u="sng">
                <a:solidFill>
                  <a:srgbClr val="8E0000"/>
                </a:solidFill>
                <a:latin typeface="Montserrat Light" panose="00000400000000000000" pitchFamily="2" charset="-52"/>
              </a:rPr>
              <a:t>тел: 8 (905) 444-04-69</a:t>
            </a:r>
            <a:endParaRPr lang="en-US" altLang="ru-RU" sz="2000" u="sng">
              <a:solidFill>
                <a:srgbClr val="8E0000"/>
              </a:solidFill>
              <a:latin typeface="Montserrat Light" panose="00000400000000000000" pitchFamily="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>
            <a:extLst>
              <a:ext uri="{FF2B5EF4-FFF2-40B4-BE49-F238E27FC236}">
                <a16:creationId xmlns:a16="http://schemas.microsoft.com/office/drawing/2014/main" id="{8D4984C9-E32C-8B76-46C1-396E950B3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Группа 30">
            <a:extLst>
              <a:ext uri="{FF2B5EF4-FFF2-40B4-BE49-F238E27FC236}">
                <a16:creationId xmlns:a16="http://schemas.microsoft.com/office/drawing/2014/main" id="{2E7AE672-E8D2-B41D-1A5B-C096422186A4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1119188"/>
            <a:ext cx="4733925" cy="4748212"/>
            <a:chOff x="828242" y="1119522"/>
            <a:chExt cx="4734358" cy="4747878"/>
          </a:xfrm>
        </p:grpSpPr>
        <p:grpSp>
          <p:nvGrpSpPr>
            <p:cNvPr id="5133" name="Группа 10">
              <a:extLst>
                <a:ext uri="{FF2B5EF4-FFF2-40B4-BE49-F238E27FC236}">
                  <a16:creationId xmlns:a16="http://schemas.microsoft.com/office/drawing/2014/main" id="{CC4665F7-2C20-EC08-4890-C10A4B2D1E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8242" y="1119522"/>
              <a:ext cx="4734358" cy="1970901"/>
              <a:chOff x="6273226" y="3109087"/>
              <a:chExt cx="3793822" cy="3469854"/>
            </a:xfrm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045D0B81-BB0B-68E5-6863-E6EB16B678CF}"/>
                  </a:ext>
                </a:extLst>
              </p:cNvPr>
              <p:cNvSpPr/>
              <p:nvPr/>
            </p:nvSpPr>
            <p:spPr>
              <a:xfrm>
                <a:off x="6273226" y="3109087"/>
                <a:ext cx="3755655" cy="3470972"/>
              </a:xfrm>
              <a:prstGeom prst="rect">
                <a:avLst/>
              </a:prstGeom>
              <a:noFill/>
              <a:ln w="38100">
                <a:solidFill>
                  <a:srgbClr val="8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/>
              </a:p>
            </p:txBody>
          </p:sp>
          <p:sp>
            <p:nvSpPr>
              <p:cNvPr id="5140" name="TextBox 5">
                <a:extLst>
                  <a:ext uri="{FF2B5EF4-FFF2-40B4-BE49-F238E27FC236}">
                    <a16:creationId xmlns:a16="http://schemas.microsoft.com/office/drawing/2014/main" id="{7A131B16-1200-4686-12C0-DE8D52B162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33248" y="3140259"/>
                <a:ext cx="3733800" cy="3088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ru-RU" altLang="ru-RU" sz="1800" b="1">
                    <a:solidFill>
                      <a:srgbClr val="8E000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Существующие аналоги имеют ряд недостатков: 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ru-RU" altLang="ru-RU" sz="1800">
                    <a:solidFill>
                      <a:srgbClr val="8E000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низкий КПД,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ru-RU" altLang="ru-RU" sz="1800">
                    <a:solidFill>
                      <a:srgbClr val="8E000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маленький срок эксплуатации и большие массогабаритные показатели.</a:t>
                </a:r>
              </a:p>
            </p:txBody>
          </p:sp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5CFB59F-9CF8-42A2-0C6A-D676A547D4E4}"/>
                </a:ext>
              </a:extLst>
            </p:cNvPr>
            <p:cNvSpPr/>
            <p:nvPr/>
          </p:nvSpPr>
          <p:spPr>
            <a:xfrm>
              <a:off x="828242" y="3514890"/>
              <a:ext cx="4686729" cy="2352510"/>
            </a:xfrm>
            <a:prstGeom prst="rect">
              <a:avLst/>
            </a:prstGeom>
            <a:noFill/>
            <a:ln w="38100">
              <a:solidFill>
                <a:srgbClr val="0526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2" name="TextBox 9">
              <a:extLst>
                <a:ext uri="{FF2B5EF4-FFF2-40B4-BE49-F238E27FC236}">
                  <a16:creationId xmlns:a16="http://schemas.microsoft.com/office/drawing/2014/main" id="{DD15B22E-76E3-4D38-A104-A9758434F1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8242" y="3505202"/>
              <a:ext cx="4686971" cy="2042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1800" b="1">
                  <a:solidFill>
                    <a:srgbClr val="052669"/>
                  </a:solidFill>
                  <a:latin typeface="Montserrat Light" panose="00000400000000000000" pitchFamily="2" charset="-52"/>
                  <a:ea typeface="Times New Roman" panose="02020603050405020304" pitchFamily="18" charset="0"/>
                  <a:cs typeface="Arial" panose="020B0604020202020204" pitchFamily="34" charset="0"/>
                </a:rPr>
                <a:t>Наши достоинства: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1800">
                  <a:solidFill>
                    <a:srgbClr val="052669"/>
                  </a:solidFill>
                  <a:latin typeface="Montserrat Light" panose="00000400000000000000" pitchFamily="2" charset="-52"/>
                  <a:ea typeface="Times New Roman" panose="02020603050405020304" pitchFamily="18" charset="0"/>
                  <a:cs typeface="Arial" panose="020B0604020202020204" pitchFamily="34" charset="0"/>
                </a:rPr>
                <a:t>повышенная надежность и срок эксплуатации, малая масса, габаритные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1800">
                  <a:solidFill>
                    <a:srgbClr val="052669"/>
                  </a:solidFill>
                  <a:latin typeface="Montserrat Light" panose="00000400000000000000" pitchFamily="2" charset="-52"/>
                  <a:ea typeface="Times New Roman" panose="02020603050405020304" pitchFamily="18" charset="0"/>
                  <a:cs typeface="Arial" panose="020B0604020202020204" pitchFamily="34" charset="0"/>
                </a:rPr>
                <a:t>размеры а так же возможность автоматического управления, которая позволит повысить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1800">
                  <a:solidFill>
                    <a:srgbClr val="052669"/>
                  </a:solidFill>
                  <a:latin typeface="Montserrat Light" panose="00000400000000000000" pitchFamily="2" charset="-52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производительность линии.</a:t>
              </a:r>
            </a:p>
          </p:txBody>
        </p:sp>
        <p:pic>
          <p:nvPicPr>
            <p:cNvPr id="5136" name="Рисунок 22" descr="Линия со стрелкой: прямо">
              <a:extLst>
                <a:ext uri="{FF2B5EF4-FFF2-40B4-BE49-F238E27FC236}">
                  <a16:creationId xmlns:a16="http://schemas.microsoft.com/office/drawing/2014/main" id="{9290B221-5D56-FE3B-52C0-38F030FA7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2990645" y="2927502"/>
              <a:ext cx="361925" cy="68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7" name="Рисунок 23" descr="Линия со стрелкой: прямо">
              <a:extLst>
                <a:ext uri="{FF2B5EF4-FFF2-40B4-BE49-F238E27FC236}">
                  <a16:creationId xmlns:a16="http://schemas.microsoft.com/office/drawing/2014/main" id="{13097916-9AC7-7E97-851F-70D0F3AFD9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4623538" y="2923533"/>
              <a:ext cx="369862" cy="68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8" name="Рисунок 24" descr="Линия со стрелкой: прямо">
              <a:extLst>
                <a:ext uri="{FF2B5EF4-FFF2-40B4-BE49-F238E27FC236}">
                  <a16:creationId xmlns:a16="http://schemas.microsoft.com/office/drawing/2014/main" id="{AA1BE352-ED5F-F45D-0382-21702B1C9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233122" y="2927502"/>
              <a:ext cx="365099" cy="68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4" name="TextBox 5120">
            <a:extLst>
              <a:ext uri="{FF2B5EF4-FFF2-40B4-BE49-F238E27FC236}">
                <a16:creationId xmlns:a16="http://schemas.microsoft.com/office/drawing/2014/main" id="{296F6A9F-CAFF-A724-460C-2B93F88B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6800" y="2590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grpSp>
        <p:nvGrpSpPr>
          <p:cNvPr id="5125" name="Группа 5137">
            <a:extLst>
              <a:ext uri="{FF2B5EF4-FFF2-40B4-BE49-F238E27FC236}">
                <a16:creationId xmlns:a16="http://schemas.microsoft.com/office/drawing/2014/main" id="{299E1630-DE29-BFF3-5072-78163D5483D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033463"/>
            <a:ext cx="6440488" cy="4757737"/>
            <a:chOff x="5730706" y="728097"/>
            <a:chExt cx="6439941" cy="4758303"/>
          </a:xfrm>
        </p:grpSpPr>
        <p:sp>
          <p:nvSpPr>
            <p:cNvPr id="5126" name="Прямоугольник 2">
              <a:extLst>
                <a:ext uri="{FF2B5EF4-FFF2-40B4-BE49-F238E27FC236}">
                  <a16:creationId xmlns:a16="http://schemas.microsoft.com/office/drawing/2014/main" id="{20842618-3F54-FFAF-06FC-56666DA48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0706" y="728097"/>
              <a:ext cx="643994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2400" b="1">
                  <a:solidFill>
                    <a:srgbClr val="002060"/>
                  </a:solidFill>
                  <a:latin typeface="Montserrat ExtraBold" panose="00000900000000000000" pitchFamily="2" charset="-52"/>
                  <a:ea typeface="Times New Roman" panose="02020603050405020304" pitchFamily="18" charset="0"/>
                  <a:cs typeface="Arial" panose="020B0604020202020204" pitchFamily="34" charset="0"/>
                </a:rPr>
                <a:t>Проблема слабости и недоработки используемого оборудования в производстве</a:t>
              </a:r>
            </a:p>
          </p:txBody>
        </p:sp>
        <p:grpSp>
          <p:nvGrpSpPr>
            <p:cNvPr id="5127" name="Группа 5136">
              <a:extLst>
                <a:ext uri="{FF2B5EF4-FFF2-40B4-BE49-F238E27FC236}">
                  <a16:creationId xmlns:a16="http://schemas.microsoft.com/office/drawing/2014/main" id="{40D949EA-B08A-F9EE-9A85-4D1D453F2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5556" y="2104972"/>
              <a:ext cx="6330243" cy="2248772"/>
              <a:chOff x="5785556" y="2104972"/>
              <a:chExt cx="6330243" cy="2248772"/>
            </a:xfrm>
          </p:grpSpPr>
          <p:sp>
            <p:nvSpPr>
              <p:cNvPr id="5131" name="TextBox 5128">
                <a:extLst>
                  <a:ext uri="{FF2B5EF4-FFF2-40B4-BE49-F238E27FC236}">
                    <a16:creationId xmlns:a16="http://schemas.microsoft.com/office/drawing/2014/main" id="{C619A8BA-DA47-00AF-EA63-C246D0C2DF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85556" y="2106975"/>
                <a:ext cx="6330243" cy="2246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Одной из ключевых проблем в промышленном садоводстве является низкая производительность труда при сборе плодов и ягод, от качества которой в свою очередь зависит урожайность. На деле, сбор производится обычным ручным инструментом, что является неэффективным в реалиях промышленного садоводства. На сегодняшний день промышленностью выпускаются механизированные устройства для сбора урожая, представленные зарубежными брендами-производителями, которые являются не всегда доступными из-за высокого ценового диапазона, и которым нет конкурентоспособных отечественных аналогов. </a:t>
                </a:r>
              </a:p>
            </p:txBody>
          </p:sp>
          <p:cxnSp>
            <p:nvCxnSpPr>
              <p:cNvPr id="5134" name="Прямая соединительная линия 5133">
                <a:extLst>
                  <a:ext uri="{FF2B5EF4-FFF2-40B4-BE49-F238E27FC236}">
                    <a16:creationId xmlns:a16="http://schemas.microsoft.com/office/drawing/2014/main" id="{B95D9A36-9944-AF8C-E394-85C899F4D2B4}"/>
                  </a:ext>
                </a:extLst>
              </p:cNvPr>
              <p:cNvCxnSpPr/>
              <p:nvPr/>
            </p:nvCxnSpPr>
            <p:spPr>
              <a:xfrm>
                <a:off x="5868807" y="2104623"/>
                <a:ext cx="6093894" cy="0"/>
              </a:xfrm>
              <a:prstGeom prst="line">
                <a:avLst/>
              </a:prstGeom>
              <a:ln w="19050">
                <a:solidFill>
                  <a:srgbClr val="0526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28" name="Группа 5135">
              <a:extLst>
                <a:ext uri="{FF2B5EF4-FFF2-40B4-BE49-F238E27FC236}">
                  <a16:creationId xmlns:a16="http://schemas.microsoft.com/office/drawing/2014/main" id="{44A91668-7ADE-B732-0338-12839D0B3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1566" y="4532293"/>
              <a:ext cx="6378222" cy="954107"/>
              <a:chOff x="5761566" y="4532293"/>
              <a:chExt cx="6378222" cy="954107"/>
            </a:xfrm>
          </p:grpSpPr>
          <p:sp>
            <p:nvSpPr>
              <p:cNvPr id="5129" name="TextBox 5130">
                <a:extLst>
                  <a:ext uri="{FF2B5EF4-FFF2-40B4-BE49-F238E27FC236}">
                    <a16:creationId xmlns:a16="http://schemas.microsoft.com/office/drawing/2014/main" id="{49B18DE2-E0CC-D47D-7386-2955A2A742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1566" y="4532293"/>
                <a:ext cx="6378222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Использование электрифицированных инструментов позволяет конструировать механизмы для сбора плодов и ягод с лучшими условиями для сборщика исходя из массогабаритных показателей, требований эргономики и системы «человек-машина».</a:t>
                </a:r>
              </a:p>
            </p:txBody>
          </p:sp>
          <p:cxnSp>
            <p:nvCxnSpPr>
              <p:cNvPr id="5135" name="Прямая соединительная линия 5134">
                <a:extLst>
                  <a:ext uri="{FF2B5EF4-FFF2-40B4-BE49-F238E27FC236}">
                    <a16:creationId xmlns:a16="http://schemas.microsoft.com/office/drawing/2014/main" id="{99961CB8-4283-774B-E587-C3906F471111}"/>
                  </a:ext>
                </a:extLst>
              </p:cNvPr>
              <p:cNvCxnSpPr/>
              <p:nvPr/>
            </p:nvCxnSpPr>
            <p:spPr>
              <a:xfrm>
                <a:off x="5867219" y="4571892"/>
                <a:ext cx="6097070" cy="0"/>
              </a:xfrm>
              <a:prstGeom prst="line">
                <a:avLst/>
              </a:prstGeom>
              <a:ln w="19050">
                <a:solidFill>
                  <a:srgbClr val="0526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>
            <a:extLst>
              <a:ext uri="{FF2B5EF4-FFF2-40B4-BE49-F238E27FC236}">
                <a16:creationId xmlns:a16="http://schemas.microsoft.com/office/drawing/2014/main" id="{FB3B2955-9523-08CF-6A17-106298958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Прямоугольник 3">
            <a:extLst>
              <a:ext uri="{FF2B5EF4-FFF2-40B4-BE49-F238E27FC236}">
                <a16:creationId xmlns:a16="http://schemas.microsoft.com/office/drawing/2014/main" id="{6F62BB16-0604-C887-74AB-4E6652392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3338" y="804863"/>
            <a:ext cx="45053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ru-RU" altLang="ru-RU" sz="2000" b="1">
                <a:solidFill>
                  <a:srgbClr val="8E0000"/>
                </a:solidFill>
                <a:latin typeface="Montserrat Light" panose="00000400000000000000" pitchFamily="2" charset="-52"/>
                <a:ea typeface="Times New Roman" panose="02020603050405020304" pitchFamily="18" charset="0"/>
                <a:cs typeface="Arial" panose="020B0604020202020204" pitchFamily="34" charset="0"/>
              </a:rPr>
              <a:t>КАКОЕ РЕШЕНИЕ ПРЕДЛАГАЕМ:</a:t>
            </a:r>
          </a:p>
        </p:txBody>
      </p:sp>
      <p:grpSp>
        <p:nvGrpSpPr>
          <p:cNvPr id="7172" name="Группа 7168">
            <a:extLst>
              <a:ext uri="{FF2B5EF4-FFF2-40B4-BE49-F238E27FC236}">
                <a16:creationId xmlns:a16="http://schemas.microsoft.com/office/drawing/2014/main" id="{E5B4E36C-F2F2-C071-7C33-474F0D233915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3962400"/>
            <a:ext cx="11001375" cy="1679575"/>
            <a:chOff x="595418" y="4173881"/>
            <a:chExt cx="11001164" cy="1680039"/>
          </a:xfrm>
        </p:grpSpPr>
        <p:grpSp>
          <p:nvGrpSpPr>
            <p:cNvPr id="7180" name="Группа 22">
              <a:extLst>
                <a:ext uri="{FF2B5EF4-FFF2-40B4-BE49-F238E27FC236}">
                  <a16:creationId xmlns:a16="http://schemas.microsoft.com/office/drawing/2014/main" id="{340DFB0E-0C54-6CDA-B7E9-F99C821A47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8445" y="4173881"/>
              <a:ext cx="5098137" cy="1680039"/>
              <a:chOff x="6931269" y="4267200"/>
              <a:chExt cx="5098137" cy="1680039"/>
            </a:xfrm>
          </p:grpSpPr>
          <p:sp>
            <p:nvSpPr>
              <p:cNvPr id="7186" name="TextBox 6">
                <a:extLst>
                  <a:ext uri="{FF2B5EF4-FFF2-40B4-BE49-F238E27FC236}">
                    <a16:creationId xmlns:a16="http://schemas.microsoft.com/office/drawing/2014/main" id="{865CB402-E6F4-D3E0-2414-3CCEF46F71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54715" y="4332480"/>
                <a:ext cx="4780082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ru-RU" altLang="ru-RU" sz="1600" b="1">
                    <a:solidFill>
                      <a:srgbClr val="8E0000"/>
                    </a:solidFill>
                    <a:latin typeface="Montserrat Light" panose="00000400000000000000" pitchFamily="2" charset="-52"/>
                    <a:cs typeface="Calibri" panose="020F0502020204030204" pitchFamily="34" charset="0"/>
                  </a:rPr>
                  <a:t>Уникальность</a:t>
                </a:r>
                <a:r>
                  <a:rPr lang="ru-RU" altLang="ru-RU" sz="16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 предлагаемой конструкции заключается в адаптации и использовании линейного электродвигателя для привода ручного электрифицированного инструмента.</a:t>
                </a:r>
              </a:p>
            </p:txBody>
          </p:sp>
          <p:grpSp>
            <p:nvGrpSpPr>
              <p:cNvPr id="7187" name="Группа 21">
                <a:extLst>
                  <a:ext uri="{FF2B5EF4-FFF2-40B4-BE49-F238E27FC236}">
                    <a16:creationId xmlns:a16="http://schemas.microsoft.com/office/drawing/2014/main" id="{B50C171E-1A3E-67FF-A849-325E5EA63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31269" y="4267200"/>
                <a:ext cx="5098137" cy="1680039"/>
                <a:chOff x="6931269" y="4267200"/>
                <a:chExt cx="5098137" cy="1680039"/>
              </a:xfrm>
            </p:grpSpPr>
            <p:cxnSp>
              <p:nvCxnSpPr>
                <p:cNvPr id="15" name="Прямая соединительная линия 14">
                  <a:extLst>
                    <a:ext uri="{FF2B5EF4-FFF2-40B4-BE49-F238E27FC236}">
                      <a16:creationId xmlns:a16="http://schemas.microsoft.com/office/drawing/2014/main" id="{7030813E-D070-ADC9-BF31-9CFCA767B8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35216" y="4267200"/>
                  <a:ext cx="5094190" cy="0"/>
                </a:xfrm>
                <a:prstGeom prst="line">
                  <a:avLst/>
                </a:prstGeom>
                <a:ln w="19050">
                  <a:solidFill>
                    <a:srgbClr val="05266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>
                  <a:extLst>
                    <a:ext uri="{FF2B5EF4-FFF2-40B4-BE49-F238E27FC236}">
                      <a16:creationId xmlns:a16="http://schemas.microsoft.com/office/drawing/2014/main" id="{AB0BB00C-C737-FE21-6853-005317219E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32041" y="4267200"/>
                  <a:ext cx="0" cy="1680039"/>
                </a:xfrm>
                <a:prstGeom prst="line">
                  <a:avLst/>
                </a:prstGeom>
                <a:ln w="19050">
                  <a:solidFill>
                    <a:srgbClr val="05266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81" name="Группа 23">
              <a:extLst>
                <a:ext uri="{FF2B5EF4-FFF2-40B4-BE49-F238E27FC236}">
                  <a16:creationId xmlns:a16="http://schemas.microsoft.com/office/drawing/2014/main" id="{9B433022-049A-4895-0E4E-7F4B8A55C4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5418" y="4173881"/>
              <a:ext cx="5307609" cy="1680039"/>
              <a:chOff x="1107831" y="4267199"/>
              <a:chExt cx="5307609" cy="1680039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EC138B-8060-3B43-B868-AB1B4592472B}"/>
                  </a:ext>
                </a:extLst>
              </p:cNvPr>
              <p:cNvSpPr txBox="1"/>
              <p:nvPr/>
            </p:nvSpPr>
            <p:spPr>
              <a:xfrm>
                <a:off x="1107831" y="4314837"/>
                <a:ext cx="5306910" cy="157047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ru-RU" sz="1600" b="1" dirty="0">
                    <a:solidFill>
                      <a:srgbClr val="8E0000"/>
                    </a:solidFill>
                    <a:latin typeface="Montserrat Light" panose="00000400000000000000" pitchFamily="2" charset="-52"/>
                    <a:cs typeface="Calibri" panose="020F0502020204030204" pitchFamily="34" charset="0"/>
                  </a:rPr>
                  <a:t>Преимущества, </a:t>
                </a:r>
                <a:r>
                  <a:rPr lang="ru-RU" sz="1600" b="1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которые удается достичь при использовании линейного электродвигателя:</a:t>
                </a:r>
              </a:p>
              <a:p>
                <a:pPr marL="171450" indent="-17145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ru-RU" sz="1600" b="1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Отсутствие трансмиссии</a:t>
                </a:r>
              </a:p>
              <a:p>
                <a:pPr marL="171450" indent="-17145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ru-RU" sz="1600" b="1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Низкая вибрация</a:t>
                </a:r>
              </a:p>
              <a:p>
                <a:pPr marL="171450" indent="-17145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ru-RU" sz="1600" b="1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Малая масса и габаритные размеры</a:t>
                </a:r>
              </a:p>
              <a:p>
                <a:pPr marL="171450" indent="-17145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ru-RU" sz="1600" b="1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Удобство использования </a:t>
                </a:r>
              </a:p>
            </p:txBody>
          </p:sp>
          <p:grpSp>
            <p:nvGrpSpPr>
              <p:cNvPr id="7183" name="Группа 20">
                <a:extLst>
                  <a:ext uri="{FF2B5EF4-FFF2-40B4-BE49-F238E27FC236}">
                    <a16:creationId xmlns:a16="http://schemas.microsoft.com/office/drawing/2014/main" id="{4C8D346C-2DB2-D142-67A9-040F50ED80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07831" y="4267199"/>
                <a:ext cx="4950065" cy="1680039"/>
                <a:chOff x="1107831" y="4267199"/>
                <a:chExt cx="4950065" cy="1680039"/>
              </a:xfrm>
            </p:grpSpPr>
            <p:cxnSp>
              <p:nvCxnSpPr>
                <p:cNvPr id="14" name="Прямая соединительная линия 13">
                  <a:extLst>
                    <a:ext uri="{FF2B5EF4-FFF2-40B4-BE49-F238E27FC236}">
                      <a16:creationId xmlns:a16="http://schemas.microsoft.com/office/drawing/2014/main" id="{89B4D312-AF1F-5028-8DE6-3291521FBF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07831" y="4267199"/>
                  <a:ext cx="4949730" cy="0"/>
                </a:xfrm>
                <a:prstGeom prst="line">
                  <a:avLst/>
                </a:prstGeom>
                <a:ln w="19050">
                  <a:solidFill>
                    <a:srgbClr val="05266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>
                  <a:extLst>
                    <a:ext uri="{FF2B5EF4-FFF2-40B4-BE49-F238E27FC236}">
                      <a16:creationId xmlns:a16="http://schemas.microsoft.com/office/drawing/2014/main" id="{E8633C80-DF8F-1DBE-A193-E8E7A66700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07831" y="4267199"/>
                  <a:ext cx="0" cy="1680039"/>
                </a:xfrm>
                <a:prstGeom prst="line">
                  <a:avLst/>
                </a:prstGeom>
                <a:ln w="19050">
                  <a:solidFill>
                    <a:srgbClr val="05266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73" name="Группа 8">
            <a:extLst>
              <a:ext uri="{FF2B5EF4-FFF2-40B4-BE49-F238E27FC236}">
                <a16:creationId xmlns:a16="http://schemas.microsoft.com/office/drawing/2014/main" id="{31B40851-1BA7-3F93-CC3A-3480F8A980D5}"/>
              </a:ext>
            </a:extLst>
          </p:cNvPr>
          <p:cNvGrpSpPr>
            <a:grpSpLocks/>
          </p:cNvGrpSpPr>
          <p:nvPr/>
        </p:nvGrpSpPr>
        <p:grpSpPr bwMode="auto">
          <a:xfrm>
            <a:off x="1397000" y="1285875"/>
            <a:ext cx="9398000" cy="2143125"/>
            <a:chOff x="1396590" y="1286470"/>
            <a:chExt cx="9398820" cy="21425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D7753B-96C1-4A9C-9B11-AE66F2E30334}"/>
                </a:ext>
              </a:extLst>
            </p:cNvPr>
            <p:cNvSpPr txBox="1"/>
            <p:nvPr/>
          </p:nvSpPr>
          <p:spPr>
            <a:xfrm>
              <a:off x="7140666" y="1875269"/>
              <a:ext cx="3654744" cy="9649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  <a:defRPr/>
              </a:pPr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latin typeface="Montserrat Light" panose="00000400000000000000" pitchFamily="2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Снижаем вибрационные нагрузки и упрощаем конструкционные решения.</a:t>
              </a:r>
            </a:p>
          </p:txBody>
        </p:sp>
        <p:grpSp>
          <p:nvGrpSpPr>
            <p:cNvPr id="7176" name="Группа 7">
              <a:extLst>
                <a:ext uri="{FF2B5EF4-FFF2-40B4-BE49-F238E27FC236}">
                  <a16:creationId xmlns:a16="http://schemas.microsoft.com/office/drawing/2014/main" id="{68658135-844F-8BBE-2438-588CF38E7B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6590" y="1286470"/>
              <a:ext cx="4347809" cy="2142530"/>
              <a:chOff x="376591" y="1371600"/>
              <a:chExt cx="4347809" cy="214253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D61187-BBD2-7A49-E58C-FD425C4DAB55}"/>
                  </a:ext>
                </a:extLst>
              </p:cNvPr>
              <p:cNvSpPr txBox="1"/>
              <p:nvPr/>
            </p:nvSpPr>
            <p:spPr>
              <a:xfrm>
                <a:off x="376591" y="1371600"/>
                <a:ext cx="4348542" cy="92366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chemeClr val="tx2">
                        <a:lumMod val="75000"/>
                      </a:schemeClr>
                    </a:solidFill>
                    <a:latin typeface="Montserrat Light" panose="00000400000000000000" pitchFamily="2" charset="-52"/>
                    <a:ea typeface="Calibri" panose="020F0502020204030204" pitchFamily="34" charset="0"/>
                    <a:cs typeface="Times New Roman" panose="02020603050405020304" pitchFamily="18" charset="0"/>
                  </a:rPr>
                  <a:t>Конструкция ручного электрифицированного устройства для съема плодов</a:t>
                </a:r>
                <a:endParaRPr lang="ru-RU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515669-9146-5576-5E29-8F2C3212C504}"/>
                  </a:ext>
                </a:extLst>
              </p:cNvPr>
              <p:cNvSpPr txBox="1"/>
              <p:nvPr/>
            </p:nvSpPr>
            <p:spPr>
              <a:xfrm>
                <a:off x="376591" y="2590462"/>
                <a:ext cx="4348542" cy="92366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chemeClr val="tx2">
                        <a:lumMod val="75000"/>
                      </a:schemeClr>
                    </a:solidFill>
                    <a:latin typeface="Montserrat Light" panose="00000400000000000000" pitchFamily="2" charset="-52"/>
                    <a:ea typeface="Calibri" panose="020F0502020204030204" pitchFamily="34" charset="0"/>
                    <a:cs typeface="Times New Roman" panose="02020603050405020304" pitchFamily="18" charset="0"/>
                  </a:rPr>
                  <a:t>Линейный электродвигатель с возвратно-поступательным движением якоря</a:t>
                </a:r>
                <a:endParaRPr lang="ru-RU" dirty="0"/>
              </a:p>
            </p:txBody>
          </p:sp>
        </p:grpSp>
        <p:pic>
          <p:nvPicPr>
            <p:cNvPr id="7177" name="Рисунок 6" descr="Курсор">
              <a:extLst>
                <a:ext uri="{FF2B5EF4-FFF2-40B4-BE49-F238E27FC236}">
                  <a16:creationId xmlns:a16="http://schemas.microsoft.com/office/drawing/2014/main" id="{9A30217B-E693-69D4-44D4-47D17BE429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174636">
              <a:off x="5638800" y="1932865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79D34EC-8BED-F617-2560-7465564ABB8B}"/>
              </a:ext>
            </a:extLst>
          </p:cNvPr>
          <p:cNvCxnSpPr>
            <a:cxnSpLocks/>
          </p:cNvCxnSpPr>
          <p:nvPr/>
        </p:nvCxnSpPr>
        <p:spPr>
          <a:xfrm>
            <a:off x="7086600" y="2840038"/>
            <a:ext cx="3810000" cy="0"/>
          </a:xfrm>
          <a:prstGeom prst="line">
            <a:avLst/>
          </a:prstGeom>
          <a:ln w="19050">
            <a:solidFill>
              <a:srgbClr val="8E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>
            <a:extLst>
              <a:ext uri="{FF2B5EF4-FFF2-40B4-BE49-F238E27FC236}">
                <a16:creationId xmlns:a16="http://schemas.microsoft.com/office/drawing/2014/main" id="{025143A5-8E4D-D5B8-A46A-C7F45C3BB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DD02D26-824E-80AE-DBAF-458FC39F08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231810" y="814402"/>
            <a:ext cx="4706540" cy="2575276"/>
          </a:xfrm>
          <a:custGeom>
            <a:avLst/>
            <a:gdLst>
              <a:gd name="connsiteX0" fmla="*/ 956747 w 4706540"/>
              <a:gd name="connsiteY0" fmla="*/ 0 h 2575276"/>
              <a:gd name="connsiteX1" fmla="*/ 3749793 w 4706540"/>
              <a:gd name="connsiteY1" fmla="*/ 0 h 2575276"/>
              <a:gd name="connsiteX2" fmla="*/ 3847597 w 4706540"/>
              <a:gd name="connsiteY2" fmla="*/ 4939 h 2575276"/>
              <a:gd name="connsiteX3" fmla="*/ 4706540 w 4706540"/>
              <a:gd name="connsiteY3" fmla="*/ 956766 h 2575276"/>
              <a:gd name="connsiteX4" fmla="*/ 4706540 w 4706540"/>
              <a:gd name="connsiteY4" fmla="*/ 1618509 h 2575276"/>
              <a:gd name="connsiteX5" fmla="*/ 3749773 w 4706540"/>
              <a:gd name="connsiteY5" fmla="*/ 2575276 h 2575276"/>
              <a:gd name="connsiteX6" fmla="*/ 956766 w 4706540"/>
              <a:gd name="connsiteY6" fmla="*/ 2575276 h 2575276"/>
              <a:gd name="connsiteX7" fmla="*/ 19437 w 4706540"/>
              <a:gd name="connsiteY7" fmla="*/ 1811331 h 2575276"/>
              <a:gd name="connsiteX8" fmla="*/ 0 w 4706540"/>
              <a:gd name="connsiteY8" fmla="*/ 1618519 h 2575276"/>
              <a:gd name="connsiteX9" fmla="*/ 0 w 4706540"/>
              <a:gd name="connsiteY9" fmla="*/ 956756 h 2575276"/>
              <a:gd name="connsiteX10" fmla="*/ 19437 w 4706540"/>
              <a:gd name="connsiteY10" fmla="*/ 763944 h 2575276"/>
              <a:gd name="connsiteX11" fmla="*/ 858942 w 4706540"/>
              <a:gd name="connsiteY11" fmla="*/ 4939 h 257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6540" h="2575276">
                <a:moveTo>
                  <a:pt x="956747" y="0"/>
                </a:moveTo>
                <a:lnTo>
                  <a:pt x="3749793" y="0"/>
                </a:lnTo>
                <a:lnTo>
                  <a:pt x="3847597" y="4939"/>
                </a:lnTo>
                <a:cubicBezTo>
                  <a:pt x="4330053" y="53935"/>
                  <a:pt x="4706540" y="461384"/>
                  <a:pt x="4706540" y="956766"/>
                </a:cubicBezTo>
                <a:lnTo>
                  <a:pt x="4706540" y="1618509"/>
                </a:lnTo>
                <a:cubicBezTo>
                  <a:pt x="4706540" y="2146917"/>
                  <a:pt x="4278181" y="2575276"/>
                  <a:pt x="3749773" y="2575276"/>
                </a:cubicBezTo>
                <a:lnTo>
                  <a:pt x="956766" y="2575276"/>
                </a:lnTo>
                <a:cubicBezTo>
                  <a:pt x="494409" y="2575276"/>
                  <a:pt x="108652" y="2247314"/>
                  <a:pt x="19437" y="1811331"/>
                </a:cubicBezTo>
                <a:lnTo>
                  <a:pt x="0" y="1618519"/>
                </a:lnTo>
                <a:lnTo>
                  <a:pt x="0" y="956756"/>
                </a:lnTo>
                <a:lnTo>
                  <a:pt x="19437" y="763944"/>
                </a:lnTo>
                <a:cubicBezTo>
                  <a:pt x="102280" y="359103"/>
                  <a:pt x="440814" y="47402"/>
                  <a:pt x="858942" y="4939"/>
                </a:cubicBezTo>
                <a:close/>
              </a:path>
            </a:pathLst>
          </a:custGeom>
        </p:spPr>
      </p:pic>
      <p:sp>
        <p:nvSpPr>
          <p:cNvPr id="9220" name="Rectangle 3">
            <a:extLst>
              <a:ext uri="{FF2B5EF4-FFF2-40B4-BE49-F238E27FC236}">
                <a16:creationId xmlns:a16="http://schemas.microsoft.com/office/drawing/2014/main" id="{94127833-505C-A1BF-B5B5-DDC9FE9E9849}"/>
              </a:ext>
            </a:extLst>
          </p:cNvPr>
          <p:cNvSpPr>
            <a:spLocks/>
          </p:cNvSpPr>
          <p:nvPr/>
        </p:nvSpPr>
        <p:spPr bwMode="auto">
          <a:xfrm>
            <a:off x="5143500" y="768350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8E0000"/>
                </a:solidFill>
                <a:latin typeface="Montserrat Light" panose="00000400000000000000" pitchFamily="2" charset="-52"/>
                <a:cs typeface="Arial" panose="020B0604020202020204" pitchFamily="34" charset="0"/>
                <a:sym typeface="Tahoma" panose="020B0604030504040204" pitchFamily="34" charset="0"/>
              </a:rPr>
              <a:t>ТЕХНОЛОГИЯ</a:t>
            </a:r>
            <a:endParaRPr lang="en-US" altLang="ru-RU" sz="2000" b="1">
              <a:solidFill>
                <a:srgbClr val="8E0000"/>
              </a:solidFill>
              <a:latin typeface="Montserrat Light" panose="00000400000000000000" pitchFamily="2" charset="-52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grpSp>
        <p:nvGrpSpPr>
          <p:cNvPr id="9221" name="Группа 19">
            <a:extLst>
              <a:ext uri="{FF2B5EF4-FFF2-40B4-BE49-F238E27FC236}">
                <a16:creationId xmlns:a16="http://schemas.microsoft.com/office/drawing/2014/main" id="{07F51091-6B60-012E-3E03-73F02D32E233}"/>
              </a:ext>
            </a:extLst>
          </p:cNvPr>
          <p:cNvGrpSpPr>
            <a:grpSpLocks/>
          </p:cNvGrpSpPr>
          <p:nvPr/>
        </p:nvGrpSpPr>
        <p:grpSpPr bwMode="auto">
          <a:xfrm>
            <a:off x="163513" y="2317750"/>
            <a:ext cx="4991100" cy="3629025"/>
            <a:chOff x="152400" y="1677363"/>
            <a:chExt cx="5105400" cy="3751430"/>
          </a:xfrm>
        </p:grpSpPr>
        <p:grpSp>
          <p:nvGrpSpPr>
            <p:cNvPr id="9224" name="Группа 2">
              <a:extLst>
                <a:ext uri="{FF2B5EF4-FFF2-40B4-BE49-F238E27FC236}">
                  <a16:creationId xmlns:a16="http://schemas.microsoft.com/office/drawing/2014/main" id="{1C582B92-3A94-189F-B0ED-ECB8DEF37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6908" y="1812925"/>
              <a:ext cx="2460892" cy="3255961"/>
              <a:chOff x="8780235" y="633072"/>
              <a:chExt cx="3411765" cy="6225234"/>
            </a:xfrm>
          </p:grpSpPr>
          <p:pic>
            <p:nvPicPr>
              <p:cNvPr id="9234" name="Изображение" descr="Изображение">
                <a:extLst>
                  <a:ext uri="{FF2B5EF4-FFF2-40B4-BE49-F238E27FC236}">
                    <a16:creationId xmlns:a16="http://schemas.microsoft.com/office/drawing/2014/main" id="{3E7676B7-61F6-C783-89FC-D8E0585426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22" t="9518" r="24409" b="18060"/>
              <a:stretch>
                <a:fillRect/>
              </a:stretch>
            </p:blipFill>
            <p:spPr bwMode="auto">
              <a:xfrm>
                <a:off x="9083441" y="1746630"/>
                <a:ext cx="2593985" cy="5111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2">
                <a:extLst>
                  <a:ext uri="{FF2B5EF4-FFF2-40B4-BE49-F238E27FC236}">
                    <a16:creationId xmlns:a16="http://schemas.microsoft.com/office/drawing/2014/main" id="{31A34540-2C94-B787-808A-BACE24B108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81276" y="634305"/>
                <a:ext cx="3410724" cy="705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r>
                  <a:rPr lang="ru-RU" sz="2000" b="1" kern="0" dirty="0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Устройство съема плодов</a:t>
                </a:r>
              </a:p>
            </p:txBody>
          </p:sp>
        </p:grpSp>
        <p:grpSp>
          <p:nvGrpSpPr>
            <p:cNvPr id="9225" name="Группа 3">
              <a:extLst>
                <a:ext uri="{FF2B5EF4-FFF2-40B4-BE49-F238E27FC236}">
                  <a16:creationId xmlns:a16="http://schemas.microsoft.com/office/drawing/2014/main" id="{4ED79E06-A26D-B2A0-9811-E18D2D745A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1677363"/>
              <a:ext cx="2406009" cy="1751637"/>
              <a:chOff x="4286731" y="2914756"/>
              <a:chExt cx="3606302" cy="3157528"/>
            </a:xfrm>
          </p:grpSpPr>
          <p:grpSp>
            <p:nvGrpSpPr>
              <p:cNvPr id="9229" name="Группа 4">
                <a:extLst>
                  <a:ext uri="{FF2B5EF4-FFF2-40B4-BE49-F238E27FC236}">
                    <a16:creationId xmlns:a16="http://schemas.microsoft.com/office/drawing/2014/main" id="{4403F846-3512-EE99-5D25-E1B2FAF6C0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6731" y="4008582"/>
                <a:ext cx="3606302" cy="2063702"/>
                <a:chOff x="6175833" y="3428880"/>
                <a:chExt cx="4729812" cy="2815376"/>
              </a:xfrm>
            </p:grpSpPr>
            <p:pic>
              <p:nvPicPr>
                <p:cNvPr id="7" name="Picture 3" descr="D:\t0PpyahwSqo.jpg">
                  <a:extLst>
                    <a:ext uri="{FF2B5EF4-FFF2-40B4-BE49-F238E27FC236}">
                      <a16:creationId xmlns:a16="http://schemas.microsoft.com/office/drawing/2014/main" id="{16564595-510B-B7D3-A407-2386004C7A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175833" y="3428880"/>
                  <a:ext cx="2075230" cy="2815376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pic>
              <p:nvPicPr>
                <p:cNvPr id="8" name="Picture 3" descr="D:\t0PpyahwSqo.jpg">
                  <a:extLst>
                    <a:ext uri="{FF2B5EF4-FFF2-40B4-BE49-F238E27FC236}">
                      <a16:creationId xmlns:a16="http://schemas.microsoft.com/office/drawing/2014/main" id="{F510DAB9-65B4-CC19-D937-939591B26B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503124" y="3428880"/>
                  <a:ext cx="2075230" cy="2815376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pic>
              <p:nvPicPr>
                <p:cNvPr id="9" name="Picture 3" descr="D:\t0PpyahwSqo.jpg">
                  <a:extLst>
                    <a:ext uri="{FF2B5EF4-FFF2-40B4-BE49-F238E27FC236}">
                      <a16:creationId xmlns:a16="http://schemas.microsoft.com/office/drawing/2014/main" id="{967A6F9B-0A77-42E3-51B1-780234AEA1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8806131" y="3429000"/>
                  <a:ext cx="2099514" cy="2815256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</p:grpSp>
          <p:sp>
            <p:nvSpPr>
              <p:cNvPr id="9230" name="TextBox 5">
                <a:extLst>
                  <a:ext uri="{FF2B5EF4-FFF2-40B4-BE49-F238E27FC236}">
                    <a16:creationId xmlns:a16="http://schemas.microsoft.com/office/drawing/2014/main" id="{08B5DCB9-1B99-6346-E60E-828D032A6D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0097" y="2914756"/>
                <a:ext cx="1917834" cy="721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ru-RU" altLang="ru-RU" sz="20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Патенты</a:t>
                </a:r>
              </a:p>
            </p:txBody>
          </p:sp>
        </p:grpSp>
        <p:grpSp>
          <p:nvGrpSpPr>
            <p:cNvPr id="9226" name="Группа 18">
              <a:extLst>
                <a:ext uri="{FF2B5EF4-FFF2-40B4-BE49-F238E27FC236}">
                  <a16:creationId xmlns:a16="http://schemas.microsoft.com/office/drawing/2014/main" id="{0BEC75CE-F42A-22B3-6FA0-6F73C11A37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3603391"/>
              <a:ext cx="3045465" cy="1825402"/>
              <a:chOff x="152400" y="3603391"/>
              <a:chExt cx="3045465" cy="1825402"/>
            </a:xfrm>
          </p:grpSpPr>
          <p:pic>
            <p:nvPicPr>
              <p:cNvPr id="9227" name="Рисунок 15">
                <a:extLst>
                  <a:ext uri="{FF2B5EF4-FFF2-40B4-BE49-F238E27FC236}">
                    <a16:creationId xmlns:a16="http://schemas.microsoft.com/office/drawing/2014/main" id="{1CD6BB92-557B-0EE7-F658-E67D41DEBB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3603391"/>
                <a:ext cx="3045465" cy="1232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28" name="TextBox 16">
                <a:extLst>
                  <a:ext uri="{FF2B5EF4-FFF2-40B4-BE49-F238E27FC236}">
                    <a16:creationId xmlns:a16="http://schemas.microsoft.com/office/drawing/2014/main" id="{B04EC342-5FBF-09CA-11D3-317733E2FE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0088" y="4782462"/>
                <a:ext cx="2732171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ru-RU" altLang="ru-RU" sz="12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Линейный электродвигатель, разрабатываемый на кафедре ПЭЭСХ СтГАУ</a:t>
                </a: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55AD225-65E4-9E02-68A8-ED4CDEA080EE}"/>
              </a:ext>
            </a:extLst>
          </p:cNvPr>
          <p:cNvSpPr txBox="1"/>
          <p:nvPr/>
        </p:nvSpPr>
        <p:spPr>
          <a:xfrm>
            <a:off x="395288" y="1147763"/>
            <a:ext cx="5321300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Разрабатываемое электрифицированное устройство для сбора плодов и ягод будет осуществлять вибрационное воздействие на ветки деревьев от линейного электродвигателя.</a:t>
            </a:r>
            <a:endParaRPr lang="ru-RU" sz="16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F21D09-23C4-3438-FC4A-D943BE949BD4}"/>
              </a:ext>
            </a:extLst>
          </p:cNvPr>
          <p:cNvSpPr txBox="1"/>
          <p:nvPr/>
        </p:nvSpPr>
        <p:spPr>
          <a:xfrm>
            <a:off x="4953000" y="3652838"/>
            <a:ext cx="7123113" cy="224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Сравнение потребляемой мощности. Потребляемая мощность предлагаемого решения будет ниже по сравнению с представленными аналогами на 157.8 – 222.8%. В аналогах существует кинематическая схема преобразования</a:t>
            </a:r>
          </a:p>
          <a:p>
            <a:pPr algn="just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вращательного движения двигателя постоянного тока в возвратно-поступательное движение рабочего механизма. Использование линейного электродвигателя вместо двигателя постоянного тока позволит упростить кинематическую схему передачи движения рабочего  механизма, при этом КПД устройства повысится на 10 - 20%, и, следовательно, энергозатраты на совершаемую работу снизятся на 10 - 30%.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>
            <a:extLst>
              <a:ext uri="{FF2B5EF4-FFF2-40B4-BE49-F238E27FC236}">
                <a16:creationId xmlns:a16="http://schemas.microsoft.com/office/drawing/2014/main" id="{A9E658FA-F034-0F59-96B5-97B3BB60B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03B55631-E81C-7E35-374D-16F01FBBC6A7}"/>
              </a:ext>
            </a:extLst>
          </p:cNvPr>
          <p:cNvSpPr>
            <a:spLocks/>
          </p:cNvSpPr>
          <p:nvPr/>
        </p:nvSpPr>
        <p:spPr bwMode="auto">
          <a:xfrm>
            <a:off x="5538788" y="776288"/>
            <a:ext cx="1114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8E0000"/>
                </a:solidFill>
                <a:latin typeface="Montserrat Light" panose="00000400000000000000" pitchFamily="2" charset="-52"/>
                <a:cs typeface="Arial" panose="020B0604020202020204" pitchFamily="34" charset="0"/>
                <a:sym typeface="Tahoma" panose="020B0604030504040204" pitchFamily="34" charset="0"/>
              </a:rPr>
              <a:t>РЫНОК</a:t>
            </a:r>
            <a:endParaRPr lang="en-US" altLang="ru-RU" sz="2000" b="1">
              <a:solidFill>
                <a:srgbClr val="8E0000"/>
              </a:solidFill>
              <a:latin typeface="Montserrat Light" panose="00000400000000000000" pitchFamily="2" charset="-52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grpSp>
        <p:nvGrpSpPr>
          <p:cNvPr id="11268" name="Группа 1">
            <a:extLst>
              <a:ext uri="{FF2B5EF4-FFF2-40B4-BE49-F238E27FC236}">
                <a16:creationId xmlns:a16="http://schemas.microsoft.com/office/drawing/2014/main" id="{448FE911-84F0-3196-960A-56CE1696613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17513" y="1171575"/>
            <a:ext cx="2262187" cy="4757738"/>
            <a:chOff x="197051" y="1240825"/>
            <a:chExt cx="2571766" cy="5432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3FEEA7F-7295-0D4C-1F9A-1DE3D331D0A7}"/>
                </a:ext>
              </a:extLst>
            </p:cNvPr>
            <p:cNvSpPr txBox="1"/>
            <p:nvPr/>
          </p:nvSpPr>
          <p:spPr>
            <a:xfrm>
              <a:off x="197051" y="1240825"/>
              <a:ext cx="2571766" cy="31629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Ручной</a:t>
              </a:r>
              <a:endParaRPr lang="ru-RU" sz="1100" b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pic>
          <p:nvPicPr>
            <p:cNvPr id="3" name="Рисунок 2" descr="D:\наука моя\умник\2020\УМНИК НТИ\Стряхиватель\Картинки\03108-20_9.jpg">
              <a:extLst>
                <a:ext uri="{FF2B5EF4-FFF2-40B4-BE49-F238E27FC236}">
                  <a16:creationId xmlns:a16="http://schemas.microsoft.com/office/drawing/2014/main" id="{CE718ED4-6141-1432-6238-B1FED8FB8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3104" t="18148" r="1389" b="21833"/>
            <a:stretch>
              <a:fillRect/>
            </a:stretch>
          </p:blipFill>
          <p:spPr bwMode="auto">
            <a:xfrm>
              <a:off x="312607" y="1710116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4" name="Рисунок 3" descr="D:\наука моя\умник\2020\УМНИК НТИ\Стряхиватель\Картинки\GA420-0097.jpg">
              <a:extLst>
                <a:ext uri="{FF2B5EF4-FFF2-40B4-BE49-F238E27FC236}">
                  <a16:creationId xmlns:a16="http://schemas.microsoft.com/office/drawing/2014/main" id="{B622B624-4759-E4A4-907C-EAA51F0C8B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2693" t="9983" r="1800" b="29998"/>
            <a:stretch>
              <a:fillRect/>
            </a:stretch>
          </p:blipFill>
          <p:spPr bwMode="auto">
            <a:xfrm>
              <a:off x="312607" y="3019634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6" name="Рисунок 5" descr="D:\наука моя\умник\2020\УМНИК НТИ\Стряхиватель\Картинки\scale_1200.jpg">
              <a:extLst>
                <a:ext uri="{FF2B5EF4-FFF2-40B4-BE49-F238E27FC236}">
                  <a16:creationId xmlns:a16="http://schemas.microsoft.com/office/drawing/2014/main" id="{E9D28E2E-9DD2-482C-17EB-E41AF1D144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l="4455" t="10680" r="157" b="29300"/>
            <a:stretch>
              <a:fillRect/>
            </a:stretch>
          </p:blipFill>
          <p:spPr bwMode="auto">
            <a:xfrm>
              <a:off x="312607" y="4329151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7" name="Рисунок 6" descr="D:\наука моя\умник\2020\УМНИК НТИ\Стряхиватель\Картинки\original-2-1.jpg">
              <a:extLst>
                <a:ext uri="{FF2B5EF4-FFF2-40B4-BE49-F238E27FC236}">
                  <a16:creationId xmlns:a16="http://schemas.microsoft.com/office/drawing/2014/main" id="{68780609-4376-898B-54B9-694C0ECBD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l="5645" t="29826" b="10616"/>
            <a:stretch>
              <a:fillRect/>
            </a:stretch>
          </p:blipFill>
          <p:spPr bwMode="auto">
            <a:xfrm>
              <a:off x="316576" y="5638672"/>
              <a:ext cx="2448273" cy="1034862"/>
            </a:xfrm>
            <a:custGeom>
              <a:avLst/>
              <a:gdLst>
                <a:gd name="connsiteX0" fmla="*/ 495751 w 2448273"/>
                <a:gd name="connsiteY0" fmla="*/ 0 h 1034862"/>
                <a:gd name="connsiteX1" fmla="*/ 1960459 w 2448273"/>
                <a:gd name="connsiteY1" fmla="*/ 0 h 1034862"/>
                <a:gd name="connsiteX2" fmla="*/ 2446138 w 2448273"/>
                <a:gd name="connsiteY2" fmla="*/ 395840 h 1034862"/>
                <a:gd name="connsiteX3" fmla="*/ 2448273 w 2448273"/>
                <a:gd name="connsiteY3" fmla="*/ 417018 h 1034862"/>
                <a:gd name="connsiteX4" fmla="*/ 2448273 w 2448273"/>
                <a:gd name="connsiteY4" fmla="*/ 617845 h 1034862"/>
                <a:gd name="connsiteX5" fmla="*/ 2446138 w 2448273"/>
                <a:gd name="connsiteY5" fmla="*/ 639022 h 1034862"/>
                <a:gd name="connsiteX6" fmla="*/ 1960459 w 2448273"/>
                <a:gd name="connsiteY6" fmla="*/ 1034862 h 1034862"/>
                <a:gd name="connsiteX7" fmla="*/ 495751 w 2448273"/>
                <a:gd name="connsiteY7" fmla="*/ 1034862 h 1034862"/>
                <a:gd name="connsiteX8" fmla="*/ 0 w 2448273"/>
                <a:gd name="connsiteY8" fmla="*/ 539111 h 1034862"/>
                <a:gd name="connsiteX9" fmla="*/ 0 w 2448273"/>
                <a:gd name="connsiteY9" fmla="*/ 495751 h 1034862"/>
                <a:gd name="connsiteX10" fmla="*/ 495751 w 2448273"/>
                <a:gd name="connsiteY10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8273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00031" y="0"/>
                    <a:pt x="2399911" y="169935"/>
                    <a:pt x="2446138" y="395840"/>
                  </a:cubicBezTo>
                  <a:lnTo>
                    <a:pt x="2448273" y="417018"/>
                  </a:lnTo>
                  <a:lnTo>
                    <a:pt x="2448273" y="617845"/>
                  </a:lnTo>
                  <a:lnTo>
                    <a:pt x="2446138" y="639022"/>
                  </a:lnTo>
                  <a:cubicBezTo>
                    <a:pt x="2399911" y="864928"/>
                    <a:pt x="2200031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</p:grpSp>
      <p:grpSp>
        <p:nvGrpSpPr>
          <p:cNvPr id="11269" name="Группа 7">
            <a:extLst>
              <a:ext uri="{FF2B5EF4-FFF2-40B4-BE49-F238E27FC236}">
                <a16:creationId xmlns:a16="http://schemas.microsoft.com/office/drawing/2014/main" id="{1DBD8065-92BA-5DC3-5DD6-234CA3E5B89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610350" y="1171575"/>
            <a:ext cx="2433638" cy="4757738"/>
            <a:chOff x="6203615" y="1238548"/>
            <a:chExt cx="2786082" cy="54474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18B020-646E-6A2F-1307-16AC80862E70}"/>
                </a:ext>
              </a:extLst>
            </p:cNvPr>
            <p:cNvSpPr txBox="1"/>
            <p:nvPr/>
          </p:nvSpPr>
          <p:spPr>
            <a:xfrm>
              <a:off x="6203615" y="1238548"/>
              <a:ext cx="2786082" cy="31711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Механизированный</a:t>
              </a:r>
            </a:p>
          </p:txBody>
        </p:sp>
        <p:pic>
          <p:nvPicPr>
            <p:cNvPr id="10" name="Рисунок 9" descr="D:\наука моя\умник\2020\УМНИК НТИ\Стряхиватель\Картинки\Standartnoe-osnashhenie-kombajna-Joanna-4-2.jpg">
              <a:extLst>
                <a:ext uri="{FF2B5EF4-FFF2-40B4-BE49-F238E27FC236}">
                  <a16:creationId xmlns:a16="http://schemas.microsoft.com/office/drawing/2014/main" id="{F97574AB-8713-FC59-4D05-CDABD644B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l="9694" t="11899" r="2397" b="22830"/>
            <a:stretch>
              <a:fillRect/>
            </a:stretch>
          </p:blipFill>
          <p:spPr bwMode="auto">
            <a:xfrm>
              <a:off x="6360844" y="3080212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1" name="Рисунок 10" descr="D:\наука моя\умник\2020\УМНИК НТИ\Стряхиватель\Картинки\4_1581251512.jpg">
              <a:extLst>
                <a:ext uri="{FF2B5EF4-FFF2-40B4-BE49-F238E27FC236}">
                  <a16:creationId xmlns:a16="http://schemas.microsoft.com/office/drawing/2014/main" id="{EE655226-3706-292C-04E3-6FFDC87F20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 l="4100" t="44501" r="7740" b="6406"/>
            <a:stretch>
              <a:fillRect/>
            </a:stretch>
          </p:blipFill>
          <p:spPr bwMode="auto">
            <a:xfrm>
              <a:off x="6360844" y="5651155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2" name="Рисунок 11" descr="D:\наука моя\умник\2020\УМНИК НТИ\Стряхиватель\Картинки\10489712.jpg">
              <a:extLst>
                <a:ext uri="{FF2B5EF4-FFF2-40B4-BE49-F238E27FC236}">
                  <a16:creationId xmlns:a16="http://schemas.microsoft.com/office/drawing/2014/main" id="{C2B3EF2C-B90A-7093-4A29-8C87003FE2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 l="972" t="24499" r="10868" b="10044"/>
            <a:stretch>
              <a:fillRect/>
            </a:stretch>
          </p:blipFill>
          <p:spPr bwMode="auto">
            <a:xfrm>
              <a:off x="6360844" y="4365684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3" name="Рисунок 12" descr="D:\наука моя\умник\2020\УМНИК НТИ\Стряхиватель\Картинки\7777.jpg">
              <a:extLst>
                <a:ext uri="{FF2B5EF4-FFF2-40B4-BE49-F238E27FC236}">
                  <a16:creationId xmlns:a16="http://schemas.microsoft.com/office/drawing/2014/main" id="{12EA374A-095C-F9B7-CAAF-AFA3FCCA97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 l="5920" t="12867" r="5920" b="5595"/>
            <a:stretch>
              <a:fillRect/>
            </a:stretch>
          </p:blipFill>
          <p:spPr bwMode="auto">
            <a:xfrm>
              <a:off x="6360844" y="1794740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</p:grpSp>
      <p:grpSp>
        <p:nvGrpSpPr>
          <p:cNvPr id="11270" name="Группа 13">
            <a:extLst>
              <a:ext uri="{FF2B5EF4-FFF2-40B4-BE49-F238E27FC236}">
                <a16:creationId xmlns:a16="http://schemas.microsoft.com/office/drawing/2014/main" id="{0876E530-7E87-9374-3435-57DF0432174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9699625" y="1171575"/>
            <a:ext cx="2433638" cy="4738688"/>
            <a:chOff x="9197807" y="1261698"/>
            <a:chExt cx="2786082" cy="54263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986322-8E5A-2B35-4EB0-1F01A12CA9D6}"/>
                </a:ext>
              </a:extLst>
            </p:cNvPr>
            <p:cNvSpPr txBox="1"/>
            <p:nvPr/>
          </p:nvSpPr>
          <p:spPr>
            <a:xfrm>
              <a:off x="9197807" y="1261698"/>
              <a:ext cx="2786082" cy="31711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Роботизированный</a:t>
              </a:r>
            </a:p>
          </p:txBody>
        </p:sp>
        <p:pic>
          <p:nvPicPr>
            <p:cNvPr id="16" name="Рисунок 15" descr="D:\наука моя\умник\2020\УМНИК НТИ\Стряхиватель\Картинки\pic.jpg">
              <a:extLst>
                <a:ext uri="{FF2B5EF4-FFF2-40B4-BE49-F238E27FC236}">
                  <a16:creationId xmlns:a16="http://schemas.microsoft.com/office/drawing/2014/main" id="{CF024044-203B-2940-EED3-A16648B90E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/>
            <a:srcRect l="8136" t="5038" r="2892" b="28399"/>
            <a:stretch>
              <a:fillRect/>
            </a:stretch>
          </p:blipFill>
          <p:spPr bwMode="auto">
            <a:xfrm>
              <a:off x="9437152" y="1746583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7" name="Рисунок 16" descr="D:\наука моя\умник\2020\УМНИК НТИ\Стряхиватель\Картинки\01153653.052014.2460.jpg">
              <a:extLst>
                <a:ext uri="{FF2B5EF4-FFF2-40B4-BE49-F238E27FC236}">
                  <a16:creationId xmlns:a16="http://schemas.microsoft.com/office/drawing/2014/main" id="{B4887BD3-002B-3B98-415D-86E713B3B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 l="5579" t="14102" r="5116" b="29776"/>
            <a:stretch>
              <a:fillRect/>
            </a:stretch>
          </p:blipFill>
          <p:spPr bwMode="auto">
            <a:xfrm>
              <a:off x="9437152" y="3059669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8" name="Рисунок 17" descr="D:\наука моя\умник\2020\УМНИК НТИ\Стряхиватель\Картинки\jfzlzSAQyLk.jpg">
              <a:extLst>
                <a:ext uri="{FF2B5EF4-FFF2-40B4-BE49-F238E27FC236}">
                  <a16:creationId xmlns:a16="http://schemas.microsoft.com/office/drawing/2014/main" id="{BB5D658C-06BD-24D3-49FD-42D65A7E24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 l="8493" t="10272" r="1787" b="22904"/>
            <a:stretch>
              <a:fillRect/>
            </a:stretch>
          </p:blipFill>
          <p:spPr bwMode="auto">
            <a:xfrm>
              <a:off x="9437152" y="4356435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19" name="Рисунок 18" descr="D:\наука моя\умник\2020\УМНИК НТИ\Стряхиватель\Картинки\b0b989a801fa24a0aaad9d12f97202e0.jpg">
              <a:extLst>
                <a:ext uri="{FF2B5EF4-FFF2-40B4-BE49-F238E27FC236}">
                  <a16:creationId xmlns:a16="http://schemas.microsoft.com/office/drawing/2014/main" id="{4C171BBB-EAB1-548D-E7CA-39E1C372C8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 l="6281" t="19065" r="6281" b="11416"/>
            <a:stretch>
              <a:fillRect/>
            </a:stretch>
          </p:blipFill>
          <p:spPr bwMode="auto">
            <a:xfrm>
              <a:off x="9437152" y="5653200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</p:grpSp>
      <p:grpSp>
        <p:nvGrpSpPr>
          <p:cNvPr id="11271" name="Группа 19">
            <a:extLst>
              <a:ext uri="{FF2B5EF4-FFF2-40B4-BE49-F238E27FC236}">
                <a16:creationId xmlns:a16="http://schemas.microsoft.com/office/drawing/2014/main" id="{D31D81AC-D573-37AB-1C5E-111E2DA9573E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327400" y="1171575"/>
            <a:ext cx="2625725" cy="4757738"/>
            <a:chOff x="2987986" y="1275491"/>
            <a:chExt cx="3007519" cy="5447469"/>
          </a:xfrm>
        </p:grpSpPr>
        <p:pic>
          <p:nvPicPr>
            <p:cNvPr id="21" name="Рисунок 20" descr="D:\наука моя\умник\2020\УМНИК НТИ\Стряхиватель\Картинки\001.jpg">
              <a:extLst>
                <a:ext uri="{FF2B5EF4-FFF2-40B4-BE49-F238E27FC236}">
                  <a16:creationId xmlns:a16="http://schemas.microsoft.com/office/drawing/2014/main" id="{05B52D16-2BF9-6E7D-DFF1-DD582B118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 l="5699" t="26688" r="13061" b="19936"/>
            <a:stretch>
              <a:fillRect/>
            </a:stretch>
          </p:blipFill>
          <p:spPr bwMode="auto">
            <a:xfrm>
              <a:off x="3198061" y="3036111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22" name="Рисунок 21" descr="D:\наука моя\умник\2020\УМНИК НТИ\Стряхиватель\Картинки\berac-za-visnje-sljive-masline-lesnike-6.jpg">
              <a:extLst>
                <a:ext uri="{FF2B5EF4-FFF2-40B4-BE49-F238E27FC236}">
                  <a16:creationId xmlns:a16="http://schemas.microsoft.com/office/drawing/2014/main" id="{02553DB5-24DC-02A6-1978-84EEDE315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 l="10677" t="21688" r="8295" b="23989"/>
            <a:stretch>
              <a:fillRect/>
            </a:stretch>
          </p:blipFill>
          <p:spPr bwMode="auto">
            <a:xfrm>
              <a:off x="3198061" y="4362105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23" name="Рисунок 22" descr="D:\наука моя\умник\2020\УМНИК НТИ\Стряхиватель\Картинки\Kombajn-dlya-sbora-i-stryahivaniya-fruktov-Maja.jpeg">
              <a:extLst>
                <a:ext uri="{FF2B5EF4-FFF2-40B4-BE49-F238E27FC236}">
                  <a16:creationId xmlns:a16="http://schemas.microsoft.com/office/drawing/2014/main" id="{0FF45205-8846-A727-FDF3-F777BB49B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 l="2452" t="13406" r="16094" b="23611"/>
            <a:stretch>
              <a:fillRect/>
            </a:stretch>
          </p:blipFill>
          <p:spPr bwMode="auto">
            <a:xfrm>
              <a:off x="3198061" y="1710117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pic>
          <p:nvPicPr>
            <p:cNvPr id="24" name="Рисунок 23" descr="D:\наука моя\умник\2020\УМНИК НТИ\Стряхиватель\Картинки\HTB1r3ODaEH1gK0jSZSyq6xtlpXa8.jpg_q50.jpg">
              <a:extLst>
                <a:ext uri="{FF2B5EF4-FFF2-40B4-BE49-F238E27FC236}">
                  <a16:creationId xmlns:a16="http://schemas.microsoft.com/office/drawing/2014/main" id="{A1886531-A7B6-0110-5DC2-22F4FA2F78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/>
            <a:srcRect l="1392" t="56545" r="56929" b="4112"/>
            <a:stretch/>
          </p:blipFill>
          <p:spPr bwMode="auto">
            <a:xfrm>
              <a:off x="3198061" y="5688098"/>
              <a:ext cx="2456210" cy="1034862"/>
            </a:xfrm>
            <a:custGeom>
              <a:avLst/>
              <a:gdLst>
                <a:gd name="connsiteX0" fmla="*/ 495751 w 2456210"/>
                <a:gd name="connsiteY0" fmla="*/ 0 h 1034862"/>
                <a:gd name="connsiteX1" fmla="*/ 1960459 w 2456210"/>
                <a:gd name="connsiteY1" fmla="*/ 0 h 1034862"/>
                <a:gd name="connsiteX2" fmla="*/ 2456210 w 2456210"/>
                <a:gd name="connsiteY2" fmla="*/ 495751 h 1034862"/>
                <a:gd name="connsiteX3" fmla="*/ 2456210 w 2456210"/>
                <a:gd name="connsiteY3" fmla="*/ 539111 h 1034862"/>
                <a:gd name="connsiteX4" fmla="*/ 1960459 w 2456210"/>
                <a:gd name="connsiteY4" fmla="*/ 1034862 h 1034862"/>
                <a:gd name="connsiteX5" fmla="*/ 495751 w 2456210"/>
                <a:gd name="connsiteY5" fmla="*/ 1034862 h 1034862"/>
                <a:gd name="connsiteX6" fmla="*/ 0 w 2456210"/>
                <a:gd name="connsiteY6" fmla="*/ 539111 h 1034862"/>
                <a:gd name="connsiteX7" fmla="*/ 0 w 2456210"/>
                <a:gd name="connsiteY7" fmla="*/ 495751 h 1034862"/>
                <a:gd name="connsiteX8" fmla="*/ 495751 w 2456210"/>
                <a:gd name="connsiteY8" fmla="*/ 0 h 103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6210" h="1034862">
                  <a:moveTo>
                    <a:pt x="495751" y="0"/>
                  </a:moveTo>
                  <a:lnTo>
                    <a:pt x="1960459" y="0"/>
                  </a:lnTo>
                  <a:cubicBezTo>
                    <a:pt x="2234255" y="0"/>
                    <a:pt x="2456210" y="221955"/>
                    <a:pt x="2456210" y="495751"/>
                  </a:cubicBezTo>
                  <a:lnTo>
                    <a:pt x="2456210" y="539111"/>
                  </a:lnTo>
                  <a:cubicBezTo>
                    <a:pt x="2456210" y="812907"/>
                    <a:pt x="2234255" y="1034862"/>
                    <a:pt x="1960459" y="1034862"/>
                  </a:cubicBezTo>
                  <a:lnTo>
                    <a:pt x="495751" y="1034862"/>
                  </a:lnTo>
                  <a:cubicBezTo>
                    <a:pt x="221955" y="1034862"/>
                    <a:pt x="0" y="812907"/>
                    <a:pt x="0" y="539111"/>
                  </a:cubicBezTo>
                  <a:lnTo>
                    <a:pt x="0" y="495751"/>
                  </a:lnTo>
                  <a:cubicBezTo>
                    <a:pt x="0" y="221955"/>
                    <a:pt x="221955" y="0"/>
                    <a:pt x="495751" y="0"/>
                  </a:cubicBezTo>
                  <a:close/>
                </a:path>
              </a:pathLst>
            </a:custGeom>
            <a:noFill/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A808AB-DA12-6993-6A69-79CE6F30FDE0}"/>
                </a:ext>
              </a:extLst>
            </p:cNvPr>
            <p:cNvSpPr txBox="1"/>
            <p:nvPr/>
          </p:nvSpPr>
          <p:spPr>
            <a:xfrm>
              <a:off x="2987986" y="1275491"/>
              <a:ext cx="3007519" cy="31711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Полумеханизированный</a:t>
              </a:r>
              <a:endParaRPr lang="ru-RU" sz="1050" b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4">
            <a:extLst>
              <a:ext uri="{FF2B5EF4-FFF2-40B4-BE49-F238E27FC236}">
                <a16:creationId xmlns:a16="http://schemas.microsoft.com/office/drawing/2014/main" id="{98EF5F1A-3A51-3F6D-2022-82368B8F9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3">
            <a:extLst>
              <a:ext uri="{FF2B5EF4-FFF2-40B4-BE49-F238E27FC236}">
                <a16:creationId xmlns:a16="http://schemas.microsoft.com/office/drawing/2014/main" id="{EEE27363-48AF-2034-6605-91AC2FBE2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963" y="754063"/>
            <a:ext cx="602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8E0000"/>
                </a:solidFill>
                <a:latin typeface="Montserrat Light" panose="00000400000000000000" pitchFamily="2" charset="-52"/>
              </a:rPr>
              <a:t>НЕДОСТАТКИ УСТРОЙСТВ СБОРА УРОЖАЯ</a:t>
            </a:r>
          </a:p>
        </p:txBody>
      </p:sp>
      <p:grpSp>
        <p:nvGrpSpPr>
          <p:cNvPr id="13316" name="Группа 4">
            <a:extLst>
              <a:ext uri="{FF2B5EF4-FFF2-40B4-BE49-F238E27FC236}">
                <a16:creationId xmlns:a16="http://schemas.microsoft.com/office/drawing/2014/main" id="{2EF38D6E-13BB-1837-54B5-CF7B484B4825}"/>
              </a:ext>
            </a:extLst>
          </p:cNvPr>
          <p:cNvGrpSpPr>
            <a:grpSpLocks/>
          </p:cNvGrpSpPr>
          <p:nvPr/>
        </p:nvGrpSpPr>
        <p:grpSpPr bwMode="auto">
          <a:xfrm>
            <a:off x="298450" y="1303338"/>
            <a:ext cx="11436350" cy="4640262"/>
            <a:chOff x="34542" y="1965549"/>
            <a:chExt cx="20035012" cy="9398904"/>
          </a:xfrm>
        </p:grpSpPr>
        <p:grpSp>
          <p:nvGrpSpPr>
            <p:cNvPr id="13317" name="Группа 5">
              <a:extLst>
                <a:ext uri="{FF2B5EF4-FFF2-40B4-BE49-F238E27FC236}">
                  <a16:creationId xmlns:a16="http://schemas.microsoft.com/office/drawing/2014/main" id="{68A91CEE-CCBE-7B75-DB4A-C3867374FD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332" y="1965549"/>
              <a:ext cx="19511436" cy="2441366"/>
              <a:chOff x="179708" y="963150"/>
              <a:chExt cx="11832583" cy="1480550"/>
            </a:xfrm>
          </p:grpSpPr>
          <p:grpSp>
            <p:nvGrpSpPr>
              <p:cNvPr id="13343" name="Группа 31">
                <a:extLst>
                  <a:ext uri="{FF2B5EF4-FFF2-40B4-BE49-F238E27FC236}">
                    <a16:creationId xmlns:a16="http://schemas.microsoft.com/office/drawing/2014/main" id="{78052229-DB1C-5910-8103-472323F29B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9708" y="963150"/>
                <a:ext cx="11832583" cy="1480550"/>
                <a:chOff x="179709" y="1940092"/>
                <a:chExt cx="11832583" cy="1480550"/>
              </a:xfrm>
            </p:grpSpPr>
            <p:sp>
              <p:nvSpPr>
                <p:cNvPr id="13345" name="TextBox 33">
                  <a:extLst>
                    <a:ext uri="{FF2B5EF4-FFF2-40B4-BE49-F238E27FC236}">
                      <a16:creationId xmlns:a16="http://schemas.microsoft.com/office/drawing/2014/main" id="{9F3BF6AF-C0D0-8EDC-9A09-DDA6A4478B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31584" y="1940092"/>
                  <a:ext cx="1073196" cy="3780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4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РУЧНОЙ</a:t>
                  </a:r>
                </a:p>
              </p:txBody>
            </p:sp>
            <p:grpSp>
              <p:nvGrpSpPr>
                <p:cNvPr id="13346" name="Группа 34">
                  <a:extLst>
                    <a:ext uri="{FF2B5EF4-FFF2-40B4-BE49-F238E27FC236}">
                      <a16:creationId xmlns:a16="http://schemas.microsoft.com/office/drawing/2014/main" id="{1CDB6A33-9C23-CD2D-40BC-512968A93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9709" y="2399790"/>
                  <a:ext cx="11832583" cy="1020852"/>
                  <a:chOff x="179709" y="2399790"/>
                  <a:chExt cx="11832583" cy="1020852"/>
                </a:xfrm>
              </p:grpSpPr>
              <p:sp>
                <p:nvSpPr>
                  <p:cNvPr id="13347" name="TextBox 35">
                    <a:extLst>
                      <a:ext uri="{FF2B5EF4-FFF2-40B4-BE49-F238E27FC236}">
                        <a16:creationId xmlns:a16="http://schemas.microsoft.com/office/drawing/2014/main" id="{C6A806CF-6ECB-E2A8-4C9F-84695EFF73D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709" y="2507512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marL="565150" indent="-56515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AutoNum type="arabicPeriod"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НИЗКАЯ ПРОИЗВОДИТЕЛЬНОСТЬ</a:t>
                    </a:r>
                  </a:p>
                </p:txBody>
              </p:sp>
              <p:sp>
                <p:nvSpPr>
                  <p:cNvPr id="13348" name="TextBox 36">
                    <a:extLst>
                      <a:ext uri="{FF2B5EF4-FFF2-40B4-BE49-F238E27FC236}">
                        <a16:creationId xmlns:a16="http://schemas.microsoft.com/office/drawing/2014/main" id="{50C07AEA-C4AF-47C1-8BC5-6F4E440A99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2680" y="2507512"/>
                    <a:ext cx="1944770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2. УВЕЛИЧЕНЫЕ СРОКИ СБОРА УРОЖАЯ</a:t>
                    </a:r>
                  </a:p>
                </p:txBody>
              </p:sp>
              <p:sp>
                <p:nvSpPr>
                  <p:cNvPr id="13349" name="TextBox 37">
                    <a:extLst>
                      <a:ext uri="{FF2B5EF4-FFF2-40B4-BE49-F238E27FC236}">
                        <a16:creationId xmlns:a16="http://schemas.microsoft.com/office/drawing/2014/main" id="{136B6140-D075-FAC7-DBFD-94A6D414C09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7159" y="2399790"/>
                    <a:ext cx="2279744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3. ПРИВЛЕЧЕНИЕ ДОПОЛНИТЕЛЬНЫХ РАБОЧИХ</a:t>
                    </a:r>
                  </a:p>
                </p:txBody>
              </p:sp>
              <p:sp>
                <p:nvSpPr>
                  <p:cNvPr id="13350" name="TextBox 38">
                    <a:extLst>
                      <a:ext uri="{FF2B5EF4-FFF2-40B4-BE49-F238E27FC236}">
                        <a16:creationId xmlns:a16="http://schemas.microsoft.com/office/drawing/2014/main" id="{199DB7B3-1306-5322-37B2-FF1679C6B38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56612" y="2399790"/>
                    <a:ext cx="2657573" cy="10208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4. НЕСВОЕВРЕМЕННАЯ УБОРКА СНИЖАЕТ ТОВАРНЫЕ КАЧЕСТВА ПЛОДОВ</a:t>
                    </a:r>
                  </a:p>
                </p:txBody>
              </p:sp>
              <p:sp>
                <p:nvSpPr>
                  <p:cNvPr id="13351" name="TextBox 39">
                    <a:extLst>
                      <a:ext uri="{FF2B5EF4-FFF2-40B4-BE49-F238E27FC236}">
                        <a16:creationId xmlns:a16="http://schemas.microsoft.com/office/drawing/2014/main" id="{42B85923-E1D8-5D08-EE7D-FA45CCA6CA9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193894" y="2507512"/>
                    <a:ext cx="1818398" cy="5671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5. ЧАСТИЧНАЯ ПОТЕРЯ УРОЖАЯ</a:t>
                    </a:r>
                  </a:p>
                </p:txBody>
              </p:sp>
            </p:grpSp>
          </p:grpSp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id="{1CB23919-42B6-15F0-DE76-21877628D191}"/>
                  </a:ext>
                </a:extLst>
              </p:cNvPr>
              <p:cNvSpPr/>
              <p:nvPr/>
            </p:nvSpPr>
            <p:spPr>
              <a:xfrm>
                <a:off x="4087285" y="970950"/>
                <a:ext cx="4017427" cy="300303"/>
              </a:xfrm>
              <a:prstGeom prst="round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>
                  <a:latin typeface="Montserrat Light" panose="00000400000000000000" pitchFamily="2" charset="-52"/>
                </a:endParaRPr>
              </a:p>
            </p:txBody>
          </p:sp>
        </p:grpSp>
        <p:grpSp>
          <p:nvGrpSpPr>
            <p:cNvPr id="13318" name="Группа 6">
              <a:extLst>
                <a:ext uri="{FF2B5EF4-FFF2-40B4-BE49-F238E27FC236}">
                  <a16:creationId xmlns:a16="http://schemas.microsoft.com/office/drawing/2014/main" id="{5C0C5184-EFCC-B7B0-B5B4-150304746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735" y="9092729"/>
              <a:ext cx="19314633" cy="2271724"/>
              <a:chOff x="-20950" y="5394244"/>
              <a:chExt cx="11713233" cy="1377673"/>
            </a:xfrm>
          </p:grpSpPr>
          <p:grpSp>
            <p:nvGrpSpPr>
              <p:cNvPr id="13337" name="Группа 25">
                <a:extLst>
                  <a:ext uri="{FF2B5EF4-FFF2-40B4-BE49-F238E27FC236}">
                    <a16:creationId xmlns:a16="http://schemas.microsoft.com/office/drawing/2014/main" id="{1060280B-0D44-ED0B-E1B7-8907BC0C31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0950" y="5394244"/>
                <a:ext cx="11713233" cy="1377673"/>
                <a:chOff x="0" y="5653443"/>
                <a:chExt cx="11713233" cy="1377673"/>
              </a:xfrm>
            </p:grpSpPr>
            <p:sp>
              <p:nvSpPr>
                <p:cNvPr id="13339" name="TextBox 27">
                  <a:extLst>
                    <a:ext uri="{FF2B5EF4-FFF2-40B4-BE49-F238E27FC236}">
                      <a16:creationId xmlns:a16="http://schemas.microsoft.com/office/drawing/2014/main" id="{BA7C173B-0BC8-4267-E1BC-FED755C0D4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84285" y="5653443"/>
                  <a:ext cx="2573489" cy="3780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4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РОБОТИЗИРОВАННЫЙ</a:t>
                  </a:r>
                </a:p>
              </p:txBody>
            </p:sp>
            <p:sp>
              <p:nvSpPr>
                <p:cNvPr id="13340" name="TextBox 28">
                  <a:extLst>
                    <a:ext uri="{FF2B5EF4-FFF2-40B4-BE49-F238E27FC236}">
                      <a16:creationId xmlns:a16="http://schemas.microsoft.com/office/drawing/2014/main" id="{44A8898F-AFEE-39C5-3A93-D9EA1D4CAD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6010262"/>
                  <a:ext cx="3609419" cy="10208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1. ОТСТУТСТВИЕ УНИВЕРСАЛЬНОГО ПРОГРАММНОГО ОБЕСПЕЧЕНИЯ ПО ОПРЕДЕЛЕНИЮ СПЕЛОСТИ ПЛОДОВ И ЯГОД</a:t>
                  </a:r>
                </a:p>
              </p:txBody>
            </p:sp>
            <p:sp>
              <p:nvSpPr>
                <p:cNvPr id="13341" name="TextBox 29">
                  <a:extLst>
                    <a:ext uri="{FF2B5EF4-FFF2-40B4-BE49-F238E27FC236}">
                      <a16:creationId xmlns:a16="http://schemas.microsoft.com/office/drawing/2014/main" id="{7263B08F-12C9-4795-4456-2F6B30BDA9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14104" y="6023713"/>
                  <a:ext cx="4276626" cy="7939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2. ОТСУТСТВИЕ МЕТОДИК ПРОЕКТИРОВАНИЯ УСТРОЙСТВ РОБОТИЗИРОВАННОГО СБОРА УРОЖАЯ</a:t>
                  </a:r>
                </a:p>
              </p:txBody>
            </p:sp>
            <p:sp>
              <p:nvSpPr>
                <p:cNvPr id="13342" name="TextBox 30">
                  <a:extLst>
                    <a:ext uri="{FF2B5EF4-FFF2-40B4-BE49-F238E27FC236}">
                      <a16:creationId xmlns:a16="http://schemas.microsoft.com/office/drawing/2014/main" id="{183571F7-71DA-5D50-4C63-1EAECDD187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95414" y="6023713"/>
                  <a:ext cx="4017819" cy="7939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3. НА ДАННЫЙ МОМЕНТ НИЗКАЯ ПРОИЗВОДИТЕЛЬНОСТЬ И ЭФФЕКТИВНОСТЬ УСТРОЙСТВ</a:t>
                  </a:r>
                </a:p>
              </p:txBody>
            </p:sp>
          </p:grpSp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2B214B0D-1887-C575-03EB-0DD32719AEE5}"/>
                  </a:ext>
                </a:extLst>
              </p:cNvPr>
              <p:cNvSpPr/>
              <p:nvPr/>
            </p:nvSpPr>
            <p:spPr>
              <a:xfrm>
                <a:off x="3826951" y="5410804"/>
                <a:ext cx="4017427" cy="300303"/>
              </a:xfrm>
              <a:prstGeom prst="round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>
                  <a:latin typeface="Montserrat Light" panose="00000400000000000000" pitchFamily="2" charset="-52"/>
                </a:endParaRPr>
              </a:p>
            </p:txBody>
          </p:sp>
        </p:grpSp>
        <p:grpSp>
          <p:nvGrpSpPr>
            <p:cNvPr id="13319" name="Группа 7">
              <a:extLst>
                <a:ext uri="{FF2B5EF4-FFF2-40B4-BE49-F238E27FC236}">
                  <a16:creationId xmlns:a16="http://schemas.microsoft.com/office/drawing/2014/main" id="{3A5A4471-9583-EFD6-2707-A7B6DF4C3B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0087" y="6476309"/>
              <a:ext cx="18429448" cy="2519111"/>
              <a:chOff x="448821" y="3655127"/>
              <a:chExt cx="11176418" cy="1527699"/>
            </a:xfrm>
          </p:grpSpPr>
          <p:grpSp>
            <p:nvGrpSpPr>
              <p:cNvPr id="13330" name="Группа 18">
                <a:extLst>
                  <a:ext uri="{FF2B5EF4-FFF2-40B4-BE49-F238E27FC236}">
                    <a16:creationId xmlns:a16="http://schemas.microsoft.com/office/drawing/2014/main" id="{16034213-7981-8E8B-2F7F-9EB29FADBD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8821" y="3655127"/>
                <a:ext cx="11176418" cy="1527699"/>
                <a:chOff x="507790" y="4123071"/>
                <a:chExt cx="11176418" cy="1527699"/>
              </a:xfrm>
            </p:grpSpPr>
            <p:sp>
              <p:nvSpPr>
                <p:cNvPr id="13332" name="TextBox 20">
                  <a:extLst>
                    <a:ext uri="{FF2B5EF4-FFF2-40B4-BE49-F238E27FC236}">
                      <a16:creationId xmlns:a16="http://schemas.microsoft.com/office/drawing/2014/main" id="{5ADAB269-6A32-D103-338E-CD4D21074A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73019" y="4123071"/>
                  <a:ext cx="2590518" cy="3780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4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МЕХАНИЗИРОВАННЫЙ</a:t>
                  </a:r>
                </a:p>
              </p:txBody>
            </p:sp>
            <p:sp>
              <p:nvSpPr>
                <p:cNvPr id="13333" name="TextBox 21">
                  <a:extLst>
                    <a:ext uri="{FF2B5EF4-FFF2-40B4-BE49-F238E27FC236}">
                      <a16:creationId xmlns:a16="http://schemas.microsoft.com/office/drawing/2014/main" id="{44EA9C72-06BD-77EF-53D3-0885D55F54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7790" y="4637971"/>
                  <a:ext cx="2413262" cy="7939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1. ПОТЕРИ ПЛОДОВ И ЯГОД ПРИ УБОРКЕ УРОЖАЯ </a:t>
                  </a:r>
                </a:p>
              </p:txBody>
            </p:sp>
            <p:sp>
              <p:nvSpPr>
                <p:cNvPr id="13334" name="TextBox 22">
                  <a:extLst>
                    <a:ext uri="{FF2B5EF4-FFF2-40B4-BE49-F238E27FC236}">
                      <a16:creationId xmlns:a16="http://schemas.microsoft.com/office/drawing/2014/main" id="{72BA69A9-D503-3E1C-665E-36FFC49B3C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28842" y="4679703"/>
                  <a:ext cx="2413262" cy="5671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2. СОДЕРЖАНИЕ ПРИМЕСЕЙ</a:t>
                  </a:r>
                </a:p>
              </p:txBody>
            </p:sp>
            <p:sp>
              <p:nvSpPr>
                <p:cNvPr id="13335" name="TextBox 23">
                  <a:extLst>
                    <a:ext uri="{FF2B5EF4-FFF2-40B4-BE49-F238E27FC236}">
                      <a16:creationId xmlns:a16="http://schemas.microsoft.com/office/drawing/2014/main" id="{4D3DDD96-F490-3EC6-9C9D-3881F68A3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49894" y="4629917"/>
                  <a:ext cx="3059904" cy="1020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3. ПОВРЕЖДЕНИЕ ПЛОДОВ, КРОНЫ, КОРНЕВОЙ СИСТЕМЫ, КОРЫ СТВОЛА ИЛИ ОСНОВНЫХ ВЕТВЕЙ</a:t>
                  </a:r>
                </a:p>
              </p:txBody>
            </p:sp>
            <p:sp>
              <p:nvSpPr>
                <p:cNvPr id="13336" name="TextBox 24">
                  <a:extLst>
                    <a:ext uri="{FF2B5EF4-FFF2-40B4-BE49-F238E27FC236}">
                      <a16:creationId xmlns:a16="http://schemas.microsoft.com/office/drawing/2014/main" id="{864C50B1-4A20-CCA3-D617-B3DD720444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270946" y="4623142"/>
                  <a:ext cx="2413262" cy="5671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2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4. СЛОЖНАЯ АГРОТЕХНИКА</a:t>
                  </a:r>
                </a:p>
              </p:txBody>
            </p:sp>
          </p:grpSp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id="{DF9DF68A-5011-EC2D-8DAD-65C6D18C4D45}"/>
                  </a:ext>
                </a:extLst>
              </p:cNvPr>
              <p:cNvSpPr/>
              <p:nvPr/>
            </p:nvSpPr>
            <p:spPr>
              <a:xfrm>
                <a:off x="4087286" y="3671082"/>
                <a:ext cx="4017427" cy="300303"/>
              </a:xfrm>
              <a:prstGeom prst="round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>
                  <a:latin typeface="Montserrat Light" panose="00000400000000000000" pitchFamily="2" charset="-52"/>
                </a:endParaRPr>
              </a:p>
            </p:txBody>
          </p:sp>
        </p:grpSp>
        <p:grpSp>
          <p:nvGrpSpPr>
            <p:cNvPr id="13320" name="Группа 8">
              <a:extLst>
                <a:ext uri="{FF2B5EF4-FFF2-40B4-BE49-F238E27FC236}">
                  <a16:creationId xmlns:a16="http://schemas.microsoft.com/office/drawing/2014/main" id="{60019B67-9CE4-741F-5F70-9B78C823C6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42" y="4257626"/>
              <a:ext cx="20035012" cy="2146152"/>
              <a:chOff x="20948" y="2320503"/>
              <a:chExt cx="12150102" cy="1301519"/>
            </a:xfrm>
          </p:grpSpPr>
          <p:grpSp>
            <p:nvGrpSpPr>
              <p:cNvPr id="13321" name="Группа 9">
                <a:extLst>
                  <a:ext uri="{FF2B5EF4-FFF2-40B4-BE49-F238E27FC236}">
                    <a16:creationId xmlns:a16="http://schemas.microsoft.com/office/drawing/2014/main" id="{8FB994A4-29DA-9A5C-1319-402F1CA86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48" y="2320503"/>
                <a:ext cx="12150102" cy="1301519"/>
                <a:chOff x="20948" y="3187771"/>
                <a:chExt cx="12150102" cy="1301519"/>
              </a:xfrm>
            </p:grpSpPr>
            <p:sp>
              <p:nvSpPr>
                <p:cNvPr id="13323" name="TextBox 11">
                  <a:extLst>
                    <a:ext uri="{FF2B5EF4-FFF2-40B4-BE49-F238E27FC236}">
                      <a16:creationId xmlns:a16="http://schemas.microsoft.com/office/drawing/2014/main" id="{C8F36077-6263-A606-A5D7-CC4035B4C2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92649" y="3187771"/>
                  <a:ext cx="3188253" cy="3780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400">
                      <a:solidFill>
                        <a:srgbClr val="002060"/>
                      </a:solidFill>
                      <a:latin typeface="Montserrat Light" panose="00000400000000000000" pitchFamily="2" charset="-52"/>
                    </a:rPr>
                    <a:t>ПОЛУМЕХАНИЗИРОВАННЫЙ</a:t>
                  </a:r>
                </a:p>
              </p:txBody>
            </p:sp>
            <p:grpSp>
              <p:nvGrpSpPr>
                <p:cNvPr id="13324" name="Группа 12">
                  <a:extLst>
                    <a:ext uri="{FF2B5EF4-FFF2-40B4-BE49-F238E27FC236}">
                      <a16:creationId xmlns:a16="http://schemas.microsoft.com/office/drawing/2014/main" id="{F3333BEA-0A4C-1918-234D-B0DD6780E0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948" y="3587572"/>
                  <a:ext cx="12150102" cy="901718"/>
                  <a:chOff x="20948" y="3059668"/>
                  <a:chExt cx="12150102" cy="901718"/>
                </a:xfrm>
              </p:grpSpPr>
              <p:sp>
                <p:nvSpPr>
                  <p:cNvPr id="13325" name="TextBox 13">
                    <a:extLst>
                      <a:ext uri="{FF2B5EF4-FFF2-40B4-BE49-F238E27FC236}">
                        <a16:creationId xmlns:a16="http://schemas.microsoft.com/office/drawing/2014/main" id="{AFAA98F5-B214-B9DE-FBC5-FE4977E878A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55158" y="3059668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2. ИСПОЛЬЗОВАНИЕ НИЗКОЭФФЕКТИВНЫХ СТРЯХИВАТЕЛЕЙ</a:t>
                    </a:r>
                  </a:p>
                </p:txBody>
              </p:sp>
              <p:sp>
                <p:nvSpPr>
                  <p:cNvPr id="13326" name="TextBox 14">
                    <a:extLst>
                      <a:ext uri="{FF2B5EF4-FFF2-40B4-BE49-F238E27FC236}">
                        <a16:creationId xmlns:a16="http://schemas.microsoft.com/office/drawing/2014/main" id="{0507788A-EC01-F2C4-9179-DD936E2E11C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89368" y="3059668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3. РАБОТА НА ПЛОДОУБОРОЧНЫХ ПЛАТФОРМАХ</a:t>
                    </a:r>
                  </a:p>
                </p:txBody>
              </p:sp>
              <p:sp>
                <p:nvSpPr>
                  <p:cNvPr id="13327" name="TextBox 15">
                    <a:extLst>
                      <a:ext uri="{FF2B5EF4-FFF2-40B4-BE49-F238E27FC236}">
                        <a16:creationId xmlns:a16="http://schemas.microsoft.com/office/drawing/2014/main" id="{CB09C0C2-E734-A37A-D750-412FAB04027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48" y="3167390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marL="565150" indent="-56515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AutoNum type="arabicPeriod"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ПРИМЕНЕНИЕ РУЧНЫХ СЪЕМНИКОВ</a:t>
                    </a:r>
                  </a:p>
                </p:txBody>
              </p:sp>
              <p:sp>
                <p:nvSpPr>
                  <p:cNvPr id="13328" name="TextBox 16">
                    <a:extLst>
                      <a:ext uri="{FF2B5EF4-FFF2-40B4-BE49-F238E27FC236}">
                        <a16:creationId xmlns:a16="http://schemas.microsoft.com/office/drawing/2014/main" id="{5CF77D7D-6AB8-EC29-D1BD-0C02D2C999E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23578" y="3059668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4. ПРИМЕНЕНИЕ ГИДРАВЛИЧЕСКОГО ПРИВОДА</a:t>
                    </a:r>
                  </a:p>
                </p:txBody>
              </p:sp>
              <p:sp>
                <p:nvSpPr>
                  <p:cNvPr id="13329" name="TextBox 17">
                    <a:extLst>
                      <a:ext uri="{FF2B5EF4-FFF2-40B4-BE49-F238E27FC236}">
                        <a16:creationId xmlns:a16="http://schemas.microsoft.com/office/drawing/2014/main" id="{66840566-FC38-7B6A-3477-6DB0FBB047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757788" y="3059668"/>
                    <a:ext cx="2413262" cy="793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Montserrat Light" panose="00000400000000000000" pitchFamily="2" charset="-52"/>
                      </a:rPr>
                      <a:t>5. ПРИМЕНЕНИЕ ПНЕВМАТИЧЕСКОГО ПРИВОДА</a:t>
                    </a:r>
                  </a:p>
                </p:txBody>
              </p:sp>
            </p:grpSp>
          </p:grpSp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B6DFFA3C-6CD3-6D9D-AF40-EA8BDF6CBC9F}"/>
                  </a:ext>
                </a:extLst>
              </p:cNvPr>
              <p:cNvSpPr/>
              <p:nvPr/>
            </p:nvSpPr>
            <p:spPr>
              <a:xfrm>
                <a:off x="4087286" y="2324751"/>
                <a:ext cx="4017427" cy="300303"/>
              </a:xfrm>
              <a:prstGeom prst="round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 dirty="0">
                  <a:latin typeface="Montserrat Light" panose="00000400000000000000" pitchFamily="2" charset="-52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4">
            <a:extLst>
              <a:ext uri="{FF2B5EF4-FFF2-40B4-BE49-F238E27FC236}">
                <a16:creationId xmlns:a16="http://schemas.microsoft.com/office/drawing/2014/main" id="{9E5BF0A1-99E8-8F4E-184B-C4EE62D2D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Группа 1">
            <a:extLst>
              <a:ext uri="{FF2B5EF4-FFF2-40B4-BE49-F238E27FC236}">
                <a16:creationId xmlns:a16="http://schemas.microsoft.com/office/drawing/2014/main" id="{AFFEDFE5-F41F-2054-79B0-6D3C69E0E6E8}"/>
              </a:ext>
            </a:extLst>
          </p:cNvPr>
          <p:cNvGrpSpPr>
            <a:grpSpLocks/>
          </p:cNvGrpSpPr>
          <p:nvPr/>
        </p:nvGrpSpPr>
        <p:grpSpPr bwMode="auto">
          <a:xfrm>
            <a:off x="7089775" y="1377950"/>
            <a:ext cx="4114800" cy="2519363"/>
            <a:chOff x="7258312" y="1498114"/>
            <a:chExt cx="4773433" cy="4593023"/>
          </a:xfrm>
        </p:grpSpPr>
        <p:grpSp>
          <p:nvGrpSpPr>
            <p:cNvPr id="15420" name="Группа 2">
              <a:extLst>
                <a:ext uri="{FF2B5EF4-FFF2-40B4-BE49-F238E27FC236}">
                  <a16:creationId xmlns:a16="http://schemas.microsoft.com/office/drawing/2014/main" id="{5A3AE5CF-3DC7-B889-9EC8-38A9860D6B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58312" y="3016577"/>
              <a:ext cx="4773433" cy="3074560"/>
              <a:chOff x="8780351" y="2212941"/>
              <a:chExt cx="3014984" cy="1941946"/>
            </a:xfrm>
          </p:grpSpPr>
          <p:pic>
            <p:nvPicPr>
              <p:cNvPr id="15422" name="Рисунок 4">
                <a:extLst>
                  <a:ext uri="{FF2B5EF4-FFF2-40B4-BE49-F238E27FC236}">
                    <a16:creationId xmlns:a16="http://schemas.microsoft.com/office/drawing/2014/main" id="{01AAC975-09B6-62E9-2281-60DB7D5AF8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27" t="57620" r="64676" b="6117"/>
              <a:stretch>
                <a:fillRect/>
              </a:stretch>
            </p:blipFill>
            <p:spPr bwMode="auto">
              <a:xfrm>
                <a:off x="10438515" y="2212941"/>
                <a:ext cx="1356820" cy="1941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3" name="Рисунок 5">
                <a:extLst>
                  <a:ext uri="{FF2B5EF4-FFF2-40B4-BE49-F238E27FC236}">
                    <a16:creationId xmlns:a16="http://schemas.microsoft.com/office/drawing/2014/main" id="{73EA58B7-EE47-4661-6709-D275961D35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1" t="57843" r="81694" b="5896"/>
              <a:stretch>
                <a:fillRect/>
              </a:stretch>
            </p:blipFill>
            <p:spPr bwMode="auto">
              <a:xfrm>
                <a:off x="8780351" y="2212941"/>
                <a:ext cx="1458987" cy="1941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421" name="TextBox 3">
              <a:extLst>
                <a:ext uri="{FF2B5EF4-FFF2-40B4-BE49-F238E27FC236}">
                  <a16:creationId xmlns:a16="http://schemas.microsoft.com/office/drawing/2014/main" id="{EA1811F3-B69B-8BA6-1C5B-B20E8EF3A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1575" y="1498114"/>
              <a:ext cx="3537828" cy="10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ru-RU" sz="1600" b="1">
                  <a:solidFill>
                    <a:srgbClr val="052669"/>
                  </a:solidFill>
                  <a:latin typeface="Montserrat Light" panose="00000400000000000000" pitchFamily="2" charset="-52"/>
                </a:rPr>
                <a:t>Существующие устройства для съема плодов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EEBEDD-5A3A-AA5E-662E-107C31A7E3CA}"/>
              </a:ext>
            </a:extLst>
          </p:cNvPr>
          <p:cNvSpPr txBox="1"/>
          <p:nvPr/>
        </p:nvSpPr>
        <p:spPr>
          <a:xfrm>
            <a:off x="6486525" y="4017963"/>
            <a:ext cx="5364163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Аналоги: ведущие профессиональные аналоги представлены в устройстве сбора плодов компаний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Pestka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(Польша), Tornado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Radius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(Беларусь). </a:t>
            </a:r>
          </a:p>
          <a:p>
            <a:pPr algn="just">
              <a:defRPr/>
            </a:pPr>
            <a:endParaRPr lang="ru-RU" sz="1400" b="1" dirty="0">
              <a:solidFill>
                <a:schemeClr val="tx2">
                  <a:lumMod val="75000"/>
                </a:schemeClr>
              </a:solidFill>
              <a:latin typeface="Montserrat Light" panose="000004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Стоимость разрабатываемого инструмента будет не выше 15 000 рублей.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B4C715F-A6BF-E897-0948-2605489C2999}"/>
              </a:ext>
            </a:extLst>
          </p:cNvPr>
          <p:cNvGraphicFramePr>
            <a:graphicFrameLocks noGrp="1"/>
          </p:cNvGraphicFramePr>
          <p:nvPr/>
        </p:nvGraphicFramePr>
        <p:xfrm>
          <a:off x="341313" y="1947863"/>
          <a:ext cx="5761037" cy="4164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16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122">
                <a:tc rowSpan="2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 Black" panose="020B0A04020102020204" pitchFamily="34" charset="0"/>
                      </a:endParaRPr>
                    </a:p>
                  </a:txBody>
                  <a:tcPr marL="91436" marR="91436" marT="45727" marB="45727" anchor="ctr">
                    <a:solidFill>
                      <a:srgbClr val="05266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 Black" panose="020B0A04020102020204" pitchFamily="34" charset="0"/>
                        </a:rPr>
                        <a:t>Предлагаемая конструкция сбора плодов и ягод</a:t>
                      </a:r>
                    </a:p>
                  </a:txBody>
                  <a:tcPr marL="91436" marR="91436" marT="45727" marB="45727" anchor="ctr">
                    <a:solidFill>
                      <a:srgbClr val="05266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lt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Конкуренты</a:t>
                      </a:r>
                    </a:p>
                  </a:txBody>
                  <a:tcPr marL="91436" marR="91436" marT="45727" marB="45727">
                    <a:solidFill>
                      <a:srgbClr val="05266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Pestka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>
                    <a:solidFill>
                      <a:srgbClr val="0526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Tornado Radius </a:t>
                      </a:r>
                      <a:endParaRPr lang="ru-RU" sz="1100" b="1" kern="1200" dirty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>
                    <a:solidFill>
                      <a:srgbClr val="0526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058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Низкое потребление электроэнергии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52669"/>
                          </a:solidFill>
                          <a:sym typeface="Wingdings 2"/>
                        </a:rPr>
                        <a:t>+</a:t>
                      </a:r>
                      <a:endParaRPr lang="ru-RU" sz="2000" dirty="0">
                        <a:solidFill>
                          <a:srgbClr val="052669"/>
                        </a:solidFill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FF0000"/>
                          </a:solidFill>
                          <a:sym typeface="Wingdings 2"/>
                        </a:rPr>
                        <a:t>-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839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Простота обслуживания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380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Маленькая масса и габаритные размеры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101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Высокое быстродействие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839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Низкая вибрация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-</a:t>
                      </a:r>
                      <a:endParaRPr lang="ru-RU" sz="20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839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Мощность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+</a:t>
                      </a:r>
                      <a:endParaRPr lang="ru-RU" sz="2000" kern="1200" dirty="0">
                        <a:solidFill>
                          <a:srgbClr val="05266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839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rgbClr val="052669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Стоимость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</a:rPr>
                        <a:t>15 000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</a:rPr>
                        <a:t>39 990</a:t>
                      </a:r>
                    </a:p>
                  </a:txBody>
                  <a:tcPr marL="91436" marR="91436" marT="45727" marB="4572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rgbClr val="052669"/>
                          </a:solidFill>
                          <a:latin typeface="+mn-lt"/>
                          <a:ea typeface="+mn-ea"/>
                          <a:cs typeface="+mn-cs"/>
                        </a:rPr>
                        <a:t>46 800</a:t>
                      </a:r>
                    </a:p>
                  </a:txBody>
                  <a:tcPr marL="91436" marR="91436" marT="45727" marB="4572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5417" name="Группа 10">
            <a:extLst>
              <a:ext uri="{FF2B5EF4-FFF2-40B4-BE49-F238E27FC236}">
                <a16:creationId xmlns:a16="http://schemas.microsoft.com/office/drawing/2014/main" id="{B75423E9-1A07-94E1-CACC-AB42F269B329}"/>
              </a:ext>
            </a:extLst>
          </p:cNvPr>
          <p:cNvGrpSpPr>
            <a:grpSpLocks/>
          </p:cNvGrpSpPr>
          <p:nvPr/>
        </p:nvGrpSpPr>
        <p:grpSpPr bwMode="auto">
          <a:xfrm>
            <a:off x="306388" y="858838"/>
            <a:ext cx="7148512" cy="1143000"/>
            <a:chOff x="5094055" y="1738545"/>
            <a:chExt cx="5426797" cy="114334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104D343-4696-A824-67DD-FC08586DCABC}"/>
                </a:ext>
              </a:extLst>
            </p:cNvPr>
            <p:cNvSpPr txBox="1"/>
            <p:nvPr/>
          </p:nvSpPr>
          <p:spPr>
            <a:xfrm>
              <a:off x="6539031" y="1738545"/>
              <a:ext cx="3981821" cy="3080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990000"/>
                  </a:solidFill>
                  <a:latin typeface="Arial Black" panose="020B0A04020102020204" pitchFamily="34" charset="0"/>
                  <a:ea typeface="+mj-ea"/>
                  <a:cs typeface="+mj-cs"/>
                </a:rPr>
                <a:t>ИНВЕСТИЦИОННАЯ ВОЗМОЖНОСТЬ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FC706A-7ABE-520F-886A-2F8CFE627C6B}"/>
                </a:ext>
              </a:extLst>
            </p:cNvPr>
            <p:cNvSpPr txBox="1"/>
            <p:nvPr/>
          </p:nvSpPr>
          <p:spPr>
            <a:xfrm>
              <a:off x="5094055" y="1927515"/>
              <a:ext cx="4691655" cy="9543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400" b="1" dirty="0">
                  <a:solidFill>
                    <a:srgbClr val="000066"/>
                  </a:solidFill>
                  <a:latin typeface="Montserrat Light" panose="00000400000000000000" pitchFamily="2" charset="-52"/>
                  <a:ea typeface="+mj-ea"/>
                  <a:cs typeface="+mj-cs"/>
                </a:rPr>
                <a:t>Тематика слабо покрыта международными патентами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400" b="1" dirty="0">
                  <a:solidFill>
                    <a:srgbClr val="000066"/>
                  </a:solidFill>
                  <a:latin typeface="Montserrat Light" panose="00000400000000000000" pitchFamily="2" charset="-52"/>
                  <a:ea typeface="+mj-ea"/>
                  <a:cs typeface="+mj-cs"/>
                </a:rPr>
                <a:t>Готовых решений, доминирующих на мировом рынке, пока нет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400" b="1" dirty="0">
                  <a:solidFill>
                    <a:srgbClr val="000066"/>
                  </a:solidFill>
                  <a:latin typeface="Montserrat Light" panose="00000400000000000000" pitchFamily="2" charset="-52"/>
                  <a:ea typeface="+mj-ea"/>
                  <a:cs typeface="+mj-cs"/>
                </a:rPr>
                <a:t>Новая область, в которой формируются научные заделы, есть ниши на глобальном рынке</a:t>
              </a: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4">
            <a:extLst>
              <a:ext uri="{FF2B5EF4-FFF2-40B4-BE49-F238E27FC236}">
                <a16:creationId xmlns:a16="http://schemas.microsoft.com/office/drawing/2014/main" id="{94B889C0-DD17-3503-7F97-0C0E2E74C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104961-E833-EC4D-6BF3-7FFEC9AAA06C}"/>
              </a:ext>
            </a:extLst>
          </p:cNvPr>
          <p:cNvSpPr txBox="1"/>
          <p:nvPr/>
        </p:nvSpPr>
        <p:spPr>
          <a:xfrm>
            <a:off x="879475" y="1370013"/>
            <a:ext cx="415131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Courier New" panose="02070309020205020404" pitchFamily="49" charset="0"/>
              <a:buNone/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Клиенты</a:t>
            </a: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Малые и большие подсобные хозяйства(жители сельской местности)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Промышленные сады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CB64C0-CAB7-28D5-C92C-745CC14D5F09}"/>
              </a:ext>
            </a:extLst>
          </p:cNvPr>
          <p:cNvSpPr txBox="1"/>
          <p:nvPr/>
        </p:nvSpPr>
        <p:spPr>
          <a:xfrm>
            <a:off x="7169150" y="1185863"/>
            <a:ext cx="4946650" cy="2030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</a:rPr>
              <a:t>Ключевые виды деятельности: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Разработка и производство линейных электродвигателей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Разработка и производство садовых электропил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Обслуживание производимой продукции (ТО и ТР)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37A44-2405-A2AA-40A5-DF95AC4A575A}"/>
              </a:ext>
            </a:extLst>
          </p:cNvPr>
          <p:cNvSpPr txBox="1"/>
          <p:nvPr/>
        </p:nvSpPr>
        <p:spPr>
          <a:xfrm>
            <a:off x="822325" y="3505200"/>
            <a:ext cx="4740275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Предоставленная ценность: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Производительность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Надёжность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Долговечность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Низкая цена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Удобство и комфорт использовании оборудования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56F4E57-C3F3-303C-E2AA-2985DD27C03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2487" r="13554" b="1387"/>
          <a:stretch>
            <a:fillRect/>
          </a:stretch>
        </p:blipFill>
        <p:spPr>
          <a:xfrm>
            <a:off x="5124019" y="1256437"/>
            <a:ext cx="1943963" cy="1943963"/>
          </a:xfrm>
          <a:custGeom>
            <a:avLst/>
            <a:gdLst>
              <a:gd name="connsiteX0" fmla="*/ 1199149 w 2398298"/>
              <a:gd name="connsiteY0" fmla="*/ 0 h 2398298"/>
              <a:gd name="connsiteX1" fmla="*/ 2398298 w 2398298"/>
              <a:gd name="connsiteY1" fmla="*/ 1199149 h 2398298"/>
              <a:gd name="connsiteX2" fmla="*/ 1199149 w 2398298"/>
              <a:gd name="connsiteY2" fmla="*/ 2398298 h 2398298"/>
              <a:gd name="connsiteX3" fmla="*/ 0 w 2398298"/>
              <a:gd name="connsiteY3" fmla="*/ 1199149 h 2398298"/>
              <a:gd name="connsiteX4" fmla="*/ 1199149 w 2398298"/>
              <a:gd name="connsiteY4" fmla="*/ 0 h 23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8298" h="2398298">
                <a:moveTo>
                  <a:pt x="1199149" y="0"/>
                </a:moveTo>
                <a:cubicBezTo>
                  <a:pt x="1861421" y="0"/>
                  <a:pt x="2398298" y="536877"/>
                  <a:pt x="2398298" y="1199149"/>
                </a:cubicBezTo>
                <a:cubicBezTo>
                  <a:pt x="2398298" y="1861421"/>
                  <a:pt x="1861421" y="2398298"/>
                  <a:pt x="1199149" y="2398298"/>
                </a:cubicBezTo>
                <a:cubicBezTo>
                  <a:pt x="536877" y="2398298"/>
                  <a:pt x="0" y="1861421"/>
                  <a:pt x="0" y="1199149"/>
                </a:cubicBezTo>
                <a:cubicBezTo>
                  <a:pt x="0" y="536877"/>
                  <a:pt x="536877" y="0"/>
                  <a:pt x="1199149" y="0"/>
                </a:cubicBezTo>
                <a:close/>
              </a:path>
            </a:pathLst>
          </a:cu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1460E8F-96C3-6BD8-6EBC-B6F73937DA8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4833" t="876" r="11207" b="511"/>
          <a:stretch>
            <a:fillRect/>
          </a:stretch>
        </p:blipFill>
        <p:spPr>
          <a:xfrm>
            <a:off x="5124019" y="3505200"/>
            <a:ext cx="1943963" cy="1943963"/>
          </a:xfrm>
          <a:custGeom>
            <a:avLst/>
            <a:gdLst>
              <a:gd name="connsiteX0" fmla="*/ 1199149 w 2398298"/>
              <a:gd name="connsiteY0" fmla="*/ 0 h 2398298"/>
              <a:gd name="connsiteX1" fmla="*/ 2398298 w 2398298"/>
              <a:gd name="connsiteY1" fmla="*/ 1199149 h 2398298"/>
              <a:gd name="connsiteX2" fmla="*/ 1199149 w 2398298"/>
              <a:gd name="connsiteY2" fmla="*/ 2398298 h 2398298"/>
              <a:gd name="connsiteX3" fmla="*/ 0 w 2398298"/>
              <a:gd name="connsiteY3" fmla="*/ 1199149 h 2398298"/>
              <a:gd name="connsiteX4" fmla="*/ 1199149 w 2398298"/>
              <a:gd name="connsiteY4" fmla="*/ 0 h 23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8298" h="2398298">
                <a:moveTo>
                  <a:pt x="1199149" y="0"/>
                </a:moveTo>
                <a:cubicBezTo>
                  <a:pt x="1861421" y="0"/>
                  <a:pt x="2398298" y="536877"/>
                  <a:pt x="2398298" y="1199149"/>
                </a:cubicBezTo>
                <a:cubicBezTo>
                  <a:pt x="2398298" y="1861421"/>
                  <a:pt x="1861421" y="2398298"/>
                  <a:pt x="1199149" y="2398298"/>
                </a:cubicBezTo>
                <a:cubicBezTo>
                  <a:pt x="536877" y="2398298"/>
                  <a:pt x="0" y="1861421"/>
                  <a:pt x="0" y="1199149"/>
                </a:cubicBezTo>
                <a:cubicBezTo>
                  <a:pt x="0" y="536877"/>
                  <a:pt x="536877" y="0"/>
                  <a:pt x="1199149" y="0"/>
                </a:cubicBezTo>
                <a:close/>
              </a:path>
            </a:pathLst>
          </a:custGeom>
        </p:spPr>
      </p:pic>
      <p:pic>
        <p:nvPicPr>
          <p:cNvPr id="17416" name="Рисунок 26" descr="Стрелка: изгиб по часовой стрелке">
            <a:extLst>
              <a:ext uri="{FF2B5EF4-FFF2-40B4-BE49-F238E27FC236}">
                <a16:creationId xmlns:a16="http://schemas.microsoft.com/office/drawing/2014/main" id="{D2451D10-56FC-F04B-B663-2810FCB1C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4572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858AFE7-D87E-01B1-95AD-F4679FB821D4}"/>
              </a:ext>
            </a:extLst>
          </p:cNvPr>
          <p:cNvSpPr txBox="1"/>
          <p:nvPr/>
        </p:nvSpPr>
        <p:spPr>
          <a:xfrm>
            <a:off x="7239000" y="3457575"/>
            <a:ext cx="4525963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Взаимоотношения с клиентами: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Продажа электроинструмента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Оказание услуг по аренде инструментов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Оказание услуг по проведению ТО и ТР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</a:rPr>
              <a:t>Организация курсов повышения квалификации по проведению ТО и ТР</a:t>
            </a:r>
          </a:p>
        </p:txBody>
      </p:sp>
      <p:pic>
        <p:nvPicPr>
          <p:cNvPr id="17418" name="Рисунок 17407" descr="Стрелка: изгиб по часовой стрелке">
            <a:extLst>
              <a:ext uri="{FF2B5EF4-FFF2-40B4-BE49-F238E27FC236}">
                <a16:creationId xmlns:a16="http://schemas.microsoft.com/office/drawing/2014/main" id="{4E42FB76-FEAE-7677-5252-4C1277487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51816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4">
            <a:extLst>
              <a:ext uri="{FF2B5EF4-FFF2-40B4-BE49-F238E27FC236}">
                <a16:creationId xmlns:a16="http://schemas.microsoft.com/office/drawing/2014/main" id="{897ED032-63CD-3BE1-882A-D41884A2D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Заголовок 1">
            <a:extLst>
              <a:ext uri="{FF2B5EF4-FFF2-40B4-BE49-F238E27FC236}">
                <a16:creationId xmlns:a16="http://schemas.microsoft.com/office/drawing/2014/main" id="{2016FCC3-FA7C-E9BB-C613-68DB578EB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609600"/>
            <a:ext cx="4572000" cy="381000"/>
          </a:xfrm>
        </p:spPr>
        <p:txBody>
          <a:bodyPr/>
          <a:lstStyle/>
          <a:p>
            <a:r>
              <a:rPr lang="ru-RU" altLang="ru-RU" sz="2000" cap="none">
                <a:solidFill>
                  <a:srgbClr val="8E0000"/>
                </a:solidFill>
                <a:latin typeface="Montserrat Light" panose="00000400000000000000" pitchFamily="2" charset="-52"/>
                <a:cs typeface="Arial" panose="020B0604020202020204" pitchFamily="34" charset="0"/>
              </a:rPr>
              <a:t>СТАТЬИ ДОХОДОВ И РАСХОДОВ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4D93F-1CE1-3788-C634-CCF3C9FA188C}"/>
              </a:ext>
            </a:extLst>
          </p:cNvPr>
          <p:cNvSpPr txBox="1"/>
          <p:nvPr/>
        </p:nvSpPr>
        <p:spPr>
          <a:xfrm>
            <a:off x="609600" y="4267200"/>
            <a:ext cx="4343400" cy="150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990000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Издержки: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Аренда помещений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Налоги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Выплата токарным мастерским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Заработная плата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FE6B30-BD07-91B7-09C3-91DE5190D983}"/>
              </a:ext>
            </a:extLst>
          </p:cNvPr>
          <p:cNvSpPr txBox="1"/>
          <p:nvPr/>
        </p:nvSpPr>
        <p:spPr>
          <a:xfrm>
            <a:off x="6851650" y="1208088"/>
            <a:ext cx="5105400" cy="2584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990000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Каналы сбыта: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Участие в ярмарках и выставках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Сайт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Онлайн продажи через интернет-маркеты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Рекламная компания в социальных сетях и СМИ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«Сарафанное радио»</a:t>
            </a:r>
          </a:p>
          <a:p>
            <a:pPr marL="285750" indent="-28575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Прямые продажи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F5D437-765B-A724-C819-165E4502E391}"/>
              </a:ext>
            </a:extLst>
          </p:cNvPr>
          <p:cNvSpPr txBox="1"/>
          <p:nvPr/>
        </p:nvSpPr>
        <p:spPr>
          <a:xfrm>
            <a:off x="447675" y="1208088"/>
            <a:ext cx="5334000" cy="2584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</a:rPr>
              <a:t>Источники сырья: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Закупка железа для производства линейного электродвигателя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Закупка проволоки для катушки линейного электродвигателя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Закупка пластмассы для производства корпуса устройства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Закупка крепежных изделий для сборки устройства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779D12-4102-7184-60B2-7535FD12B502}"/>
              </a:ext>
            </a:extLst>
          </p:cNvPr>
          <p:cNvSpPr txBox="1"/>
          <p:nvPr/>
        </p:nvSpPr>
        <p:spPr>
          <a:xfrm>
            <a:off x="6886575" y="4144963"/>
            <a:ext cx="52705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8E0000"/>
                </a:solidFill>
                <a:latin typeface="Montserrat Light" panose="00000400000000000000" pitchFamily="2" charset="-52"/>
              </a:rPr>
              <a:t>Коммерциализация проекта: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Выручка с продаж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Выручка с аренды электропил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Выручка с проведения ТО и ТР</a:t>
            </a:r>
          </a:p>
          <a:p>
            <a:pPr marL="342900" indent="-342900">
              <a:buFont typeface="Courier New" panose="02070309020205020404" pitchFamily="49" charset="0"/>
              <a:buChar char="o"/>
              <a:defRPr/>
            </a:pPr>
            <a:r>
              <a:rPr lang="ru-RU" b="1" dirty="0">
                <a:solidFill>
                  <a:srgbClr val="052669"/>
                </a:solidFill>
                <a:latin typeface="Montserrat Light" panose="00000400000000000000" pitchFamily="2" charset="-52"/>
                <a:cs typeface="Calibri" panose="020F0502020204030204" pitchFamily="34" charset="0"/>
              </a:rPr>
              <a:t>Выручка с курсов повышения квалификации по проведению ТО и ТР</a:t>
            </a:r>
          </a:p>
        </p:txBody>
      </p:sp>
      <p:pic>
        <p:nvPicPr>
          <p:cNvPr id="19464" name="Рисунок 12" descr="Курсор">
            <a:extLst>
              <a:ext uri="{FF2B5EF4-FFF2-40B4-BE49-F238E27FC236}">
                <a16:creationId xmlns:a16="http://schemas.microsoft.com/office/drawing/2014/main" id="{D0842F1B-D366-B29E-466A-02B5AB0F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74636">
            <a:off x="5675313" y="17922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Рисунок 13" descr="Курсор">
            <a:extLst>
              <a:ext uri="{FF2B5EF4-FFF2-40B4-BE49-F238E27FC236}">
                <a16:creationId xmlns:a16="http://schemas.microsoft.com/office/drawing/2014/main" id="{0D627947-F2E5-809D-3A0A-8A79A094B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74636">
            <a:off x="5678488" y="43830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4">
            <a:extLst>
              <a:ext uri="{FF2B5EF4-FFF2-40B4-BE49-F238E27FC236}">
                <a16:creationId xmlns:a16="http://schemas.microsoft.com/office/drawing/2014/main" id="{9351CD4D-6A05-17B2-92EB-96EF15853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6">
            <a:extLst>
              <a:ext uri="{FF2B5EF4-FFF2-40B4-BE49-F238E27FC236}">
                <a16:creationId xmlns:a16="http://schemas.microsoft.com/office/drawing/2014/main" id="{96A523EE-6D57-889A-63F1-CDDC2F183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6675" y="806450"/>
            <a:ext cx="4440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831E1F"/>
                </a:solidFill>
                <a:latin typeface="Montserrat Light" panose="00000400000000000000" pitchFamily="2" charset="-52"/>
              </a:rPr>
              <a:t>ПЛАН РАЗВИТИЯ ПРОЕКТА</a:t>
            </a:r>
          </a:p>
        </p:txBody>
      </p:sp>
      <p:grpSp>
        <p:nvGrpSpPr>
          <p:cNvPr id="21508" name="Группа 25">
            <a:extLst>
              <a:ext uri="{FF2B5EF4-FFF2-40B4-BE49-F238E27FC236}">
                <a16:creationId xmlns:a16="http://schemas.microsoft.com/office/drawing/2014/main" id="{636119D7-87E9-03CE-DB9F-0DF6208F8681}"/>
              </a:ext>
            </a:extLst>
          </p:cNvPr>
          <p:cNvGrpSpPr>
            <a:grpSpLocks/>
          </p:cNvGrpSpPr>
          <p:nvPr/>
        </p:nvGrpSpPr>
        <p:grpSpPr bwMode="auto">
          <a:xfrm>
            <a:off x="1244600" y="1452563"/>
            <a:ext cx="10414000" cy="4795837"/>
            <a:chOff x="2052002" y="4272522"/>
            <a:chExt cx="16000096" cy="7908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1C41F49-3BB9-37BD-42D1-09B3EC54DFB0}"/>
                </a:ext>
              </a:extLst>
            </p:cNvPr>
            <p:cNvSpPr txBox="1"/>
            <p:nvPr/>
          </p:nvSpPr>
          <p:spPr>
            <a:xfrm>
              <a:off x="2052002" y="4301317"/>
              <a:ext cx="7497606" cy="66151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Ноябрь 2022 год: Разработка кинематической схемы устройства по сбору плодов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Декабрь 2022 год: Разработка конструкции линейного электродвигателя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Декабрь 2022 год: Математическое моделирование магнитной системы электродвигателя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Январь 2023 года: Теоретические исследования тепловых процессов электродвигателя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3BCFA0-EC89-08A8-63EB-3A8670AD3E8F}"/>
                </a:ext>
              </a:extLst>
            </p:cNvPr>
            <p:cNvSpPr txBox="1"/>
            <p:nvPr/>
          </p:nvSpPr>
          <p:spPr>
            <a:xfrm>
              <a:off x="11078886" y="4272522"/>
              <a:ext cx="6973212" cy="7908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Февраль 2023 года: Разработка технической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документации на изготовление устройства по сбору плодов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Март 2023 года: Изготовление и испытания устройства по сбору плодов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Май 2023 года: Экспериментальные исследования устройства по сбору плодов</a:t>
              </a: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endParaRPr lang="ru-RU" sz="1698" dirty="0">
                <a:solidFill>
                  <a:srgbClr val="002060"/>
                </a:solidFill>
                <a:latin typeface="Montserrat Light" panose="00000400000000000000" pitchFamily="2" charset="-52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  <a:defRPr/>
              </a:pPr>
              <a:r>
                <a:rPr lang="ru-RU" sz="1698" dirty="0">
                  <a:solidFill>
                    <a:srgbClr val="002060"/>
                  </a:solidFill>
                  <a:latin typeface="Montserrat Light" panose="00000400000000000000" pitchFamily="2" charset="-52"/>
                </a:rPr>
                <a:t>Июнь 2023 года: Устранение недочётов конструкции и изготовление устройства по сбору плодов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4">
            <a:extLst>
              <a:ext uri="{FF2B5EF4-FFF2-40B4-BE49-F238E27FC236}">
                <a16:creationId xmlns:a16="http://schemas.microsoft.com/office/drawing/2014/main" id="{3EB5D871-B0A5-343E-943A-BAC2BA3B3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2">
            <a:extLst>
              <a:ext uri="{FF2B5EF4-FFF2-40B4-BE49-F238E27FC236}">
                <a16:creationId xmlns:a16="http://schemas.microsoft.com/office/drawing/2014/main" id="{959B5503-4A28-667F-6E08-FBA7FFCE9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28800"/>
            <a:ext cx="99060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8E0000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1 сценарий </a:t>
            </a:r>
            <a:r>
              <a:rPr lang="ru-RU" altLang="ru-RU" sz="1800" b="1">
                <a:solidFill>
                  <a:srgbClr val="052669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предполагает организацию производства стряхивателей с последующей продажей либо передачей в аренду. Необходимо учитывать при этом мероприятия по проведению ТО и текущего ремонта. Возможна организация курсов по подготовке специалистов эксплуатирующих предлагаемые аппараты для проведения ТО и ТР.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 b="1">
              <a:solidFill>
                <a:srgbClr val="052669"/>
              </a:solidFill>
              <a:latin typeface="Montserrat Light" panose="00000400000000000000" pitchFamily="2" charset="-52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8E0000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2 сценарий </a:t>
            </a:r>
            <a:r>
              <a:rPr lang="ru-RU" altLang="ru-RU" sz="1800" b="1">
                <a:solidFill>
                  <a:srgbClr val="052669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предусматривает переуступку части прав. Возможны варианты разрешения производства стряхивателей для собственной эксплуатации, а так же для их продажи. Наиболее перспективным считается привлечение инновационных предприятий к участию в разработке, изготовлению и выведению стряхивателей на рынок.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1800" b="1">
              <a:solidFill>
                <a:srgbClr val="052669"/>
              </a:solidFill>
              <a:latin typeface="Montserrat Light" panose="00000400000000000000" pitchFamily="2" charset="-52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8E0000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3 сценарий</a:t>
            </a:r>
            <a:r>
              <a:rPr lang="ru-RU" altLang="ru-RU" sz="1800" b="1">
                <a:solidFill>
                  <a:srgbClr val="052669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 предполагает полную переуступку прав на стряхиватели.</a:t>
            </a: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BF3E1A07-4450-104E-BB24-CCCA29241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895350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8E0000"/>
                </a:solidFill>
                <a:latin typeface="Montserrat Light" panose="00000400000000000000" pitchFamily="2" charset="-52"/>
                <a:cs typeface="Times New Roman" panose="02020603050405020304" pitchFamily="18" charset="0"/>
              </a:rPr>
              <a:t>ПЛАНА КОММЕРЦИАЛИЗАЦИИ</a:t>
            </a:r>
            <a:endParaRPr lang="ru-RU" altLang="ru-RU" sz="2000" b="1">
              <a:solidFill>
                <a:srgbClr val="8E0000"/>
              </a:solidFill>
              <a:latin typeface="Montserrat Light" panose="00000400000000000000" pitchFamily="2" charset="-5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4">
            <a:extLst>
              <a:ext uri="{FF2B5EF4-FFF2-40B4-BE49-F238E27FC236}">
                <a16:creationId xmlns:a16="http://schemas.microsoft.com/office/drawing/2014/main" id="{CFBA3FD2-74B2-EB92-BB5D-CAB51D1E0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Прямоугольник 17">
            <a:extLst>
              <a:ext uri="{FF2B5EF4-FFF2-40B4-BE49-F238E27FC236}">
                <a16:creationId xmlns:a16="http://schemas.microsoft.com/office/drawing/2014/main" id="{B03DF7D4-D332-2175-B989-E8607B9F1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163" y="1447800"/>
            <a:ext cx="9591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8E0000"/>
                </a:solidFill>
                <a:latin typeface="Montserrat Light" panose="000004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партнеры для проведения НИОКР</a:t>
            </a:r>
          </a:p>
        </p:txBody>
      </p:sp>
      <p:grpSp>
        <p:nvGrpSpPr>
          <p:cNvPr id="23556" name="Группа 17408">
            <a:extLst>
              <a:ext uri="{FF2B5EF4-FFF2-40B4-BE49-F238E27FC236}">
                <a16:creationId xmlns:a16="http://schemas.microsoft.com/office/drawing/2014/main" id="{A13FBFEA-2A50-C57A-2B01-37D7FA81CF61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03488"/>
            <a:ext cx="12039600" cy="2895600"/>
            <a:chOff x="76200" y="2445567"/>
            <a:chExt cx="12039600" cy="3040834"/>
          </a:xfrm>
        </p:grpSpPr>
        <p:grpSp>
          <p:nvGrpSpPr>
            <p:cNvPr id="23557" name="Группа 19">
              <a:extLst>
                <a:ext uri="{FF2B5EF4-FFF2-40B4-BE49-F238E27FC236}">
                  <a16:creationId xmlns:a16="http://schemas.microsoft.com/office/drawing/2014/main" id="{FE0EA054-9C5C-5271-FA2C-4C687E22A9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7990" y="2496383"/>
              <a:ext cx="3006891" cy="2783881"/>
              <a:chOff x="667172" y="3406561"/>
              <a:chExt cx="4629150" cy="3737075"/>
            </a:xfrm>
          </p:grpSpPr>
          <p:sp>
            <p:nvSpPr>
              <p:cNvPr id="30" name="Rectangle 4">
                <a:extLst>
                  <a:ext uri="{FF2B5EF4-FFF2-40B4-BE49-F238E27FC236}">
                    <a16:creationId xmlns:a16="http://schemas.microsoft.com/office/drawing/2014/main" id="{9CAD80FC-5BC0-6B9A-CD60-7BD1374330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7554" y="5829176"/>
                <a:ext cx="4628894" cy="1313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 ФГБОУ ВО Ставропольский государственный аграрный университет</a:t>
                </a:r>
              </a:p>
            </p:txBody>
          </p:sp>
          <p:pic>
            <p:nvPicPr>
              <p:cNvPr id="23568" name="Picture 6" descr="ОСНОВНОЙ герб под резку">
                <a:extLst>
                  <a:ext uri="{FF2B5EF4-FFF2-40B4-BE49-F238E27FC236}">
                    <a16:creationId xmlns:a16="http://schemas.microsoft.com/office/drawing/2014/main" id="{B4B395A8-35D8-BC43-0BF1-29AC1800DC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0354" y="3406561"/>
                <a:ext cx="1929496" cy="17909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558" name="Группа 20">
              <a:extLst>
                <a:ext uri="{FF2B5EF4-FFF2-40B4-BE49-F238E27FC236}">
                  <a16:creationId xmlns:a16="http://schemas.microsoft.com/office/drawing/2014/main" id="{3BA2628C-A708-86FE-2EA0-84F9532F34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7447" y="2445567"/>
              <a:ext cx="2508353" cy="2852616"/>
              <a:chOff x="5963498" y="3265280"/>
              <a:chExt cx="3861645" cy="3829346"/>
            </a:xfrm>
          </p:grpSpPr>
          <p:sp>
            <p:nvSpPr>
              <p:cNvPr id="28" name="Rectangle 4">
                <a:extLst>
                  <a:ext uri="{FF2B5EF4-FFF2-40B4-BE49-F238E27FC236}">
                    <a16:creationId xmlns:a16="http://schemas.microsoft.com/office/drawing/2014/main" id="{CF3F1E2B-ECD2-5B47-1406-284DC1877C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63657" y="5879198"/>
                <a:ext cx="3861486" cy="12152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 Министерство</a:t>
                </a:r>
              </a:p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 сельского хозяйства </a:t>
                </a:r>
              </a:p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Ставропольского края</a:t>
                </a:r>
              </a:p>
            </p:txBody>
          </p: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13098965-26B3-C8F2-60EA-ACE537CA74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/>
              <a:srcRect l="22565" t="11468" r="30947" b="10864"/>
              <a:stretch/>
            </p:blipFill>
            <p:spPr bwMode="auto">
              <a:xfrm>
                <a:off x="6897452" y="3265280"/>
                <a:ext cx="2084595" cy="2084595"/>
              </a:xfrm>
              <a:custGeom>
                <a:avLst/>
                <a:gdLst>
                  <a:gd name="connsiteX0" fmla="*/ 2663232 w 5326464"/>
                  <a:gd name="connsiteY0" fmla="*/ 0 h 5326464"/>
                  <a:gd name="connsiteX1" fmla="*/ 5326464 w 5326464"/>
                  <a:gd name="connsiteY1" fmla="*/ 2663232 h 5326464"/>
                  <a:gd name="connsiteX2" fmla="*/ 2663232 w 5326464"/>
                  <a:gd name="connsiteY2" fmla="*/ 5326464 h 5326464"/>
                  <a:gd name="connsiteX3" fmla="*/ 0 w 5326464"/>
                  <a:gd name="connsiteY3" fmla="*/ 2663232 h 5326464"/>
                  <a:gd name="connsiteX4" fmla="*/ 2663232 w 5326464"/>
                  <a:gd name="connsiteY4" fmla="*/ 0 h 532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26464" h="5326464">
                    <a:moveTo>
                      <a:pt x="2663232" y="0"/>
                    </a:moveTo>
                    <a:cubicBezTo>
                      <a:pt x="4134094" y="0"/>
                      <a:pt x="5326464" y="1192370"/>
                      <a:pt x="5326464" y="2663232"/>
                    </a:cubicBezTo>
                    <a:cubicBezTo>
                      <a:pt x="5326464" y="4134094"/>
                      <a:pt x="4134094" y="5326464"/>
                      <a:pt x="2663232" y="5326464"/>
                    </a:cubicBezTo>
                    <a:cubicBezTo>
                      <a:pt x="1192370" y="5326464"/>
                      <a:pt x="0" y="4134094"/>
                      <a:pt x="0" y="2663232"/>
                    </a:cubicBezTo>
                    <a:cubicBezTo>
                      <a:pt x="0" y="1192370"/>
                      <a:pt x="1192370" y="0"/>
                      <a:pt x="2663232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</p:grpSp>
        <p:grpSp>
          <p:nvGrpSpPr>
            <p:cNvPr id="23559" name="Группа 21">
              <a:extLst>
                <a:ext uri="{FF2B5EF4-FFF2-40B4-BE49-F238E27FC236}">
                  <a16:creationId xmlns:a16="http://schemas.microsoft.com/office/drawing/2014/main" id="{91C8DA02-C203-7CEC-6B06-152776C68D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" y="2473579"/>
              <a:ext cx="2369765" cy="2934922"/>
              <a:chOff x="10492317" y="3415900"/>
              <a:chExt cx="3648286" cy="3939833"/>
            </a:xfrm>
          </p:grpSpPr>
          <p:sp>
            <p:nvSpPr>
              <p:cNvPr id="26" name="Rectangle 4">
                <a:extLst>
                  <a:ext uri="{FF2B5EF4-FFF2-40B4-BE49-F238E27FC236}">
                    <a16:creationId xmlns:a16="http://schemas.microsoft.com/office/drawing/2014/main" id="{E33F2ECB-C0AD-97EE-CEC3-5117EEA977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92317" y="5618478"/>
                <a:ext cx="3648860" cy="1736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ООО «Сады Баксана»</a:t>
                </a:r>
              </a:p>
            </p:txBody>
          </p:sp>
          <p:pic>
            <p:nvPicPr>
              <p:cNvPr id="23564" name="Рисунок 26">
                <a:extLst>
                  <a:ext uri="{FF2B5EF4-FFF2-40B4-BE49-F238E27FC236}">
                    <a16:creationId xmlns:a16="http://schemas.microsoft.com/office/drawing/2014/main" id="{C7DF7654-B1FC-6977-3375-D57C429495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66025" y="3415900"/>
                <a:ext cx="1805980" cy="178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560" name="Группа 22">
              <a:extLst>
                <a:ext uri="{FF2B5EF4-FFF2-40B4-BE49-F238E27FC236}">
                  <a16:creationId xmlns:a16="http://schemas.microsoft.com/office/drawing/2014/main" id="{0B57A80C-F71D-FEBB-43E0-68CE5D5D53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8532" y="2463800"/>
              <a:ext cx="3006891" cy="3022601"/>
              <a:chOff x="14807777" y="3485738"/>
              <a:chExt cx="4629151" cy="3869998"/>
            </a:xfrm>
          </p:grpSpPr>
          <p:sp>
            <p:nvSpPr>
              <p:cNvPr id="24" name="Rectangle 4">
                <a:extLst>
                  <a:ext uri="{FF2B5EF4-FFF2-40B4-BE49-F238E27FC236}">
                    <a16:creationId xmlns:a16="http://schemas.microsoft.com/office/drawing/2014/main" id="{92B389A0-52B9-0F44-C6F8-FCAA3B678A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08382" y="5618247"/>
                <a:ext cx="4628895" cy="17374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400" b="1" kern="1200">
                    <a:solidFill>
                      <a:schemeClr val="accent2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ru-RU" sz="2000" kern="0" dirty="0">
                    <a:solidFill>
                      <a:srgbClr val="052669"/>
                    </a:solidFill>
                    <a:latin typeface="Montserrat ExtraLight" panose="00000300000000000000" pitchFamily="2" charset="-52"/>
                    <a:cs typeface="Times New Roman" pitchFamily="18" charset="0"/>
                  </a:rPr>
                  <a:t>ООО НПО «Инновационные технологии»</a:t>
                </a:r>
              </a:p>
            </p:txBody>
          </p:sp>
          <p:pic>
            <p:nvPicPr>
              <p:cNvPr id="23562" name="Picture 4">
                <a:extLst>
                  <a:ext uri="{FF2B5EF4-FFF2-40B4-BE49-F238E27FC236}">
                    <a16:creationId xmlns:a16="http://schemas.microsoft.com/office/drawing/2014/main" id="{9E0C1782-D166-537B-831F-C4C545F830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6513" y="3485738"/>
                <a:ext cx="1864137" cy="1864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4">
            <a:extLst>
              <a:ext uri="{FF2B5EF4-FFF2-40B4-BE49-F238E27FC236}">
                <a16:creationId xmlns:a16="http://schemas.microsoft.com/office/drawing/2014/main" id="{59BCF6D2-C6D5-03DA-3640-24C91C047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764E0529-0DC3-047B-11A4-B2D248D36653}"/>
              </a:ext>
            </a:extLst>
          </p:cNvPr>
          <p:cNvSpPr>
            <a:spLocks/>
          </p:cNvSpPr>
          <p:nvPr/>
        </p:nvSpPr>
        <p:spPr bwMode="auto">
          <a:xfrm>
            <a:off x="4953000" y="714375"/>
            <a:ext cx="2286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3100" b="1">
                <a:solidFill>
                  <a:srgbClr val="8E0000"/>
                </a:solidFill>
                <a:latin typeface="Montserrat Light" panose="00000400000000000000" pitchFamily="2" charset="-52"/>
                <a:cs typeface="Arial" panose="020B0604020202020204" pitchFamily="34" charset="0"/>
                <a:sym typeface="Tahoma" panose="020B0604030504040204" pitchFamily="34" charset="0"/>
              </a:rPr>
              <a:t>КОМАНДА</a:t>
            </a:r>
            <a:endParaRPr lang="en-US" altLang="ru-RU" sz="3100" b="1">
              <a:solidFill>
                <a:srgbClr val="8E0000"/>
              </a:solidFill>
              <a:latin typeface="Montserrat Light" panose="00000400000000000000" pitchFamily="2" charset="-52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grpSp>
        <p:nvGrpSpPr>
          <p:cNvPr id="25604" name="Группа 8">
            <a:extLst>
              <a:ext uri="{FF2B5EF4-FFF2-40B4-BE49-F238E27FC236}">
                <a16:creationId xmlns:a16="http://schemas.microsoft.com/office/drawing/2014/main" id="{17853C38-0FEB-4BA3-DA1F-C70B340780C3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447800"/>
            <a:ext cx="11950700" cy="4283075"/>
            <a:chOff x="383977" y="1564665"/>
            <a:chExt cx="11950730" cy="4283052"/>
          </a:xfrm>
        </p:grpSpPr>
        <p:grpSp>
          <p:nvGrpSpPr>
            <p:cNvPr id="25605" name="Группа 14">
              <a:extLst>
                <a:ext uri="{FF2B5EF4-FFF2-40B4-BE49-F238E27FC236}">
                  <a16:creationId xmlns:a16="http://schemas.microsoft.com/office/drawing/2014/main" id="{40DAFE38-581A-86E6-9A65-88CF792E4D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2688" y="1564665"/>
              <a:ext cx="6332019" cy="2122119"/>
              <a:chOff x="747117" y="5041710"/>
              <a:chExt cx="11511643" cy="3713991"/>
            </a:xfrm>
          </p:grpSpPr>
          <p:sp>
            <p:nvSpPr>
              <p:cNvPr id="25615" name="Прямоугольник 20">
                <a:extLst>
                  <a:ext uri="{FF2B5EF4-FFF2-40B4-BE49-F238E27FC236}">
                    <a16:creationId xmlns:a16="http://schemas.microsoft.com/office/drawing/2014/main" id="{AB18392F-4416-ABCE-A652-4EDB4C42B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137" y="5041710"/>
                <a:ext cx="9002623" cy="3713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400" b="1">
                    <a:solidFill>
                      <a:srgbClr val="831E1F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Лидер</a:t>
                </a:r>
              </a:p>
              <a:p>
                <a:pPr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Магистр 2 года обучения </a:t>
                </a:r>
                <a:r>
                  <a:rPr lang="ru-RU" altLang="ru-RU" sz="1400" b="1">
                    <a:solidFill>
                      <a:srgbClr val="831E1F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Мазинова Линара </a:t>
                </a: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- ответственная за разработку устройства по сбору плодов и ягод на основе линейного электродвигателя, проведение опытных исследований в садоводческих угодьях.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Тел: 8 (905) 444-04-69 Почта: </a:t>
                </a:r>
                <a:r>
                  <a:rPr lang="en-US" altLang="ru-RU" sz="1400" b="1">
                    <a:solidFill>
                      <a:srgbClr val="052669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  <a:hlinkClick r:id="rId4"/>
                  </a:rPr>
                  <a:t>mazinowal@mail.ru</a:t>
                </a:r>
                <a:r>
                  <a:rPr lang="ru-RU" altLang="ru-RU" sz="1400" b="1">
                    <a:solidFill>
                      <a:srgbClr val="052669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C6A09CCD-AA08-9353-9F39-E250EBCFE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/>
              <a:srcRect l="58212" t="7242" r="-1457" b="-1787"/>
              <a:stretch/>
            </p:blipFill>
            <p:spPr bwMode="auto">
              <a:xfrm flipH="1">
                <a:off x="747117" y="5661255"/>
                <a:ext cx="1762435" cy="2524394"/>
              </a:xfrm>
              <a:custGeom>
                <a:avLst/>
                <a:gdLst>
                  <a:gd name="connsiteX0" fmla="*/ 3940020 w 5729105"/>
                  <a:gd name="connsiteY0" fmla="*/ 0 h 8351891"/>
                  <a:gd name="connsiteX1" fmla="*/ 1789085 w 5729105"/>
                  <a:gd name="connsiteY1" fmla="*/ 0 h 8351891"/>
                  <a:gd name="connsiteX2" fmla="*/ 0 w 5729105"/>
                  <a:gd name="connsiteY2" fmla="*/ 1789085 h 8351891"/>
                  <a:gd name="connsiteX3" fmla="*/ 0 w 5729105"/>
                  <a:gd name="connsiteY3" fmla="*/ 6586500 h 8351891"/>
                  <a:gd name="connsiteX4" fmla="*/ 1428522 w 5729105"/>
                  <a:gd name="connsiteY4" fmla="*/ 8339237 h 8351891"/>
                  <a:gd name="connsiteX5" fmla="*/ 1511433 w 5729105"/>
                  <a:gd name="connsiteY5" fmla="*/ 8351891 h 8351891"/>
                  <a:gd name="connsiteX6" fmla="*/ 4217672 w 5729105"/>
                  <a:gd name="connsiteY6" fmla="*/ 8351891 h 8351891"/>
                  <a:gd name="connsiteX7" fmla="*/ 4300583 w 5729105"/>
                  <a:gd name="connsiteY7" fmla="*/ 8339237 h 8351891"/>
                  <a:gd name="connsiteX8" fmla="*/ 5729105 w 5729105"/>
                  <a:gd name="connsiteY8" fmla="*/ 6586500 h 8351891"/>
                  <a:gd name="connsiteX9" fmla="*/ 5729105 w 5729105"/>
                  <a:gd name="connsiteY9" fmla="*/ 1789085 h 8351891"/>
                  <a:gd name="connsiteX10" fmla="*/ 3940020 w 5729105"/>
                  <a:gd name="connsiteY10" fmla="*/ 0 h 8351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29105" h="8351891">
                    <a:moveTo>
                      <a:pt x="3940020" y="0"/>
                    </a:moveTo>
                    <a:lnTo>
                      <a:pt x="1789085" y="0"/>
                    </a:lnTo>
                    <a:cubicBezTo>
                      <a:pt x="801001" y="0"/>
                      <a:pt x="0" y="801001"/>
                      <a:pt x="0" y="1789085"/>
                    </a:cubicBezTo>
                    <a:lnTo>
                      <a:pt x="0" y="6586500"/>
                    </a:lnTo>
                    <a:cubicBezTo>
                      <a:pt x="0" y="7451074"/>
                      <a:pt x="613266" y="8172412"/>
                      <a:pt x="1428522" y="8339237"/>
                    </a:cubicBezTo>
                    <a:lnTo>
                      <a:pt x="1511433" y="8351891"/>
                    </a:lnTo>
                    <a:lnTo>
                      <a:pt x="4217672" y="8351891"/>
                    </a:lnTo>
                    <a:lnTo>
                      <a:pt x="4300583" y="8339237"/>
                    </a:lnTo>
                    <a:cubicBezTo>
                      <a:pt x="5115839" y="8172412"/>
                      <a:pt x="5729105" y="7451074"/>
                      <a:pt x="5729105" y="6586500"/>
                    </a:cubicBezTo>
                    <a:lnTo>
                      <a:pt x="5729105" y="1789085"/>
                    </a:lnTo>
                    <a:cubicBezTo>
                      <a:pt x="5729105" y="801001"/>
                      <a:pt x="4928104" y="0"/>
                      <a:pt x="3940020" y="0"/>
                    </a:cubicBezTo>
                    <a:close/>
                  </a:path>
                </a:pathLst>
              </a:custGeom>
              <a:noFill/>
              <a:ln>
                <a:solidFill>
                  <a:srgbClr val="052669"/>
                </a:solidFill>
              </a:ln>
            </p:spPr>
          </p:pic>
        </p:grpSp>
        <p:grpSp>
          <p:nvGrpSpPr>
            <p:cNvPr id="25606" name="Группа 15">
              <a:extLst>
                <a:ext uri="{FF2B5EF4-FFF2-40B4-BE49-F238E27FC236}">
                  <a16:creationId xmlns:a16="http://schemas.microsoft.com/office/drawing/2014/main" id="{95A92E83-B8F0-2A1C-1A69-3D421C8B23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562" y="1747839"/>
              <a:ext cx="5226799" cy="1725764"/>
              <a:chOff x="1110368" y="1945746"/>
              <a:chExt cx="9152074" cy="3021818"/>
            </a:xfrm>
          </p:grpSpPr>
          <p:sp>
            <p:nvSpPr>
              <p:cNvPr id="25613" name="Прямоугольник 18">
                <a:extLst>
                  <a:ext uri="{FF2B5EF4-FFF2-40B4-BE49-F238E27FC236}">
                    <a16:creationId xmlns:a16="http://schemas.microsoft.com/office/drawing/2014/main" id="{D43E2F02-2E43-1DCD-D5F1-4C903C77C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1373" y="1945746"/>
                <a:ext cx="7101069" cy="2958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400" b="1">
                    <a:solidFill>
                      <a:srgbClr val="831E1F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Научный руководитель</a:t>
                </a:r>
              </a:p>
              <a:p>
                <a:pPr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400" b="1">
                    <a:solidFill>
                      <a:srgbClr val="831E1F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Антонов Сергей Николаевич </a:t>
                </a: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- наставник проекта, ответственный за технический результат научно-технических разработок проекта и фандрайзинг реализации проектной деятельности.</a:t>
                </a:r>
              </a:p>
            </p:txBody>
          </p:sp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DB68038B-717E-9AEF-5F53-811517A8B0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/>
              <a:srcRect l="36079" t="22547" r="36583" b="9434"/>
              <a:stretch/>
            </p:blipFill>
            <p:spPr bwMode="auto">
              <a:xfrm>
                <a:off x="1110368" y="2351849"/>
                <a:ext cx="1576639" cy="2615715"/>
              </a:xfrm>
              <a:custGeom>
                <a:avLst/>
                <a:gdLst>
                  <a:gd name="connsiteX0" fmla="*/ 689188 w 2209998"/>
                  <a:gd name="connsiteY0" fmla="*/ 0 h 3413646"/>
                  <a:gd name="connsiteX1" fmla="*/ 1520810 w 2209998"/>
                  <a:gd name="connsiteY1" fmla="*/ 0 h 3413646"/>
                  <a:gd name="connsiteX2" fmla="*/ 2209998 w 2209998"/>
                  <a:gd name="connsiteY2" fmla="*/ 689188 h 3413646"/>
                  <a:gd name="connsiteX3" fmla="*/ 2209998 w 2209998"/>
                  <a:gd name="connsiteY3" fmla="*/ 2724458 h 3413646"/>
                  <a:gd name="connsiteX4" fmla="*/ 1520810 w 2209998"/>
                  <a:gd name="connsiteY4" fmla="*/ 3413646 h 3413646"/>
                  <a:gd name="connsiteX5" fmla="*/ 689188 w 2209998"/>
                  <a:gd name="connsiteY5" fmla="*/ 3413646 h 3413646"/>
                  <a:gd name="connsiteX6" fmla="*/ 0 w 2209998"/>
                  <a:gd name="connsiteY6" fmla="*/ 2724458 h 3413646"/>
                  <a:gd name="connsiteX7" fmla="*/ 0 w 2209998"/>
                  <a:gd name="connsiteY7" fmla="*/ 689188 h 3413646"/>
                  <a:gd name="connsiteX8" fmla="*/ 689188 w 2209998"/>
                  <a:gd name="connsiteY8" fmla="*/ 0 h 3413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9998" h="3413646">
                    <a:moveTo>
                      <a:pt x="689188" y="0"/>
                    </a:moveTo>
                    <a:lnTo>
                      <a:pt x="1520810" y="0"/>
                    </a:lnTo>
                    <a:cubicBezTo>
                      <a:pt x="1901438" y="0"/>
                      <a:pt x="2209998" y="308560"/>
                      <a:pt x="2209998" y="689188"/>
                    </a:cubicBezTo>
                    <a:lnTo>
                      <a:pt x="2209998" y="2724458"/>
                    </a:lnTo>
                    <a:cubicBezTo>
                      <a:pt x="2209998" y="3105086"/>
                      <a:pt x="1901438" y="3413646"/>
                      <a:pt x="1520810" y="3413646"/>
                    </a:cubicBezTo>
                    <a:lnTo>
                      <a:pt x="689188" y="3413646"/>
                    </a:lnTo>
                    <a:cubicBezTo>
                      <a:pt x="308560" y="3413646"/>
                      <a:pt x="0" y="3105086"/>
                      <a:pt x="0" y="2724458"/>
                    </a:cubicBezTo>
                    <a:lnTo>
                      <a:pt x="0" y="689188"/>
                    </a:lnTo>
                    <a:cubicBezTo>
                      <a:pt x="0" y="308560"/>
                      <a:pt x="308560" y="0"/>
                      <a:pt x="689188" y="0"/>
                    </a:cubicBezTo>
                    <a:close/>
                  </a:path>
                </a:pathLst>
              </a:custGeom>
              <a:noFill/>
              <a:ln w="9525">
                <a:solidFill>
                  <a:srgbClr val="052669"/>
                </a:solidFill>
              </a:ln>
            </p:spPr>
          </p:pic>
        </p:grpSp>
        <p:grpSp>
          <p:nvGrpSpPr>
            <p:cNvPr id="25607" name="Группа 13">
              <a:extLst>
                <a:ext uri="{FF2B5EF4-FFF2-40B4-BE49-F238E27FC236}">
                  <a16:creationId xmlns:a16="http://schemas.microsoft.com/office/drawing/2014/main" id="{9C92361D-0416-EB10-C3A8-7CF22516E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64924" y="4332995"/>
              <a:ext cx="6243041" cy="1441450"/>
              <a:chOff x="794558" y="9071899"/>
              <a:chExt cx="10931152" cy="2524392"/>
            </a:xfrm>
          </p:grpSpPr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5768DD3B-A7F0-FBCE-D749-264F64CF20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8562" t="33589" r="42864" b="2702"/>
              <a:stretch>
                <a:fillRect/>
              </a:stretch>
            </p:blipFill>
            <p:spPr bwMode="auto">
              <a:xfrm>
                <a:off x="794558" y="9071899"/>
                <a:ext cx="1698343" cy="2524392"/>
              </a:xfrm>
              <a:custGeom>
                <a:avLst/>
                <a:gdLst>
                  <a:gd name="connsiteX0" fmla="*/ 506463 w 1698344"/>
                  <a:gd name="connsiteY0" fmla="*/ 0 h 2524394"/>
                  <a:gd name="connsiteX1" fmla="*/ 1191881 w 1698344"/>
                  <a:gd name="connsiteY1" fmla="*/ 0 h 2524394"/>
                  <a:gd name="connsiteX2" fmla="*/ 1698344 w 1698344"/>
                  <a:gd name="connsiteY2" fmla="*/ 506463 h 2524394"/>
                  <a:gd name="connsiteX3" fmla="*/ 1698344 w 1698344"/>
                  <a:gd name="connsiteY3" fmla="*/ 2017931 h 2524394"/>
                  <a:gd name="connsiteX4" fmla="*/ 1191881 w 1698344"/>
                  <a:gd name="connsiteY4" fmla="*/ 2524394 h 2524394"/>
                  <a:gd name="connsiteX5" fmla="*/ 506463 w 1698344"/>
                  <a:gd name="connsiteY5" fmla="*/ 2524394 h 2524394"/>
                  <a:gd name="connsiteX6" fmla="*/ 0 w 1698344"/>
                  <a:gd name="connsiteY6" fmla="*/ 2017931 h 2524394"/>
                  <a:gd name="connsiteX7" fmla="*/ 0 w 1698344"/>
                  <a:gd name="connsiteY7" fmla="*/ 506463 h 2524394"/>
                  <a:gd name="connsiteX8" fmla="*/ 506463 w 1698344"/>
                  <a:gd name="connsiteY8" fmla="*/ 0 h 2524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98344" h="2524394">
                    <a:moveTo>
                      <a:pt x="506463" y="0"/>
                    </a:moveTo>
                    <a:lnTo>
                      <a:pt x="1191881" y="0"/>
                    </a:lnTo>
                    <a:cubicBezTo>
                      <a:pt x="1471593" y="0"/>
                      <a:pt x="1698344" y="226751"/>
                      <a:pt x="1698344" y="506463"/>
                    </a:cubicBezTo>
                    <a:lnTo>
                      <a:pt x="1698344" y="2017931"/>
                    </a:lnTo>
                    <a:cubicBezTo>
                      <a:pt x="1698344" y="2297643"/>
                      <a:pt x="1471593" y="2524394"/>
                      <a:pt x="1191881" y="2524394"/>
                    </a:cubicBezTo>
                    <a:lnTo>
                      <a:pt x="506463" y="2524394"/>
                    </a:lnTo>
                    <a:cubicBezTo>
                      <a:pt x="226751" y="2524394"/>
                      <a:pt x="0" y="2297643"/>
                      <a:pt x="0" y="2017931"/>
                    </a:cubicBezTo>
                    <a:lnTo>
                      <a:pt x="0" y="506463"/>
                    </a:lnTo>
                    <a:cubicBezTo>
                      <a:pt x="0" y="226751"/>
                      <a:pt x="226751" y="0"/>
                      <a:pt x="506463" y="0"/>
                    </a:cubicBezTo>
                    <a:close/>
                  </a:path>
                </a:pathLst>
              </a:custGeom>
              <a:noFill/>
              <a:ln>
                <a:solidFill>
                  <a:srgbClr val="052669"/>
                </a:solidFill>
              </a:ln>
            </p:spPr>
          </p:pic>
          <p:sp>
            <p:nvSpPr>
              <p:cNvPr id="25612" name="Прямоугольник 23">
                <a:extLst>
                  <a:ext uri="{FF2B5EF4-FFF2-40B4-BE49-F238E27FC236}">
                    <a16:creationId xmlns:a16="http://schemas.microsoft.com/office/drawing/2014/main" id="{5A834449-D730-A6FB-AAA8-E1627BC153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2042" y="9389933"/>
                <a:ext cx="8623668" cy="1866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Студент 4 курса ЭЭФ </a:t>
                </a:r>
                <a:r>
                  <a:rPr lang="ru-RU" altLang="ru-RU" sz="1400" b="1">
                    <a:solidFill>
                      <a:srgbClr val="831E1F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Бутков Алексей</a:t>
                </a: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 - ответственный за моделирование устройства, составления актов пусконаладочных работ и прочей документации.</a:t>
                </a:r>
              </a:p>
            </p:txBody>
          </p:sp>
        </p:grpSp>
        <p:grpSp>
          <p:nvGrpSpPr>
            <p:cNvPr id="25608" name="Группа 7">
              <a:extLst>
                <a:ext uri="{FF2B5EF4-FFF2-40B4-BE49-F238E27FC236}">
                  <a16:creationId xmlns:a16="http://schemas.microsoft.com/office/drawing/2014/main" id="{C43BD87C-6262-450E-E9E8-D346C17243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977" y="4247279"/>
              <a:ext cx="5371487" cy="1600438"/>
              <a:chOff x="450973" y="4542582"/>
              <a:chExt cx="5371487" cy="1600438"/>
            </a:xfrm>
          </p:grpSpPr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0F3137CF-E02B-7F1E-C838-1A990D25B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rcRect l="45907" r="7929"/>
              <a:stretch>
                <a:fillRect/>
              </a:stretch>
            </p:blipFill>
            <p:spPr>
              <a:xfrm>
                <a:off x="450973" y="4628298"/>
                <a:ext cx="1006569" cy="1429006"/>
              </a:xfrm>
              <a:custGeom>
                <a:avLst/>
                <a:gdLst>
                  <a:gd name="connsiteX0" fmla="*/ 241038 w 988985"/>
                  <a:gd name="connsiteY0" fmla="*/ 0 h 1429006"/>
                  <a:gd name="connsiteX1" fmla="*/ 747947 w 988985"/>
                  <a:gd name="connsiteY1" fmla="*/ 0 h 1429006"/>
                  <a:gd name="connsiteX2" fmla="*/ 788074 w 988985"/>
                  <a:gd name="connsiteY2" fmla="*/ 12456 h 1429006"/>
                  <a:gd name="connsiteX3" fmla="*/ 988985 w 988985"/>
                  <a:gd name="connsiteY3" fmla="*/ 315561 h 1429006"/>
                  <a:gd name="connsiteX4" fmla="*/ 988985 w 988985"/>
                  <a:gd name="connsiteY4" fmla="*/ 1100050 h 1429006"/>
                  <a:gd name="connsiteX5" fmla="*/ 660029 w 988985"/>
                  <a:gd name="connsiteY5" fmla="*/ 1429006 h 1429006"/>
                  <a:gd name="connsiteX6" fmla="*/ 328956 w 988985"/>
                  <a:gd name="connsiteY6" fmla="*/ 1429006 h 1429006"/>
                  <a:gd name="connsiteX7" fmla="*/ 0 w 988985"/>
                  <a:gd name="connsiteY7" fmla="*/ 1100050 h 1429006"/>
                  <a:gd name="connsiteX8" fmla="*/ 0 w 988985"/>
                  <a:gd name="connsiteY8" fmla="*/ 315561 h 1429006"/>
                  <a:gd name="connsiteX9" fmla="*/ 200912 w 988985"/>
                  <a:gd name="connsiteY9" fmla="*/ 12456 h 1429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985" h="1429006">
                    <a:moveTo>
                      <a:pt x="241038" y="0"/>
                    </a:moveTo>
                    <a:lnTo>
                      <a:pt x="747947" y="0"/>
                    </a:lnTo>
                    <a:lnTo>
                      <a:pt x="788074" y="12456"/>
                    </a:lnTo>
                    <a:cubicBezTo>
                      <a:pt x="906141" y="62395"/>
                      <a:pt x="988985" y="179304"/>
                      <a:pt x="988985" y="315561"/>
                    </a:cubicBezTo>
                    <a:lnTo>
                      <a:pt x="988985" y="1100050"/>
                    </a:lnTo>
                    <a:cubicBezTo>
                      <a:pt x="988985" y="1281727"/>
                      <a:pt x="841706" y="1429006"/>
                      <a:pt x="660029" y="1429006"/>
                    </a:cubicBezTo>
                    <a:lnTo>
                      <a:pt x="328956" y="1429006"/>
                    </a:lnTo>
                    <a:cubicBezTo>
                      <a:pt x="147279" y="1429006"/>
                      <a:pt x="0" y="1281727"/>
                      <a:pt x="0" y="1100050"/>
                    </a:cubicBezTo>
                    <a:lnTo>
                      <a:pt x="0" y="315561"/>
                    </a:lnTo>
                    <a:cubicBezTo>
                      <a:pt x="0" y="179304"/>
                      <a:pt x="82845" y="62395"/>
                      <a:pt x="200912" y="12456"/>
                    </a:cubicBezTo>
                    <a:close/>
                  </a:path>
                </a:pathLst>
              </a:custGeom>
              <a:ln>
                <a:solidFill>
                  <a:srgbClr val="052669"/>
                </a:solidFill>
              </a:ln>
            </p:spPr>
          </p:pic>
          <p:sp>
            <p:nvSpPr>
              <p:cNvPr id="25610" name="Прямоугольник 23">
                <a:extLst>
                  <a:ext uri="{FF2B5EF4-FFF2-40B4-BE49-F238E27FC236}">
                    <a16:creationId xmlns:a16="http://schemas.microsoft.com/office/drawing/2014/main" id="{568C726F-FBFE-B6E7-214D-06710329F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7001" y="4542582"/>
                <a:ext cx="4055459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ru-RU" altLang="ru-RU" sz="1400" b="1">
                    <a:solidFill>
                      <a:srgbClr val="990000"/>
                    </a:solidFill>
                    <a:latin typeface="Montserrat Light" panose="00000400000000000000" pitchFamily="2" charset="-52"/>
                    <a:cs typeface="Calibri" panose="020F0502020204030204" pitchFamily="34" charset="0"/>
                  </a:rPr>
                  <a:t>Каитов Магомед </a:t>
                </a:r>
                <a:r>
                  <a:rPr lang="ru-RU" altLang="ru-RU" sz="1400" b="1">
                    <a:solidFill>
                      <a:srgbClr val="002060"/>
                    </a:solidFill>
                    <a:latin typeface="Montserrat Light" panose="00000400000000000000" pitchFamily="2" charset="-52"/>
                  </a:rPr>
                  <a:t>аспирант кафедры применения электрической энергии в сельском хозяйстве – ответственный за кинематическую схему линейного электродвигателя и разработка конструкции линейного электродвигателя устройства.</a:t>
                </a:r>
              </a:p>
            </p:txBody>
          </p:sp>
        </p:grp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>
            <a:extLst>
              <a:ext uri="{FF2B5EF4-FFF2-40B4-BE49-F238E27FC236}">
                <a16:creationId xmlns:a16="http://schemas.microsoft.com/office/drawing/2014/main" id="{8BEB9217-7A8D-7372-E97E-B921D07EC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Группа 3">
            <a:extLst>
              <a:ext uri="{FF2B5EF4-FFF2-40B4-BE49-F238E27FC236}">
                <a16:creationId xmlns:a16="http://schemas.microsoft.com/office/drawing/2014/main" id="{7FEA66A6-1686-991B-B9CE-58C508A3FD39}"/>
              </a:ext>
            </a:extLst>
          </p:cNvPr>
          <p:cNvGrpSpPr>
            <a:grpSpLocks/>
          </p:cNvGrpSpPr>
          <p:nvPr/>
        </p:nvGrpSpPr>
        <p:grpSpPr bwMode="auto">
          <a:xfrm>
            <a:off x="3000375" y="1409700"/>
            <a:ext cx="6191250" cy="4038600"/>
            <a:chOff x="3000375" y="1219200"/>
            <a:chExt cx="6191250" cy="4038600"/>
          </a:xfrm>
        </p:grpSpPr>
        <p:sp>
          <p:nvSpPr>
            <p:cNvPr id="27652" name="TextBox 2">
              <a:extLst>
                <a:ext uri="{FF2B5EF4-FFF2-40B4-BE49-F238E27FC236}">
                  <a16:creationId xmlns:a16="http://schemas.microsoft.com/office/drawing/2014/main" id="{510573CA-2E94-A90B-E0F2-0D6FC2EA1B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0375" y="3105855"/>
              <a:ext cx="6191250" cy="120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400">
                  <a:solidFill>
                    <a:srgbClr val="052669"/>
                  </a:solidFill>
                  <a:latin typeface="Montserrat Light" panose="00000400000000000000" pitchFamily="2" charset="-52"/>
                  <a:cs typeface="Arial" panose="020B0604020202020204" pitchFamily="34" charset="0"/>
                </a:rPr>
                <a:t>Разработка устройства для сбора плодов и ягод на основе линейного электродвигателя</a:t>
              </a:r>
              <a:endParaRPr lang="en-US" altLang="ru-RU" sz="2400">
                <a:solidFill>
                  <a:srgbClr val="052669"/>
                </a:solidFill>
                <a:latin typeface="Montserrat Light" panose="00000400000000000000" pitchFamily="2" charset="-52"/>
                <a:cs typeface="Arial" panose="020B0604020202020204" pitchFamily="34" charset="0"/>
              </a:endParaRPr>
            </a:p>
          </p:txBody>
        </p:sp>
        <p:pic>
          <p:nvPicPr>
            <p:cNvPr id="20485" name="Picture 5">
              <a:extLst>
                <a:ext uri="{FF2B5EF4-FFF2-40B4-BE49-F238E27FC236}">
                  <a16:creationId xmlns:a16="http://schemas.microsoft.com/office/drawing/2014/main" id="{43EC61D4-BC2A-811D-5490-125AC13EB2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/>
            <a:srcRect l="10714" t="19048" r="19048" b="32275"/>
            <a:stretch/>
          </p:blipFill>
          <p:spPr bwMode="auto">
            <a:xfrm>
              <a:off x="3847735" y="1219200"/>
              <a:ext cx="4496530" cy="1752618"/>
            </a:xfrm>
            <a:prstGeom prst="rect">
              <a:avLst/>
            </a:prstGeom>
            <a:noFill/>
            <a:effectLst>
              <a:glow rad="25400">
                <a:schemeClr val="tx1">
                  <a:alpha val="80000"/>
                </a:schemeClr>
              </a:glow>
              <a:softEdge rad="12700"/>
            </a:effectLst>
          </p:spPr>
        </p:pic>
        <p:sp>
          <p:nvSpPr>
            <p:cNvPr id="27654" name="Title 1">
              <a:extLst>
                <a:ext uri="{FF2B5EF4-FFF2-40B4-BE49-F238E27FC236}">
                  <a16:creationId xmlns:a16="http://schemas.microsoft.com/office/drawing/2014/main" id="{3604456C-6576-633D-EB4C-DCE6BA3A05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71753" y="4592633"/>
              <a:ext cx="3048494" cy="665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>
                  <a:solidFill>
                    <a:srgbClr val="8E0000"/>
                  </a:solidFill>
                  <a:latin typeface="Montserrat Light" panose="00000400000000000000" pitchFamily="2" charset="-52"/>
                </a:rPr>
                <a:t>Линара Мазинова</a:t>
              </a:r>
              <a:endParaRPr lang="en-US" altLang="ru-RU" sz="2000">
                <a:solidFill>
                  <a:srgbClr val="8E0000"/>
                </a:solidFill>
                <a:latin typeface="Montserrat Light" panose="00000400000000000000" pitchFamily="2" charset="-5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u="sng">
                  <a:solidFill>
                    <a:srgbClr val="8E0000"/>
                  </a:solidFill>
                  <a:latin typeface="Montserrat Light" panose="00000400000000000000" pitchFamily="2" charset="-52"/>
                </a:rPr>
                <a:t>тел: 8 (905) 444-04-69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000" u="sng">
                  <a:solidFill>
                    <a:srgbClr val="8E0000"/>
                  </a:solidFill>
                  <a:latin typeface="Montserrat Light" panose="00000400000000000000" pitchFamily="2" charset="-52"/>
                </a:rPr>
                <a:t>mazinowal@mail.ru</a:t>
              </a:r>
              <a:endParaRPr lang="ru-RU" altLang="ru-RU" sz="2000" u="sng">
                <a:solidFill>
                  <a:srgbClr val="8E0000"/>
                </a:solidFill>
                <a:latin typeface="Montserrat Light" panose="00000400000000000000" pitchFamily="2" charset="-5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2000" u="sng">
                <a:solidFill>
                  <a:srgbClr val="8E0000"/>
                </a:solidFill>
                <a:latin typeface="Montserrat Light" panose="00000400000000000000" pitchFamily="2" charset="-5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2429</TotalTime>
  <Words>1697</Words>
  <Application>Microsoft Office PowerPoint</Application>
  <PresentationFormat>Широкоэкранный</PresentationFormat>
  <Paragraphs>247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Arial</vt:lpstr>
      <vt:lpstr>Calibri</vt:lpstr>
      <vt:lpstr>Montserrat Black</vt:lpstr>
      <vt:lpstr>Montserrat Light</vt:lpstr>
      <vt:lpstr>Times New Roman</vt:lpstr>
      <vt:lpstr>Montserrat ExtraBold</vt:lpstr>
      <vt:lpstr>Tahoma</vt:lpstr>
      <vt:lpstr>Arial Black</vt:lpstr>
      <vt:lpstr>Wingdings 2</vt:lpstr>
      <vt:lpstr>Courier New</vt:lpstr>
      <vt:lpstr>Wingdings</vt:lpstr>
      <vt:lpstr>Montserrat ExtraLight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СТАТЬИ ДОХОДОВ И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Valera</dc:creator>
  <cp:lastModifiedBy>Линара Мазинова</cp:lastModifiedBy>
  <cp:revision>100</cp:revision>
  <dcterms:created xsi:type="dcterms:W3CDTF">2011-09-28T06:07:31Z</dcterms:created>
  <dcterms:modified xsi:type="dcterms:W3CDTF">2022-11-10T07:00:48Z</dcterms:modified>
</cp:coreProperties>
</file>