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5" r:id="rId8"/>
    <p:sldId id="304" r:id="rId9"/>
    <p:sldId id="297" r:id="rId10"/>
    <p:sldId id="298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564">
          <p15:clr>
            <a:srgbClr val="A4A3A4"/>
          </p15:clr>
        </p15:guide>
        <p15:guide id="2" pos="63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/>
  </p:cmAuthor>
  <p:cmAuthor id="2" name="Пешкова Василиса Олеговна" initials="ПО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71" d="100"/>
          <a:sy n="71" d="100"/>
        </p:scale>
        <p:origin x="732" y="36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897513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=""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=""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=""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=""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=""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=""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=""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=""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=""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=""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=""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=""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=""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=""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=""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=""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=""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=""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=""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=""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=""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=""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=""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=""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=""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=""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9944988" cy="3171782"/>
          </a:xfrm>
        </p:spPr>
        <p:txBody>
          <a:bodyPr/>
          <a:lstStyle/>
          <a:p>
            <a:pPr algn="ctr"/>
            <a:r>
              <a:rPr lang="ru-RU" dirty="0" err="1"/>
              <a:t>Арболит</a:t>
            </a:r>
            <a:r>
              <a:rPr lang="ru-RU" dirty="0"/>
              <a:t> из сухостойной древесины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Выполнил: магистрант группы </a:t>
            </a:r>
            <a:r>
              <a:rPr lang="ru-RU" dirty="0" smtClean="0"/>
              <a:t>ТЛДПм-11 Мочалов Даниил Вячеславович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 Научный руководитель: к.т.н., доцент кафедры ДОП </a:t>
            </a:r>
            <a:r>
              <a:rPr lang="ru-RU" dirty="0" smtClean="0"/>
              <a:t>Краснова Валентина Феликсовна</a:t>
            </a:r>
            <a:endParaRPr lang="ru-RU" dirty="0"/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=""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=""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1888" y="2383600"/>
            <a:ext cx="8793162" cy="7554912"/>
          </a:xfrm>
        </p:spPr>
        <p:txBody>
          <a:bodyPr/>
          <a:lstStyle/>
          <a:p>
            <a:pPr indent="339725" algn="just"/>
            <a:r>
              <a:rPr lang="ru-RU" sz="2800" dirty="0"/>
              <a:t>Среди всего многообразия древесно-цементных композитов (ДЦК) в последнее время чаще стали применять ранее забытый строительный материал – </a:t>
            </a:r>
            <a:r>
              <a:rPr lang="ru-RU" sz="2800" dirty="0" err="1"/>
              <a:t>арболит</a:t>
            </a:r>
            <a:r>
              <a:rPr lang="ru-RU" sz="2800" dirty="0"/>
              <a:t>. Преимуществом </a:t>
            </a:r>
            <a:r>
              <a:rPr lang="ru-RU" sz="2800" dirty="0" err="1"/>
              <a:t>арболита</a:t>
            </a:r>
            <a:r>
              <a:rPr lang="ru-RU" sz="2800" dirty="0"/>
              <a:t> является его высокая теплоизоляция, </a:t>
            </a:r>
            <a:r>
              <a:rPr lang="ru-RU" sz="2800" dirty="0" err="1"/>
              <a:t>пожаростойкость</a:t>
            </a:r>
            <a:r>
              <a:rPr lang="ru-RU" sz="2800" dirty="0"/>
              <a:t>, </a:t>
            </a:r>
            <a:r>
              <a:rPr lang="ru-RU" sz="2800" dirty="0" err="1"/>
              <a:t>экологичность</a:t>
            </a:r>
            <a:r>
              <a:rPr lang="ru-RU" sz="2800" dirty="0"/>
              <a:t>, долговечность, экономичность. Данный материал хорошо поддается обработке, легок по массе и дает снижение нагрузки на фундамент в 3 – 4 раза.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=""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442766" y="2525554"/>
            <a:ext cx="8793162" cy="7554912"/>
          </a:xfrm>
        </p:spPr>
        <p:txBody>
          <a:bodyPr/>
          <a:lstStyle/>
          <a:p>
            <a:pPr indent="517525" algn="just"/>
            <a:r>
              <a:rPr lang="ru-RU" sz="2800" dirty="0"/>
              <a:t>На сегодняшний день особенно остро встала проблема усыхания больших площадей лесов. Сухостойный лес мешает росту новых деревьев и способствует размножению и распространению вредителей. В результате исследований было установлено, что при усыхании древесины в ней значительно изменяется содержание экстрактивных веществ и легкогидролизуемых полисахаридов в меньшую сторону. Альтернативным вариантом использования сухостойной древесины может быть получение из нее измельченных древесных частиц, которые можно использовать в качестве наполнителя при производстве ДЦК.</a:t>
            </a:r>
          </a:p>
        </p:txBody>
      </p:sp>
      <p:pic>
        <p:nvPicPr>
          <p:cNvPr id="7" name="Рисунок 6" descr="https://nashi-drova.ru/templates/drova/images/sykhostoy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9" r="8239"/>
          <a:stretch/>
        </p:blipFill>
        <p:spPr bwMode="auto">
          <a:xfrm>
            <a:off x="2645410" y="6303010"/>
            <a:ext cx="4500880" cy="46786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Текст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Аналоги</a:t>
            </a:r>
            <a:endParaRPr lang="ru-RU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СПОСОБ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ТЕРМОДРЕВБЕТОНА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Патент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2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790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390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наполнителя используется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термомодифицированный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древесный наполнитель. Размер частиц в интервале от  5 до 40 мм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следующем соотношении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компонентов: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портландцемент М 500 –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8-10%,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мелкий заполнитель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песок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30-32%,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крупный заполнитель в виде указанной измельченной термически модифицированной древесины –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60 %.</a:t>
            </a: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термически модифицированная древесина, что увеличивает производственные затраты.</a:t>
            </a:r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6"/>
          </p:nvPr>
        </p:nvSpPr>
        <p:spPr>
          <a:xfrm>
            <a:off x="10840201" y="2942400"/>
            <a:ext cx="8793162" cy="7554912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СЫРЬЕВАЯ СМЕСЬ ДЛЯ ИЗГОТОВЛЕНИЯ АРБОЛИТА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Патент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2593608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компонентов сырьевая смесь содержит: цемент, вторичный древесный заполнитель, полученный из отработанных древесно-стружечных плит и воду. 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фенолформальдегидной смолы в составе заполнителя, трудоемкость переработки отходов древесно-стружечных плит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829" y="5806328"/>
            <a:ext cx="1121336" cy="24829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3065" y="5595658"/>
            <a:ext cx="1121336" cy="248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292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=""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=""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=""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339725" algn="just"/>
            <a:r>
              <a:rPr lang="ru-RU" sz="2800" dirty="0"/>
              <a:t>Постоянно растущее потребление требует поиска новых и эффективных способов </a:t>
            </a:r>
            <a:r>
              <a:rPr lang="ru-RU" sz="2800" dirty="0" smtClean="0"/>
              <a:t>обработки </a:t>
            </a:r>
            <a:r>
              <a:rPr lang="ru-RU" sz="2800" dirty="0"/>
              <a:t>и переработки ресурсов для сохранения окружающей среды и поддержания </a:t>
            </a:r>
            <a:r>
              <a:rPr lang="ru-RU" sz="2800" dirty="0" smtClean="0"/>
              <a:t>комфортного </a:t>
            </a:r>
            <a:r>
              <a:rPr lang="ru-RU" sz="2800" dirty="0"/>
              <a:t>уровня жизни</a:t>
            </a:r>
            <a:r>
              <a:rPr lang="ru-RU" sz="2800" dirty="0" smtClean="0"/>
              <a:t>. Использование и </a:t>
            </a:r>
            <a:r>
              <a:rPr lang="ru-RU" sz="2800" dirty="0"/>
              <a:t>переработка сухостойной древесины помогут не только улучшить экологическую обстановку за счёт расчистки лесов для </a:t>
            </a:r>
            <a:r>
              <a:rPr lang="ru-RU" sz="2800" dirty="0" smtClean="0"/>
              <a:t>молодых </a:t>
            </a:r>
            <a:r>
              <a:rPr lang="ru-RU" sz="2800" dirty="0"/>
              <a:t>насаждений, но и уменьшить себестоимость </a:t>
            </a:r>
            <a:r>
              <a:rPr lang="ru-RU" sz="2800" dirty="0" err="1"/>
              <a:t>арболита</a:t>
            </a:r>
            <a:r>
              <a:rPr lang="ru-RU" sz="2800" dirty="0"/>
              <a:t> за счёт уменьшения площадей и времени</a:t>
            </a:r>
            <a:r>
              <a:rPr lang="ru-RU" sz="2800" dirty="0" smtClean="0"/>
              <a:t>, необходимого </a:t>
            </a:r>
            <a:r>
              <a:rPr lang="ru-RU" sz="2800" dirty="0"/>
              <a:t>для выдержки древесной </a:t>
            </a:r>
            <a:r>
              <a:rPr lang="ru-RU" sz="2800" dirty="0" err="1"/>
              <a:t>дроблёнки</a:t>
            </a:r>
            <a:r>
              <a:rPr lang="ru-RU" sz="2800" dirty="0"/>
              <a:t> из-за меньшего содержания легкогидролизуемых сахаров и экстрактивных веществ.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=""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indent="339725" algn="just"/>
            <a:r>
              <a:rPr lang="ru-RU" sz="2800" dirty="0"/>
              <a:t>В сухостойной древесине из-за естественного высыхания под воздействием внешних факторов происходит распад или переход вредных соединений в безвредные, что </a:t>
            </a:r>
            <a:r>
              <a:rPr lang="ru-RU" sz="2800" dirty="0" smtClean="0"/>
              <a:t>упрощает </a:t>
            </a:r>
            <a:r>
              <a:rPr lang="ru-RU" sz="2800" dirty="0"/>
              <a:t>производство </a:t>
            </a:r>
            <a:r>
              <a:rPr lang="ru-RU" sz="2800" dirty="0" err="1"/>
              <a:t>арболита</a:t>
            </a:r>
            <a:r>
              <a:rPr lang="ru-RU" sz="2800" dirty="0"/>
              <a:t>, но также такая древесина при долгом сроке усыхания может </a:t>
            </a:r>
            <a:r>
              <a:rPr lang="ru-RU" sz="2800" dirty="0" smtClean="0"/>
              <a:t>терять </a:t>
            </a:r>
            <a:r>
              <a:rPr lang="ru-RU" sz="2800" dirty="0"/>
              <a:t>свои свойства и подвергаться поражению гнилью или вредителями</a:t>
            </a:r>
            <a:r>
              <a:rPr lang="ru-RU" sz="2800" dirty="0" smtClean="0"/>
              <a:t>. Одними </a:t>
            </a:r>
            <a:r>
              <a:rPr lang="ru-RU" sz="2800" dirty="0"/>
              <a:t>из </a:t>
            </a:r>
            <a:r>
              <a:rPr lang="ru-RU" sz="2800" dirty="0" smtClean="0"/>
              <a:t>важнейших </a:t>
            </a:r>
            <a:r>
              <a:rPr lang="ru-RU" sz="2800" dirty="0"/>
              <a:t>требований к строительным материалам являются их высокая прочность и низкая теплопроводность.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488" y="451875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708025" algn="just"/>
            <a:r>
              <a:rPr lang="ru-RU" sz="2800" dirty="0" smtClean="0"/>
              <a:t>Рациональное </a:t>
            </a:r>
            <a:r>
              <a:rPr lang="ru-RU" sz="2800" dirty="0"/>
              <a:t>использование сухостойной древесины в качестве сырья для изготовления наполнителя при производстве </a:t>
            </a:r>
            <a:r>
              <a:rPr lang="ru-RU" sz="2800" dirty="0" err="1" smtClean="0"/>
              <a:t>арболита</a:t>
            </a:r>
            <a:r>
              <a:rPr lang="ru-RU" sz="2800" dirty="0" smtClean="0"/>
              <a:t>.</a:t>
            </a:r>
            <a:endParaRPr lang="ru-RU" sz="2800" dirty="0"/>
          </a:p>
          <a:p>
            <a:pPr indent="708025" algn="just"/>
            <a:r>
              <a:rPr lang="ru-RU" sz="2800" dirty="0" err="1"/>
              <a:t>Арболит</a:t>
            </a:r>
            <a:r>
              <a:rPr lang="ru-RU" sz="2800" dirty="0"/>
              <a:t> из </a:t>
            </a:r>
            <a:r>
              <a:rPr lang="ru-RU" sz="2800" dirty="0" err="1"/>
              <a:t>дробленки</a:t>
            </a:r>
            <a:r>
              <a:rPr lang="ru-RU" sz="2800" dirty="0"/>
              <a:t>, полученной из сухостойной древесины по плотности, теплопроводности и прочностным характеристикам не уступает стандартному </a:t>
            </a:r>
            <a:r>
              <a:rPr lang="ru-RU" sz="2800" dirty="0" err="1"/>
              <a:t>арболиту</a:t>
            </a:r>
            <a:r>
              <a:rPr lang="ru-RU" sz="2800" dirty="0"/>
              <a:t> по ГОСТ 19222-2019 «</a:t>
            </a:r>
            <a:r>
              <a:rPr lang="ru-RU" sz="2800" dirty="0" err="1"/>
              <a:t>Арболит</a:t>
            </a:r>
            <a:r>
              <a:rPr lang="ru-RU" sz="2800" dirty="0"/>
              <a:t> и изделия из него. Общие технические условия».</a:t>
            </a:r>
          </a:p>
          <a:p>
            <a:pPr indent="708025" algn="just"/>
            <a:r>
              <a:rPr lang="ru-RU" sz="2800" dirty="0" smtClean="0"/>
              <a:t>Использование </a:t>
            </a:r>
            <a:r>
              <a:rPr lang="ru-RU" sz="2800" dirty="0"/>
              <a:t>и переработка усыхающих древостоев положительно скажется на вопросе </a:t>
            </a:r>
            <a:r>
              <a:rPr lang="ru-RU" sz="2800" dirty="0" err="1"/>
              <a:t>лесовозобновления</a:t>
            </a:r>
            <a:r>
              <a:rPr lang="ru-RU" sz="2800" dirty="0"/>
              <a:t> и улучшения состояния лесного фонда.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323" y="6391278"/>
            <a:ext cx="4448175" cy="3567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 txBox="1">
            <a:spLocks/>
          </p:cNvSpPr>
          <p:nvPr/>
        </p:nvSpPr>
        <p:spPr>
          <a:xfrm>
            <a:off x="1885189" y="9958850"/>
            <a:ext cx="5137912" cy="640325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Tx/>
              <a:buFontTx/>
            </a:pPr>
            <a:r>
              <a:rPr lang="ru-RU" sz="2800" b="1" dirty="0" err="1" smtClean="0"/>
              <a:t>Арболитовые</a:t>
            </a:r>
            <a:r>
              <a:rPr lang="ru-RU" sz="2800" b="1" dirty="0" smtClean="0"/>
              <a:t> блоки</a:t>
            </a:r>
            <a:endParaRPr lang="ru-RU" sz="28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422"/>
          <a:stretch/>
        </p:blipFill>
        <p:spPr bwMode="auto">
          <a:xfrm>
            <a:off x="8248650" y="7373887"/>
            <a:ext cx="10551948" cy="801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 txBox="1">
            <a:spLocks/>
          </p:cNvSpPr>
          <p:nvPr/>
        </p:nvSpPr>
        <p:spPr>
          <a:xfrm>
            <a:off x="9162288" y="6606050"/>
            <a:ext cx="10179811" cy="640325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Tx/>
              <a:buFontTx/>
            </a:pPr>
            <a:r>
              <a:rPr lang="ru-RU" sz="2800" b="1" dirty="0" smtClean="0"/>
              <a:t>Физико-механические свойства </a:t>
            </a:r>
            <a:r>
              <a:rPr lang="ru-RU" sz="2800" b="1" dirty="0" err="1" smtClean="0"/>
              <a:t>арболита</a:t>
            </a:r>
            <a:r>
              <a:rPr lang="ru-RU" sz="2800" b="1" dirty="0" smtClean="0"/>
              <a:t> из сухостойной древесины</a:t>
            </a:r>
            <a:endParaRPr lang="ru-RU" sz="2800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1350" y="8121600"/>
            <a:ext cx="10586371" cy="215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lc="http://schemas.openxmlformats.org/drawingml/2006/lockedCanvas" xmlns="" xmlns:a16="http://schemas.microsoft.com/office/drawing/2014/main" id="{1F24C6B7-4488-1BAF-D901-7BF3B14CA001}"/>
              </a:ext>
            </a:extLst>
          </p:cNvPr>
          <p:cNvSpPr/>
          <p:nvPr/>
        </p:nvSpPr>
        <p:spPr>
          <a:xfrm>
            <a:off x="6460727" y="3343359"/>
            <a:ext cx="7300210" cy="99071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ru-RU" sz="2400" b="1" dirty="0">
                <a:latin typeface="Bookman Old Style" panose="02050604050505020204" pitchFamily="18" charset="0"/>
              </a:rPr>
              <a:t>Целевая аудитория</a:t>
            </a:r>
          </a:p>
        </p:txBody>
      </p:sp>
      <p:sp>
        <p:nvSpPr>
          <p:cNvPr id="7" name="Прямоугольник: скругленные углы 4">
            <a:extLst>
              <a:ext uri="{FF2B5EF4-FFF2-40B4-BE49-F238E27FC236}">
                <a16:creationId xmlns:lc="http://schemas.openxmlformats.org/drawingml/2006/lockedCanvas" xmlns="" xmlns:a16="http://schemas.microsoft.com/office/drawing/2014/main" id="{8C94B359-7547-0876-DFB9-D38F33FAB19E}"/>
              </a:ext>
            </a:extLst>
          </p:cNvPr>
          <p:cNvSpPr/>
          <p:nvPr/>
        </p:nvSpPr>
        <p:spPr>
          <a:xfrm>
            <a:off x="8971333" y="6621579"/>
            <a:ext cx="3537679" cy="989351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ru-RU" sz="2400" b="1" dirty="0">
                <a:latin typeface="Bookman Old Style" panose="02050604050505020204" pitchFamily="18" charset="0"/>
              </a:rPr>
              <a:t>Строительные бригады</a:t>
            </a:r>
          </a:p>
        </p:txBody>
      </p:sp>
      <p:sp>
        <p:nvSpPr>
          <p:cNvPr id="8" name="Прямоугольник: скругленные углы 8">
            <a:extLst>
              <a:ext uri="{FF2B5EF4-FFF2-40B4-BE49-F238E27FC236}">
                <a16:creationId xmlns:lc="http://schemas.openxmlformats.org/drawingml/2006/lockedCanvas" xmlns="" xmlns:a16="http://schemas.microsoft.com/office/drawing/2014/main" id="{6465DB35-DDFC-C386-6E80-2CC92CC3EE1B}"/>
              </a:ext>
            </a:extLst>
          </p:cNvPr>
          <p:cNvSpPr/>
          <p:nvPr/>
        </p:nvSpPr>
        <p:spPr>
          <a:xfrm>
            <a:off x="2761277" y="5776151"/>
            <a:ext cx="3537679" cy="989351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ru-RU" sz="2400" b="1" dirty="0">
                <a:latin typeface="Bookman Old Style" panose="02050604050505020204" pitchFamily="18" charset="0"/>
              </a:rPr>
              <a:t>Строительные компании</a:t>
            </a:r>
          </a:p>
        </p:txBody>
      </p:sp>
      <p:sp>
        <p:nvSpPr>
          <p:cNvPr id="9" name="Прямоугольник: скругленные углы 9">
            <a:extLst>
              <a:ext uri="{FF2B5EF4-FFF2-40B4-BE49-F238E27FC236}">
                <a16:creationId xmlns:lc="http://schemas.openxmlformats.org/drawingml/2006/lockedCanvas" xmlns="" xmlns:a16="http://schemas.microsoft.com/office/drawing/2014/main" id="{F726E83F-A332-16AE-E2A7-18794CECBCBD}"/>
              </a:ext>
            </a:extLst>
          </p:cNvPr>
          <p:cNvSpPr/>
          <p:nvPr/>
        </p:nvSpPr>
        <p:spPr>
          <a:xfrm>
            <a:off x="13805144" y="5776150"/>
            <a:ext cx="3537679" cy="989351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ru-RU" sz="2400" b="1" dirty="0">
                <a:latin typeface="Bookman Old Style" panose="02050604050505020204" pitchFamily="18" charset="0"/>
              </a:rPr>
              <a:t>Обычные покупатели</a:t>
            </a:r>
          </a:p>
        </p:txBody>
      </p:sp>
      <p:sp>
        <p:nvSpPr>
          <p:cNvPr id="10" name="Стрелка: вниз 10">
            <a:extLst>
              <a:ext uri="{FF2B5EF4-FFF2-40B4-BE49-F238E27FC236}">
                <a16:creationId xmlns:lc="http://schemas.openxmlformats.org/drawingml/2006/lockedCanvas" xmlns="" xmlns:a16="http://schemas.microsoft.com/office/drawing/2014/main" id="{7D1AB48F-1578-DAFC-40EB-0B23103714C1}"/>
              </a:ext>
            </a:extLst>
          </p:cNvPr>
          <p:cNvSpPr/>
          <p:nvPr/>
        </p:nvSpPr>
        <p:spPr>
          <a:xfrm rot="2421175">
            <a:off x="6036628" y="4053214"/>
            <a:ext cx="524656" cy="1515936"/>
          </a:xfrm>
          <a:prstGeom prst="downArrow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lc="http://schemas.openxmlformats.org/drawingml/2006/lockedCanvas" xmlns="" xmlns:a16="http://schemas.microsoft.com/office/drawing/2014/main" id="{8E175C0D-CAA9-EB54-B27D-9807CF8E4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440117">
            <a:off x="13210733" y="4126340"/>
            <a:ext cx="1188823" cy="1176630"/>
          </a:xfrm>
          <a:prstGeom prst="rect">
            <a:avLst/>
          </a:prstGeom>
        </p:spPr>
      </p:pic>
      <p:sp>
        <p:nvSpPr>
          <p:cNvPr id="12" name="Стрелка: вниз 10">
            <a:extLst>
              <a:ext uri="{FF2B5EF4-FFF2-40B4-BE49-F238E27FC236}">
                <a16:creationId xmlns:lc="http://schemas.openxmlformats.org/drawingml/2006/lockedCanvas" xmlns="" xmlns:a16="http://schemas.microsoft.com/office/drawing/2014/main" id="{7D1AB48F-1578-DAFC-40EB-0B23103714C1}"/>
              </a:ext>
            </a:extLst>
          </p:cNvPr>
          <p:cNvSpPr/>
          <p:nvPr/>
        </p:nvSpPr>
        <p:spPr>
          <a:xfrm>
            <a:off x="10215516" y="4754890"/>
            <a:ext cx="524656" cy="1515936"/>
          </a:xfrm>
          <a:prstGeom prst="downArrow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=""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ru-RU" sz="2800" b="1" dirty="0">
                <a:latin typeface="Bookman Old Style" panose="02050604050505020204" pitchFamily="18" charset="0"/>
              </a:rPr>
              <a:t>Свойства </a:t>
            </a:r>
            <a:r>
              <a:rPr lang="ru-RU" sz="2800" b="1" dirty="0" smtClean="0">
                <a:latin typeface="Bookman Old Style" panose="02050604050505020204" pitchFamily="18" charset="0"/>
              </a:rPr>
              <a:t>древесного композиционного </a:t>
            </a:r>
            <a:r>
              <a:rPr lang="ru-RU" sz="2800" b="1" dirty="0">
                <a:latin typeface="Bookman Old Style" panose="02050604050505020204" pitchFamily="18" charset="0"/>
              </a:rPr>
              <a:t>материала:</a:t>
            </a:r>
          </a:p>
          <a:p>
            <a:pPr indent="339725"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Изготовленные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образцы с применением в качестве наполнителя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дробленки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 сухостойной древесины соответствуют требованиям прочности и теплопроводности заявленным маркам по ГОСТ 19222-2019 «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Арболит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изделия из него. Общие технические условия».</a:t>
            </a:r>
          </a:p>
          <a:p>
            <a:pPr indent="339725"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Арболит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сухостойной древесины с применением только добавки-ускорителя (хлорид кальция) обладает меньшей теплопроводностью и плотностью, но имеет низкие показатели предела прочности при сжатии.</a:t>
            </a:r>
          </a:p>
          <a:p>
            <a:pPr indent="339725"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Для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повышения прочности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арболита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необходимо добавлять минерализатор (жидкое натриевое стекло) или добавлять в смесь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дробленку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 здоровой древесины.</a:t>
            </a:r>
          </a:p>
          <a:p>
            <a:pPr indent="339725"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Использование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переработка усыхающих древостоев положительно скажется на вопросе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лесовозобновления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улучшения состояния лесного фонда.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=""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80488" y="7198319"/>
            <a:ext cx="4134612" cy="2103120"/>
          </a:xfrm>
        </p:spPr>
        <p:txBody>
          <a:bodyPr/>
          <a:lstStyle/>
          <a:p>
            <a:r>
              <a:rPr lang="ru-RU" dirty="0"/>
              <a:t>магистрант группы ТЛДПм-11 </a:t>
            </a:r>
            <a:endParaRPr lang="ru-RU" dirty="0" smtClean="0"/>
          </a:p>
          <a:p>
            <a:r>
              <a:rPr lang="ru-RU" b="1" dirty="0" smtClean="0"/>
              <a:t>Мочалов </a:t>
            </a:r>
            <a:r>
              <a:rPr lang="ru-RU" b="1" dirty="0"/>
              <a:t>Даниил Вячеславович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3" name="Рисунок 22">
            <a:extLst>
              <a:ext uri="{FF2B5EF4-FFF2-40B4-BE49-F238E27FC236}">
                <a16:creationId xmlns="" xmlns:a16="http://schemas.microsoft.com/office/drawing/2014/main" id="{03105A28-AA0F-5649-B079-3E228795FD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448050" y="4089400"/>
            <a:ext cx="2139950" cy="2141538"/>
          </a:xfrm>
        </p:spPr>
      </p:sp>
      <p:sp>
        <p:nvSpPr>
          <p:cNvPr id="24" name="Текст 23">
            <a:extLst>
              <a:ext uri="{FF2B5EF4-FFF2-40B4-BE49-F238E27FC236}">
                <a16:creationId xmlns=""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367788" y="6609039"/>
            <a:ext cx="4134612" cy="438912"/>
          </a:xfrm>
        </p:spPr>
        <p:txBody>
          <a:bodyPr/>
          <a:lstStyle/>
          <a:p>
            <a:pPr algn="ctr"/>
            <a:r>
              <a:rPr lang="ru-RU" dirty="0" smtClean="0"/>
              <a:t>Лидер проекта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=""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676634" y="7249119"/>
            <a:ext cx="4528566" cy="2103120"/>
          </a:xfrm>
        </p:spPr>
        <p:txBody>
          <a:bodyPr/>
          <a:lstStyle/>
          <a:p>
            <a:pPr algn="ctr"/>
            <a:r>
              <a:rPr lang="ru-RU" dirty="0" smtClean="0"/>
              <a:t> доцент кафедры ДОП </a:t>
            </a:r>
          </a:p>
          <a:p>
            <a:r>
              <a:rPr lang="ru-RU" b="1" dirty="0" smtClean="0"/>
              <a:t>Краснова </a:t>
            </a:r>
            <a:r>
              <a:rPr lang="ru-RU" b="1" dirty="0"/>
              <a:t>Валентина Феликсовна</a:t>
            </a:r>
          </a:p>
        </p:txBody>
      </p:sp>
      <p:sp>
        <p:nvSpPr>
          <p:cNvPr id="26" name="Рисунок 25">
            <a:extLst>
              <a:ext uri="{FF2B5EF4-FFF2-40B4-BE49-F238E27FC236}">
                <a16:creationId xmlns="" xmlns:a16="http://schemas.microsoft.com/office/drawing/2014/main" id="{F82A6A9D-9E28-5E4D-BD68-EF75EBA5C8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2782296" y="4025900"/>
            <a:ext cx="2139950" cy="2141538"/>
          </a:xfrm>
        </p:spPr>
      </p:sp>
      <p:sp>
        <p:nvSpPr>
          <p:cNvPr id="27" name="Текст 26">
            <a:extLst>
              <a:ext uri="{FF2B5EF4-FFF2-40B4-BE49-F238E27FC236}">
                <a16:creationId xmlns=""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2083034" y="6697939"/>
            <a:ext cx="4134612" cy="438912"/>
          </a:xfrm>
        </p:spPr>
        <p:txBody>
          <a:bodyPr/>
          <a:lstStyle/>
          <a:p>
            <a:r>
              <a:rPr lang="ru-RU" dirty="0" smtClean="0"/>
              <a:t>Наставник проекта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6" name="Текст 7">
            <a:extLst>
              <a:ext uri="{FF2B5EF4-FFF2-40B4-BE49-F238E27FC236}">
                <a16:creationId xmlns:lc="http://schemas.openxmlformats.org/drawingml/2006/lockedCanvas" xmlns=""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>
                <a:latin typeface="Bookman Old Style" panose="02050604050505020204" pitchFamily="18" charset="0"/>
              </a:rPr>
              <a:t>Планы развития:</a:t>
            </a:r>
          </a:p>
          <a:p>
            <a:pPr marL="530225" indent="-514350">
              <a:buFont typeface="+mj-lt"/>
              <a:buAutoNum type="arabicPeriod"/>
            </a:pPr>
            <a:r>
              <a:rPr lang="ru-RU" sz="2800" dirty="0" smtClean="0">
                <a:latin typeface="Bookman Old Style" panose="02050604050505020204" pitchFamily="18" charset="0"/>
              </a:rPr>
              <a:t>Нужно дать рекламу о своей продукции.</a:t>
            </a:r>
            <a:endParaRPr lang="ru-RU" sz="2800" dirty="0">
              <a:latin typeface="Bookman Old Style" panose="02050604050505020204" pitchFamily="18" charset="0"/>
            </a:endParaRPr>
          </a:p>
          <a:p>
            <a:pPr marL="530225" indent="-514350">
              <a:buFont typeface="+mj-lt"/>
              <a:buAutoNum type="arabicPeriod"/>
            </a:pPr>
            <a:endParaRPr lang="ru-RU" sz="2800" dirty="0">
              <a:latin typeface="Bookman Old Style" panose="02050604050505020204" pitchFamily="18" charset="0"/>
            </a:endParaRPr>
          </a:p>
          <a:p>
            <a:pPr marL="530225" indent="-514350">
              <a:buFont typeface="+mj-lt"/>
              <a:buAutoNum type="arabicPeriod"/>
            </a:pPr>
            <a:r>
              <a:rPr lang="ru-RU" sz="2800" dirty="0" smtClean="0">
                <a:latin typeface="Bookman Old Style" panose="02050604050505020204" pitchFamily="18" charset="0"/>
              </a:rPr>
              <a:t>Показать технические характеристики </a:t>
            </a:r>
            <a:r>
              <a:rPr lang="ru-RU" sz="2800" dirty="0" err="1" smtClean="0">
                <a:latin typeface="Bookman Old Style" panose="02050604050505020204" pitchFamily="18" charset="0"/>
              </a:rPr>
              <a:t>арболита</a:t>
            </a:r>
            <a:r>
              <a:rPr lang="ru-RU" sz="2800" dirty="0" smtClean="0">
                <a:latin typeface="Bookman Old Style" panose="02050604050505020204" pitchFamily="18" charset="0"/>
              </a:rPr>
              <a:t> из сухостойной древесины</a:t>
            </a:r>
            <a:endParaRPr lang="ru-RU" sz="2800" dirty="0">
              <a:latin typeface="Bookman Old Style" panose="02050604050505020204" pitchFamily="18" charset="0"/>
            </a:endParaRPr>
          </a:p>
          <a:p>
            <a:pPr marL="530225" indent="-514350">
              <a:buFont typeface="+mj-lt"/>
              <a:buAutoNum type="arabicPeriod"/>
            </a:pPr>
            <a:endParaRPr lang="ru-RU" sz="2800" dirty="0">
              <a:latin typeface="Bookman Old Style" panose="02050604050505020204" pitchFamily="18" charset="0"/>
            </a:endParaRPr>
          </a:p>
          <a:p>
            <a:pPr marL="530225" indent="-514350">
              <a:buFont typeface="+mj-lt"/>
              <a:buAutoNum type="arabicPeriod"/>
            </a:pPr>
            <a:r>
              <a:rPr lang="ru-RU" sz="2800" dirty="0" smtClean="0">
                <a:latin typeface="Bookman Old Style" panose="02050604050505020204" pitchFamily="18" charset="0"/>
              </a:rPr>
              <a:t>Внедрить в производство данную продукцию</a:t>
            </a:r>
            <a:endParaRPr lang="ru-RU" sz="2800" dirty="0">
              <a:latin typeface="Bookman Old Style" panose="02050604050505020204" pitchFamily="18" charset="0"/>
            </a:endParaRPr>
          </a:p>
          <a:p>
            <a:pPr marL="530225" indent="-514350">
              <a:buFont typeface="+mj-lt"/>
              <a:buAutoNum type="arabicPeriod"/>
            </a:pPr>
            <a:endParaRPr lang="ru-RU" sz="2800" dirty="0">
              <a:latin typeface="Bookman Old Style" panose="02050604050505020204" pitchFamily="18" charset="0"/>
            </a:endParaRPr>
          </a:p>
          <a:p>
            <a:endParaRPr lang="ru-RU" sz="2800" dirty="0">
              <a:latin typeface="Bookman Old Style" panose="02050604050505020204" pitchFamily="18" charset="0"/>
            </a:endParaRPr>
          </a:p>
          <a:p>
            <a:pPr marL="530225" indent="-514350">
              <a:buFont typeface="+mj-lt"/>
              <a:buAutoNum type="arabicPeriod"/>
            </a:pPr>
            <a:endParaRPr lang="ru-RU" sz="2800" dirty="0">
              <a:latin typeface="Bookman Old Style" panose="02050604050505020204" pitchFamily="18" charset="0"/>
            </a:endParaRPr>
          </a:p>
          <a:p>
            <a:pPr marL="530225" indent="-514350">
              <a:buFont typeface="+mj-lt"/>
              <a:buAutoNum type="arabicPeriod"/>
            </a:pPr>
            <a:endParaRPr lang="ru-RU" sz="2800" dirty="0">
              <a:latin typeface="Bookman Old Style" panose="02050604050505020204" pitchFamily="18" charset="0"/>
            </a:endParaRPr>
          </a:p>
        </p:txBody>
      </p:sp>
      <p:sp>
        <p:nvSpPr>
          <p:cNvPr id="7" name="Текст 8">
            <a:extLst>
              <a:ext uri="{FF2B5EF4-FFF2-40B4-BE49-F238E27FC236}">
                <a16:creationId xmlns:lc="http://schemas.openxmlformats.org/drawingml/2006/lockedCanvas" xmlns=""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969500" y="3005900"/>
            <a:ext cx="9309100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>
                <a:latin typeface="Bookman Old Style" panose="02050604050505020204" pitchFamily="18" charset="0"/>
              </a:rPr>
              <a:t>Наше предложение:</a:t>
            </a:r>
          </a:p>
          <a:p>
            <a:pPr marL="530225" indent="-514350" algn="just">
              <a:buFont typeface="+mj-lt"/>
              <a:buAutoNum type="arabicPeriod"/>
            </a:pPr>
            <a:r>
              <a:rPr lang="ru-RU" sz="2800" dirty="0">
                <a:latin typeface="Bookman Old Style" panose="02050604050505020204" pitchFamily="18" charset="0"/>
              </a:rPr>
              <a:t>Использовать данный материал для </a:t>
            </a:r>
            <a:r>
              <a:rPr lang="ru-RU" sz="2800" dirty="0" smtClean="0">
                <a:latin typeface="Bookman Old Style" panose="02050604050505020204" pitchFamily="18" charset="0"/>
              </a:rPr>
              <a:t>строительства малоэтажных домов.</a:t>
            </a:r>
            <a:endParaRPr lang="ru-RU" sz="2800" dirty="0">
              <a:latin typeface="Bookman Old Style" panose="02050604050505020204" pitchFamily="18" charset="0"/>
            </a:endParaRPr>
          </a:p>
          <a:p>
            <a:pPr marL="530225" indent="-514350">
              <a:buFont typeface="+mj-lt"/>
              <a:buAutoNum type="arabicPeriod"/>
            </a:pPr>
            <a:endParaRPr lang="ru-RU" sz="2800" dirty="0">
              <a:latin typeface="Bookman Old Style" panose="02050604050505020204" pitchFamily="18" charset="0"/>
            </a:endParaRPr>
          </a:p>
          <a:p>
            <a:pPr marL="530225" indent="-514350">
              <a:buFont typeface="+mj-lt"/>
              <a:buAutoNum type="arabicPeriod"/>
            </a:pPr>
            <a:r>
              <a:rPr lang="ru-RU" sz="2800" dirty="0">
                <a:latin typeface="Bookman Old Style" panose="02050604050505020204" pitchFamily="18" charset="0"/>
              </a:rPr>
              <a:t>Использовать </a:t>
            </a:r>
            <a:r>
              <a:rPr lang="ru-RU" sz="2800" dirty="0" smtClean="0">
                <a:latin typeface="Bookman Old Style" panose="02050604050505020204" pitchFamily="18" charset="0"/>
              </a:rPr>
              <a:t>при строительстве животноводческих ферм и хозяйственных построек. </a:t>
            </a:r>
            <a:endParaRPr lang="ru-RU" sz="2800" dirty="0">
              <a:latin typeface="Bookman Old Style" panose="02050604050505020204" pitchFamily="18" charset="0"/>
            </a:endParaRPr>
          </a:p>
          <a:p>
            <a:pPr marL="530225" indent="-514350">
              <a:buFont typeface="+mj-lt"/>
              <a:buAutoNum type="arabicPeriod"/>
            </a:pPr>
            <a:endParaRPr lang="ru-RU" sz="2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endParaRPr lang="ru-RU" sz="2800" dirty="0" smtClean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+</a:t>
            </a:r>
            <a:r>
              <a:rPr lang="en-US" sz="2800" dirty="0"/>
              <a:t>7 </a:t>
            </a:r>
            <a:r>
              <a:rPr lang="en-US" sz="2800" dirty="0" smtClean="0"/>
              <a:t>(</a:t>
            </a:r>
            <a:r>
              <a:rPr lang="ru-RU" sz="2800" dirty="0" smtClean="0"/>
              <a:t>902)6727738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danya.mochalov.2018@yandex.ru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dcmitype/"/>
    <ds:schemaRef ds:uri="http://purl.org/dc/terms/"/>
    <ds:schemaRef ds:uri="f3f21cfc-4d3e-42b1-8a95-d7209818f9d6"/>
    <ds:schemaRef ds:uri="http://schemas.microsoft.com/office/2006/metadata/properties"/>
    <ds:schemaRef ds:uri="http://purl.org/dc/elements/1.1/"/>
    <ds:schemaRef ds:uri="http://schemas.microsoft.com/office/2006/documentManagement/types"/>
    <ds:schemaRef ds:uri="dae585fd-f7dc-4d5a-b1b8-e5742ef77c8f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3855</TotalTime>
  <Words>718</Words>
  <Application>Microsoft Office PowerPoint</Application>
  <PresentationFormat>Произвольный</PresentationFormat>
  <Paragraphs>81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Bookman Old Style</vt:lpstr>
      <vt:lpstr>Calibri</vt:lpstr>
      <vt:lpstr>Times New Roman</vt:lpstr>
      <vt:lpstr>ОБЛОЖКИ</vt:lpstr>
      <vt:lpstr>РАЗДЕЛИТЕЛИ</vt:lpstr>
      <vt:lpstr>Арболит из сухостойной древесины</vt:lpstr>
      <vt:lpstr>Актуальность проекта</vt:lpstr>
      <vt:lpstr>Аналоги</vt:lpstr>
      <vt:lpstr>Проблема</vt:lpstr>
      <vt:lpstr>Решение</vt:lpstr>
      <vt:lpstr>Рынок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Краснова Валентина Феликсовна</cp:lastModifiedBy>
  <cp:revision>243</cp:revision>
  <dcterms:created xsi:type="dcterms:W3CDTF">2021-03-01T12:07:13Z</dcterms:created>
  <dcterms:modified xsi:type="dcterms:W3CDTF">2023-12-02T14:27:11Z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