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8"/>
  </p:notesMasterIdLst>
  <p:handoutMasterIdLst>
    <p:handoutMasterId r:id="rId19"/>
  </p:handoutMasterIdLst>
  <p:sldIdLst>
    <p:sldId id="260" r:id="rId6"/>
    <p:sldId id="304" r:id="rId7"/>
    <p:sldId id="305" r:id="rId8"/>
    <p:sldId id="297" r:id="rId9"/>
    <p:sldId id="298" r:id="rId10"/>
    <p:sldId id="306" r:id="rId11"/>
    <p:sldId id="299" r:id="rId12"/>
    <p:sldId id="307" r:id="rId13"/>
    <p:sldId id="300" r:id="rId14"/>
    <p:sldId id="301" r:id="rId15"/>
    <p:sldId id="302" r:id="rId16"/>
    <p:sldId id="303" r:id="rId17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  <p:cmAuthor id="3" name="Павел" initials="П" lastIdx="1" clrIdx="2">
    <p:extLst>
      <p:ext uri="{19B8F6BF-5375-455C-9EA6-DF929625EA0E}">
        <p15:presenceInfo xmlns:p15="http://schemas.microsoft.com/office/powerpoint/2012/main" userId="Павел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23" autoAdjust="0"/>
    <p:restoredTop sz="95604" autoAdjust="0"/>
  </p:normalViewPr>
  <p:slideViewPr>
    <p:cSldViewPr snapToGrid="0">
      <p:cViewPr varScale="1">
        <p:scale>
          <a:sx n="45" d="100"/>
          <a:sy n="45" d="100"/>
        </p:scale>
        <p:origin x="7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1-07-22T21:28:40.394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27.07.2021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76569" y="2921329"/>
            <a:ext cx="7400004" cy="1331357"/>
          </a:xfrm>
        </p:spPr>
        <p:txBody>
          <a:bodyPr>
            <a:normAutofit/>
          </a:bodyPr>
          <a:lstStyle/>
          <a:p>
            <a:r>
              <a:rPr lang="en-US" sz="8000" i="1" dirty="0">
                <a:solidFill>
                  <a:srgbClr val="FF0000"/>
                </a:solidFill>
                <a:latin typeface="Miama Nueva" panose="02000603000000000000" pitchFamily="2" charset="-52"/>
              </a:rPr>
              <a:t>RAW </a:t>
            </a:r>
            <a:r>
              <a:rPr lang="ru-RU" sz="8000" i="1" dirty="0">
                <a:solidFill>
                  <a:srgbClr val="FF0000"/>
                </a:solidFill>
                <a:latin typeface="Miama Nueva" panose="02000603000000000000" pitchFamily="2" charset="-52"/>
              </a:rPr>
              <a:t>десерты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25382D-F9B6-4E44-BC67-C8E46E49A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97" y="5001658"/>
            <a:ext cx="9460575" cy="5638561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Версия 2.0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3BECD65-539A-4D12-A8DB-5EA4CC2B5256}"/>
              </a:ext>
            </a:extLst>
          </p:cNvPr>
          <p:cNvSpPr/>
          <p:nvPr/>
        </p:nvSpPr>
        <p:spPr>
          <a:xfrm>
            <a:off x="12424229" y="9624556"/>
            <a:ext cx="76798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FFFF00"/>
                </a:solidFill>
                <a:latin typeface="Miama Nueva" panose="02000603000000000000" pitchFamily="2" charset="-52"/>
              </a:rPr>
              <a:t>Наталья </a:t>
            </a:r>
            <a:r>
              <a:rPr lang="ru-RU" sz="6000" dirty="0" err="1">
                <a:solidFill>
                  <a:srgbClr val="FFFF00"/>
                </a:solidFill>
                <a:latin typeface="Miama Nueva" panose="02000603000000000000" pitchFamily="2" charset="-52"/>
              </a:rPr>
              <a:t>Ратнер</a:t>
            </a:r>
            <a:endParaRPr lang="ru-RU" sz="6000" dirty="0">
              <a:solidFill>
                <a:srgbClr val="FFFF00"/>
              </a:solidFill>
              <a:latin typeface="Miama Nueva" panose="02000603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6745712" cy="7554912"/>
          </a:xfrm>
        </p:spPr>
        <p:txBody>
          <a:bodyPr/>
          <a:lstStyle/>
          <a:p>
            <a:pPr algn="just"/>
            <a:r>
              <a:rPr lang="ru-RU" sz="6000" dirty="0">
                <a:solidFill>
                  <a:srgbClr val="0070C0"/>
                </a:solidFill>
                <a:latin typeface="Miama Nueva" panose="02000603000000000000" pitchFamily="2" charset="-52"/>
                <a:ea typeface="Microsoft Sans Serif" panose="020B0604020202020204" pitchFamily="34" charset="0"/>
                <a:cs typeface="Microsoft Sans Serif" panose="020B0604020202020204" pitchFamily="34" charset="0"/>
              </a:rPr>
              <a:t/>
            </a:r>
            <a:br>
              <a:rPr lang="ru-RU" sz="6000" dirty="0">
                <a:solidFill>
                  <a:srgbClr val="0070C0"/>
                </a:solidFill>
                <a:latin typeface="Miama Nueva" panose="02000603000000000000" pitchFamily="2" charset="-52"/>
                <a:ea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6000" dirty="0">
                <a:solidFill>
                  <a:schemeClr val="accent2">
                    <a:lumMod val="40000"/>
                    <a:lumOff val="60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/>
            </a:r>
            <a:br>
              <a:rPr lang="ru-RU" sz="6000" dirty="0">
                <a:solidFill>
                  <a:schemeClr val="accent2">
                    <a:lumMod val="40000"/>
                    <a:lumOff val="60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600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Microsoft Sans Serif" panose="020B0604020202020204" pitchFamily="34" charset="0"/>
              </a:rPr>
              <a:t>Снижать количество потребляемого сахара необходимо всем людям, а не только пациентам с диабетом. При этом отказ от пирожных и печенья здесь не поможет, так как углеводы входят в состав большого числа продуктов.</a:t>
            </a:r>
            <a:r>
              <a:rPr lang="ru-RU" sz="6000" dirty="0">
                <a:solidFill>
                  <a:srgbClr val="0070C0"/>
                </a:solidFill>
                <a:latin typeface="Comic Sans MS" panose="030F0702030302020204" pitchFamily="66" charset="0"/>
              </a:rPr>
              <a:t/>
            </a:r>
            <a:br>
              <a:rPr lang="ru-RU" sz="6000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endParaRPr lang="ru-RU" sz="6000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BD15983-22DD-4D4B-BC68-C1E4B2645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830" y="1081432"/>
            <a:ext cx="14450930" cy="3447025"/>
          </a:xfrm>
        </p:spPr>
        <p:txBody>
          <a:bodyPr/>
          <a:lstStyle/>
          <a:p>
            <a:r>
              <a:rPr lang="ru-RU" sz="6000" dirty="0">
                <a:solidFill>
                  <a:srgbClr val="C00000"/>
                </a:solidFill>
                <a:latin typeface="Segoe Print" panose="02000600000000000000" pitchFamily="2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Многим людям приходится задаваться вопросом «Сколько я могу позволить себе съесть сладкого?»</a:t>
            </a:r>
            <a:endParaRPr lang="ru-RU" sz="60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i="1" dirty="0">
                <a:solidFill>
                  <a:srgbClr val="FF0000"/>
                </a:solidFill>
              </a:rPr>
              <a:t>Для кого это </a:t>
            </a:r>
            <a:br>
              <a:rPr lang="ru-RU" sz="4000" b="1" i="1" dirty="0">
                <a:solidFill>
                  <a:srgbClr val="FF0000"/>
                </a:solidFill>
              </a:rPr>
            </a:br>
            <a:r>
              <a:rPr lang="ru-RU" sz="4000" b="1" i="1" dirty="0">
                <a:solidFill>
                  <a:srgbClr val="FF0000"/>
                </a:solidFill>
              </a:rPr>
              <a:t>остается вопросом №1 ?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7031462" cy="7554912"/>
          </a:xfrm>
        </p:spPr>
        <p:txBody>
          <a:bodyPr/>
          <a:lstStyle/>
          <a:p>
            <a:r>
              <a:rPr lang="ru-RU" sz="7000" dirty="0">
                <a:ln w="0"/>
                <a:latin typeface="Cambria" panose="02040503050406030204" pitchFamily="18" charset="0"/>
                <a:ea typeface="Cambria" panose="02040503050406030204" pitchFamily="18" charset="0"/>
              </a:rPr>
              <a:t>Численность пациентов с диагнозом "сахарный диабет" выросла за 2019 год среди взрослых - на 4,7%, среди детей - на 5,3%. На начало 2020 года было зарегистрировано 5,1 млн заболеваний сахарным диабетом у взрослого населения в России и почти 50 тысяч у детей.</a:t>
            </a:r>
            <a:endParaRPr lang="ru-RU" sz="7000" dirty="0"/>
          </a:p>
        </p:txBody>
      </p:sp>
    </p:spTree>
    <p:extLst>
      <p:ext uri="{BB962C8B-B14F-4D97-AF65-F5344CB8AC3E}">
        <p14:creationId xmlns:p14="http://schemas.microsoft.com/office/powerpoint/2010/main" val="530007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67159" y="1650629"/>
            <a:ext cx="18424652" cy="7554912"/>
          </a:xfrm>
        </p:spPr>
        <p:txBody>
          <a:bodyPr/>
          <a:lstStyle/>
          <a:p>
            <a:r>
              <a:rPr lang="ru-RU" sz="60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Решить проблему просто.</a:t>
            </a:r>
            <a:br>
              <a:rPr lang="ru-RU" sz="60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60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Персонализация рационов питания на основе анализов генома и </a:t>
            </a:r>
            <a:r>
              <a:rPr lang="ru-RU" sz="6000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микробиома</a:t>
            </a:r>
            <a:r>
              <a:rPr lang="ru-RU" sz="60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Повышение грамотности  населения развитых стран в области питания и в смежных направлениях: более половины населения развитых стран на регулярной основе приобретают специализированные продукты питания и напитки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20131D-3C01-432B-B557-141069B86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486" y="1589088"/>
            <a:ext cx="9963985" cy="6649100"/>
          </a:xfrm>
          <a:prstGeom prst="rect">
            <a:avLst/>
          </a:prstGeom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9157463" cy="7554912"/>
          </a:xfrm>
        </p:spPr>
        <p:txBody>
          <a:bodyPr/>
          <a:lstStyle/>
          <a:p>
            <a:r>
              <a:rPr lang="ru-RU" sz="7000" dirty="0">
                <a:latin typeface="Constantia" panose="02030602050306030303" pitchFamily="18" charset="0"/>
              </a:rPr>
              <a:t>Рынок полезных продуктов только-только формируется. Люди понимают, что это, и уделяют им достаточное внимание.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BF4535-365E-4443-A684-90CA684AB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2050" y="1788727"/>
            <a:ext cx="9848668" cy="68908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Развитие рынка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6245" y="6052457"/>
            <a:ext cx="10237870" cy="5039940"/>
          </a:xfrm>
        </p:spPr>
        <p:txBody>
          <a:bodyPr/>
          <a:lstStyle/>
          <a:p>
            <a:r>
              <a:rPr lang="ru-RU" sz="5000" dirty="0"/>
              <a:t>СОГЛАСНО АНАЛИТИЧЕСКИМ ДАННЫМ, СЕГМЕНТ РЫНКА ПРОДУКТОВ ДЛЯ СПЕЦАЛИЗИРОВАННОГО И ФУНКЦИОНАЛЬНОГО ПИТАНИЯ (В2С) К 2035 ГОДУ СОСТАВИТ БОЛЕЕ 157 </a:t>
            </a:r>
            <a:r>
              <a:rPr lang="ru-RU" sz="5000" dirty="0" err="1"/>
              <a:t>млрд.долларов</a:t>
            </a:r>
            <a:endParaRPr lang="ru-RU" sz="5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45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Пути развития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451493"/>
            <a:ext cx="18424652" cy="7554912"/>
          </a:xfrm>
        </p:spPr>
        <p:txBody>
          <a:bodyPr/>
          <a:lstStyle/>
          <a:p>
            <a:r>
              <a:rPr lang="ru-RU" sz="4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1. Понятные механизмы привлечения клиентов</a:t>
            </a: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>Можно быть уверенным, что легко создастся поток клиентов из социальных сетей и контекстной рекламы.</a:t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Уникальный конкурентный продукт</a:t>
            </a: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>RAW-десерты в России — ещё очень молодой, но уже очень востребованный продукт. Здоровое питание и образ жизни становится всё более модным. В то же время количество людей с лишним весом и различными заболеваниями также велико. Все они являются нашей целевой аудиторией.</a:t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Быстрая окупаемость вложений</a:t>
            </a: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>вложения окупаются уже на второй месяц. задача создать сеть по всей России.</a:t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4. </a:t>
            </a:r>
            <a:r>
              <a:rPr lang="ru-RU" sz="4000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Всесезонность</a:t>
            </a:r>
            <a:r>
              <a:rPr lang="ru-RU" sz="40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бизнеса</a:t>
            </a: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>Десерты отлично продаются в любое время года.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6D8A5F7-7D23-442F-B4F4-5C438EF71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Монетизация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D1BAA5-4B4E-4044-9BB8-18BBCAEA1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416" y="1708686"/>
            <a:ext cx="18424652" cy="7554912"/>
          </a:xfrm>
        </p:spPr>
        <p:txBody>
          <a:bodyPr/>
          <a:lstStyle/>
          <a:p>
            <a:r>
              <a:rPr lang="ru-RU" sz="40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5. Отсутствие рисков</a:t>
            </a: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>Даже если вдруг по каким-то причинам надоест заниматься данным бизнесом или есть желание переехать в другой город, можно продать бизнес с учётом его возросшей стоимости (наработанная база постоянных клиентов позволит продать бизнес заметно дороже первоначальных вложений).</a:t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6. Низкая конкуренция</a:t>
            </a: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>Если в Москве спрос на подобные десерты уже удовлетворяет несколько компаний, мощностей которых всё равно не хватает, то в регионах предложение в данной нише практически отсутствует при стабильно высоком спросе. </a:t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7. Стабильно высокий спрос</a:t>
            </a: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>На качественные эко-продукты, ориентированные на средний класс и выше держится стабильно высокий спрос, независимо от экономических кризисов и геополитических обстоятельств.</a:t>
            </a:r>
            <a:b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175987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971" y="1589088"/>
            <a:ext cx="19155855" cy="3781198"/>
          </a:xfrm>
        </p:spPr>
        <p:txBody>
          <a:bodyPr/>
          <a:lstStyle/>
          <a:p>
            <a:pPr algn="just"/>
            <a:r>
              <a:rPr lang="ru-RU" sz="44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Полезная продукция интересна людям, которые заботятся о своем здоровье, с достатком средним или выше среднего. Десерты заказывают чаще всего люди от 18 до 40 лет. Также она интересна людям, которые страдают какими-либо хроническими заболеваниями, и не могут себе позволить есть традиционные сладости, кормящим мамам и беременным, </a:t>
            </a:r>
            <a:r>
              <a:rPr lang="ru-RU" sz="4400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веганам</a:t>
            </a:r>
            <a:r>
              <a:rPr lang="ru-RU" sz="44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и сыроедам, а также людям, открытым новым вкусам и впечатлениям.</a:t>
            </a:r>
          </a:p>
          <a:p>
            <a:pPr>
              <a:buNone/>
            </a:pPr>
            <a:endParaRPr lang="ru-RU" sz="2800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sz="2800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sz="2800" dirty="0"/>
              <a:t>На данный момент </a:t>
            </a:r>
            <a:r>
              <a:rPr lang="ru-RU" sz="2800" dirty="0" smtClean="0"/>
              <a:t>уже запущены тестовые точечные продажи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90514" y="5657850"/>
            <a:ext cx="8077781" cy="50109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7E4656-1012-4254-B2B3-CBB775ED1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514" y="5657850"/>
            <a:ext cx="8444312" cy="501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0611612" cy="11358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Идейные лидеры проекта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34538" y="7281007"/>
            <a:ext cx="4134612" cy="3014295"/>
          </a:xfrm>
        </p:spPr>
        <p:txBody>
          <a:bodyPr/>
          <a:lstStyle/>
          <a:p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Идейный лидер, </a:t>
            </a:r>
            <a:r>
              <a:rPr lang="ru-RU" sz="3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мультиспециалист</a:t>
            </a: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аналитик, экономист, юрист, диетолог-консультант, тренер по адоптивной физической культуре</a:t>
            </a:r>
            <a:endParaRPr lang="ru-RU" sz="3000" dirty="0">
              <a:solidFill>
                <a:srgbClr val="C00000"/>
              </a:solidFill>
            </a:endParaRP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61894" y="6624964"/>
            <a:ext cx="4134612" cy="438912"/>
          </a:xfrm>
        </p:spPr>
        <p:txBody>
          <a:bodyPr/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Miama Nueva" panose="02000603000000000000" pitchFamily="2" charset="-52"/>
              </a:rPr>
              <a:t>Наталья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Miama Nueva" panose="02000603000000000000" pitchFamily="2" charset="-52"/>
              </a:rPr>
              <a:t>Ратнер</a:t>
            </a:r>
            <a:endParaRPr lang="ru-RU" dirty="0">
              <a:solidFill>
                <a:schemeClr val="tx2">
                  <a:lumMod val="75000"/>
                </a:schemeClr>
              </a:solidFill>
              <a:latin typeface="Miama Nueva" panose="02000603000000000000" pitchFamily="2" charset="-52"/>
            </a:endParaRPr>
          </a:p>
          <a:p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08449" y="7261818"/>
            <a:ext cx="4134612" cy="2103120"/>
          </a:xfrm>
        </p:spPr>
        <p:txBody>
          <a:bodyPr/>
          <a:lstStyle/>
          <a:p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Менеджер, развитие бизнеса, </a:t>
            </a:r>
            <a:r>
              <a:rPr lang="en-US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PR-</a:t>
            </a: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маркетинг, </a:t>
            </a:r>
            <a:r>
              <a:rPr lang="ru-RU" sz="3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продакт</a:t>
            </a: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менеджмент</a:t>
            </a:r>
            <a:r>
              <a:rPr lang="ru-RU" sz="3000" dirty="0"/>
              <a:t>.</a:t>
            </a:r>
          </a:p>
          <a:p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635805" y="6624964"/>
            <a:ext cx="4134612" cy="438912"/>
          </a:xfrm>
        </p:spPr>
        <p:txBody>
          <a:bodyPr/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Miama Nueva" panose="02000603000000000000" pitchFamily="2" charset="-52"/>
              </a:rPr>
              <a:t>Алексей Осин</a:t>
            </a:r>
          </a:p>
          <a:p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16C60F4-6660-45ED-B1F0-02AE4507FCA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" b="707"/>
          <a:stretch>
            <a:fillRect/>
          </a:stretch>
        </p:blipFill>
        <p:spPr>
          <a:xfrm>
            <a:off x="2961894" y="3695488"/>
            <a:ext cx="2139950" cy="214153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100541E-BCD8-4DF5-B2B4-99238B79E6ED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1" b="1121"/>
          <a:stretch>
            <a:fillRect/>
          </a:stretch>
        </p:blipFill>
        <p:spPr>
          <a:xfrm>
            <a:off x="10635805" y="3922596"/>
            <a:ext cx="2139950" cy="214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600" dirty="0"/>
              <a:t>Мы хотели бы сотрудничать с кафе и ресторанами, дополнить их ассортимент нашими десертами. Хотим максимально распространить наше предложение территориально. Это реально, и многие идут нам навстречу. Но мы испытываем организационные сложности. Необходимо все зарегистрировать, получить необходимые разрешающие документы, вывести нашу кухню на следующий уровень, чтобы обеспечить объем и логистику. Сейчас бизнес развивается очень осторожно, в прямом смысле на кухне, постепенно.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sz="2600" dirty="0"/>
              <a:t>Мы посчитали, что для выхода на рынок необходимо приобрести оборудование: более профессиональные мощные блендеры, мельницы и т.д. У нас также были определенные сложности с упаковкой. Не было ни бренд-</a:t>
            </a:r>
            <a:r>
              <a:rPr lang="ru-RU" sz="2600" dirty="0" err="1"/>
              <a:t>нейма</a:t>
            </a:r>
            <a:r>
              <a:rPr lang="ru-RU" sz="2600" dirty="0"/>
              <a:t>, ни сайта, ни групп в </a:t>
            </a:r>
            <a:r>
              <a:rPr lang="ru-RU" sz="2600" dirty="0" err="1"/>
              <a:t>соцсетях</a:t>
            </a:r>
            <a:r>
              <a:rPr lang="ru-RU" sz="2600" dirty="0"/>
              <a:t>. Мы поняли, что в таком состоянии проект будет развиваться очень медленно. </a:t>
            </a:r>
          </a:p>
          <a:p>
            <a:r>
              <a:rPr lang="ru-RU" sz="2600" dirty="0"/>
              <a:t>     Сейчас самое правильное продвижение нашего проекта — это быть ближе к людям, нежели создавать какие-то целые рекламные пиар-компании в социальных сетях. Рынок хочет, чтобы мы стали более доступными с точки зрения территориального распространения и порционности. Поэтому мы ищем партнеров — кафе и рестораны, которые могли бы поставить наши десерты. Наше развитие — это не продвижение, а просто предоставление возможности людям попробовать. Они сами примут решение, будут ли они дальше покупать наши десерты. Сейчас такой возможности у них нет. Но в будущем мы бы, конечно, хотели открыть свое кафе, хотя потенциал у нас на целый ресторан полезного питания, такая идея нас не покидает.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https://pt.2035.university/project/raw-desert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en-US" sz="2800" dirty="0" smtClean="0"/>
              <a:t>(915</a:t>
            </a:r>
            <a:r>
              <a:rPr lang="ru-RU" sz="2800" dirty="0" smtClean="0"/>
              <a:t>) </a:t>
            </a:r>
            <a:r>
              <a:rPr lang="en-US" sz="2800" dirty="0" smtClean="0"/>
              <a:t>840</a:t>
            </a:r>
            <a:r>
              <a:rPr lang="ru-RU" sz="2800" dirty="0" smtClean="0"/>
              <a:t>-</a:t>
            </a:r>
            <a:r>
              <a:rPr lang="en-US" sz="2800" dirty="0" smtClean="0"/>
              <a:t>99</a:t>
            </a:r>
            <a:r>
              <a:rPr lang="ru-RU" sz="2800" dirty="0" smtClean="0"/>
              <a:t>-</a:t>
            </a:r>
            <a:r>
              <a:rPr lang="en-US" sz="2800" dirty="0" smtClean="0"/>
              <a:t>52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nat4930@yandex.ru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Архипелаг_2121_Шаблон_для_проектов" id="{C24EC6AA-96DA-484C-A205-2DB6A7D8341B}" vid="{F7FCBE34-BF1B-C745-8B84-6FF8F3FAFD4D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Архипелаг_2121_Шаблон_для_проектов" id="{C24EC6AA-96DA-484C-A205-2DB6A7D8341B}" vid="{C20FD28D-3459-A647-8E0A-537B416CA760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schemas.openxmlformats.org/package/2006/metadata/core-properties"/>
    <ds:schemaRef ds:uri="dae585fd-f7dc-4d5a-b1b8-e5742ef77c8f"/>
    <ds:schemaRef ds:uri="http://www.w3.org/XML/1998/namespace"/>
    <ds:schemaRef ds:uri="http://purl.org/dc/dcmitype/"/>
    <ds:schemaRef ds:uri="f3f21cfc-4d3e-42b1-8a95-d7209818f9d6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ОБЛОЖКИ</Template>
  <TotalTime>199</TotalTime>
  <Words>507</Words>
  <Application>Microsoft Office PowerPoint</Application>
  <PresentationFormat>Произвольный</PresentationFormat>
  <Paragraphs>39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Calibri</vt:lpstr>
      <vt:lpstr>Cambria</vt:lpstr>
      <vt:lpstr>Comic Sans MS</vt:lpstr>
      <vt:lpstr>Constantia</vt:lpstr>
      <vt:lpstr>Miama Nueva</vt:lpstr>
      <vt:lpstr>Microsoft Sans Serif</vt:lpstr>
      <vt:lpstr>Segoe Print</vt:lpstr>
      <vt:lpstr>Times New Roman</vt:lpstr>
      <vt:lpstr>ОБЛОЖКИ</vt:lpstr>
      <vt:lpstr>РАЗДЕЛИТЕЛИ</vt:lpstr>
      <vt:lpstr>RAW десерты</vt:lpstr>
      <vt:lpstr>Многим людям приходится задаваться вопросом «Сколько я могу позволить себе съесть сладкого?»</vt:lpstr>
      <vt:lpstr>Для кого это  остается вопросом №1 ?</vt:lpstr>
      <vt:lpstr>Презентация PowerPoint</vt:lpstr>
      <vt:lpstr>Презентация PowerPoint</vt:lpstr>
      <vt:lpstr>Развитие рынка</vt:lpstr>
      <vt:lpstr>Пути развития</vt:lpstr>
      <vt:lpstr>Монетизация</vt:lpstr>
      <vt:lpstr>Текущие результаты</vt:lpstr>
      <vt:lpstr>Команда</vt:lpstr>
      <vt:lpstr>Планы развития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Анна Мельянцова</dc:creator>
  <cp:lastModifiedBy>симба</cp:lastModifiedBy>
  <cp:revision>12</cp:revision>
  <dcterms:created xsi:type="dcterms:W3CDTF">2021-07-02T15:32:26Z</dcterms:created>
  <dcterms:modified xsi:type="dcterms:W3CDTF">2021-07-27T07:55:38Z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