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Arial Narrow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ji3NR1YuRZJeweT/bwOF2bJ6Zu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1AE2A1-CC0F-4720-8331-DC6A70BC54C9}">
  <a:tblStyle styleId="{BD1AE2A1-CC0F-4720-8331-DC6A70BC54C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ArialNarrow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ArialNarrow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ArialNarrow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16" name="Google Shape;21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33" name="Google Shape;23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9.jpg"/><Relationship Id="rId5" Type="http://schemas.openxmlformats.org/officeDocument/2006/relationships/image" Target="../media/image6.jpg"/><Relationship Id="rId6" Type="http://schemas.openxmlformats.org/officeDocument/2006/relationships/image" Target="../media/image8.jpg"/><Relationship Id="rId7" Type="http://schemas.openxmlformats.org/officeDocument/2006/relationships/image" Target="../media/image10.jpg"/><Relationship Id="rId8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75"/>
            <a:ext cx="95181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Специализированное устройство, работающее на базе искусственного интеллекта для инвалидов по зрению, которое восстанавливает трудоспособность 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803275" y="143456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Ежегодно во всем мире инвалидность по зрению приобретают около </a:t>
            </a:r>
            <a:r>
              <a:rPr b="0" i="1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45 тысяч человек</a:t>
            </a:r>
            <a:r>
              <a:rPr b="0" i="0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. В России количество незрячих и слабовидящих превышает </a:t>
            </a:r>
            <a:r>
              <a:rPr b="0" i="1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210 тысяч человек.</a:t>
            </a:r>
            <a:endParaRPr b="0" i="0" sz="2800" u="none" cap="none" strike="noStrike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К сожалению, отечественных производителей ассистивных технологий на рынке не так много, вследствие чего </a:t>
            </a:r>
            <a:r>
              <a:rPr b="0" i="1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существенно снижается качество жизни незрячих</a:t>
            </a:r>
            <a:r>
              <a:rPr b="0" i="0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Вопрос доступности вспомогательных устройств стоит по-особенному остро из-за: 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Высокой цены на бОльшую часть иностранного оборудования и программного обеспечения;</a:t>
            </a:r>
            <a:endParaRPr b="0" i="0" sz="2800" u="none" cap="none" strike="noStrike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Отсутствия русификации.</a:t>
            </a:r>
            <a:endParaRPr b="0" i="0" sz="2800" u="none" cap="none" strike="noStrike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803275" y="1317223"/>
            <a:ext cx="11020425" cy="1321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Предлагается разработка устройства, работающего на базе искусственного интеллекта, которая: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Адекватно воспринимает окружающую среду;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Социально адаптирует; </a:t>
            </a:r>
            <a:endParaRPr b="0" i="0" sz="2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Частично возвращает трудоспособность (например, для людей, работавших с документацией).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Проект ориентирован на: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413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https://cdn2.iconfinder.com/data/icons/blind-man/288/blind-003-1024.png" id="181" name="Google Shape;18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2882" y="3641657"/>
            <a:ext cx="1995518" cy="199551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"/>
          <p:cNvSpPr txBox="1"/>
          <p:nvPr/>
        </p:nvSpPr>
        <p:spPr>
          <a:xfrm>
            <a:off x="2245802" y="5004406"/>
            <a:ext cx="2967487" cy="1321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Взрослых с приобретенной инвалидностью во взрослом возрасте</a:t>
            </a:r>
            <a:endParaRPr/>
          </a:p>
        </p:txBody>
      </p:sp>
      <p:sp>
        <p:nvSpPr>
          <p:cNvPr id="183" name="Google Shape;183;p3"/>
          <p:cNvSpPr txBox="1"/>
          <p:nvPr/>
        </p:nvSpPr>
        <p:spPr>
          <a:xfrm>
            <a:off x="6173697" y="5016804"/>
            <a:ext cx="1920815" cy="1321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Детей с ранними нарушениями зрения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"/>
          <p:cNvPicPr preferRelativeResize="0"/>
          <p:nvPr/>
        </p:nvPicPr>
        <p:blipFill rotWithShape="1">
          <a:blip r:embed="rId4">
            <a:alphaModFix/>
          </a:blip>
          <a:srcRect b="3483" l="306" r="-305" t="17094"/>
          <a:stretch/>
        </p:blipFill>
        <p:spPr>
          <a:xfrm>
            <a:off x="756138" y="1652926"/>
            <a:ext cx="10767646" cy="424224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90" name="Google Shape;190;p4"/>
          <p:cNvSpPr txBox="1"/>
          <p:nvPr/>
        </p:nvSpPr>
        <p:spPr>
          <a:xfrm>
            <a:off x="3903693" y="6115782"/>
            <a:ext cx="109093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Рисунок 1. Системная модель продукта</a:t>
            </a:r>
            <a:endParaRPr b="0" i="0" sz="1400" u="none" cap="none" strike="noStrike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192" name="Google Shape;192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199" name="Google Shape;199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0" name="Google Shape;200;p5"/>
          <p:cNvSpPr txBox="1"/>
          <p:nvPr/>
        </p:nvSpPr>
        <p:spPr>
          <a:xfrm>
            <a:off x="681281" y="1540752"/>
            <a:ext cx="109093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В 2018 году мировой рынок вспомогательных устройств для пожилых людей и инвалидов оценивался в 16 141,4 миллиона долларов, и ожидается, что в течение прогнозируемого периода (2019–2027 годы) среднегодовой темп роста составит 7,7% (источник: Coherent Market Insights Analysis (2019)).</a:t>
            </a:r>
            <a:endParaRPr sz="1800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| Coherent Market Insights" id="201" name="Google Shape;201;p5"/>
          <p:cNvPicPr preferRelativeResize="0"/>
          <p:nvPr/>
        </p:nvPicPr>
        <p:blipFill rotWithShape="1">
          <a:blip r:embed="rId4">
            <a:alphaModFix/>
          </a:blip>
          <a:srcRect b="0" l="0" r="0" t="6648"/>
          <a:stretch/>
        </p:blipFill>
        <p:spPr>
          <a:xfrm>
            <a:off x="2656934" y="2448596"/>
            <a:ext cx="6105278" cy="231869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5"/>
          <p:cNvSpPr/>
          <p:nvPr/>
        </p:nvSpPr>
        <p:spPr>
          <a:xfrm>
            <a:off x="2375408" y="4608723"/>
            <a:ext cx="692493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4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Рисунок 2. Размер и прогноз мирового рынка ассистивных, млн долларов США и годовой рост (%), 2016–2027 гг.</a:t>
            </a:r>
            <a:endParaRPr/>
          </a:p>
        </p:txBody>
      </p:sp>
      <p:sp>
        <p:nvSpPr>
          <p:cNvPr id="203" name="Google Shape;203;p5"/>
          <p:cNvSpPr/>
          <p:nvPr/>
        </p:nvSpPr>
        <p:spPr>
          <a:xfrm>
            <a:off x="681281" y="5071554"/>
            <a:ext cx="1070292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Российский рынок ассистивных технологий - на подъеме. По оценке Агентства инноваций Москвы, целевую аудиторию AssistiveTech эксперты оценивают в 49,3 млн человек, из них </a:t>
            </a:r>
            <a:r>
              <a:rPr b="1" lang="ru-RU" sz="1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34%</a:t>
            </a:r>
            <a:r>
              <a:rPr lang="ru-RU" sz="1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 приходится на людей с нарушениями зрения</a:t>
            </a:r>
            <a:endParaRPr sz="1800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10" name="Google Shape;210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1" name="Google Shape;211;p6"/>
          <p:cNvSpPr/>
          <p:nvPr/>
        </p:nvSpPr>
        <p:spPr>
          <a:xfrm>
            <a:off x="4086987" y="6068948"/>
            <a:ext cx="8217156" cy="306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4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Таблица 1. Конкурентный анализ</a:t>
            </a:r>
            <a:endParaRPr i="1" sz="1400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2" name="Google Shape;212;p6"/>
          <p:cNvGraphicFramePr/>
          <p:nvPr/>
        </p:nvGraphicFramePr>
        <p:xfrm>
          <a:off x="809445" y="142789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{BD1AE2A1-CC0F-4720-8331-DC6A70BC54C9}</a:tableStyleId>
              </a:tblPr>
              <a:tblGrid>
                <a:gridCol w="1329075"/>
                <a:gridCol w="1823450"/>
                <a:gridCol w="1516325"/>
                <a:gridCol w="1823450"/>
                <a:gridCol w="1365450"/>
                <a:gridCol w="1668300"/>
                <a:gridCol w="1170700"/>
              </a:tblGrid>
              <a:tr h="992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 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Понимание естественного языка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Возможность интеграции со смартфоном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Долгосрочность автономного режима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Реализация технологий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Оперативность работы в режиме реального времени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Точность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</a:tr>
              <a:tr h="992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Position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Locator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Device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(PLDs)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FE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GPS, GIS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FE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F7CAAC"/>
                    </a:solidFill>
                  </a:tcPr>
                </a:tc>
              </a:tr>
              <a:tr h="496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Microsoft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Seeing AI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CNN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FEE599"/>
                    </a:solidFill>
                  </a:tcPr>
                </a:tc>
              </a:tr>
              <a:tr h="744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Electronic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Travel Aids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(ETAs)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FE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RFID, мультисенсоры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solidFill>
                      <a:srgbClr val="FEE599"/>
                    </a:solidFill>
                  </a:tcPr>
                </a:tc>
              </a:tr>
              <a:tr h="744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Electronic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Orientation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Aids (EOAs)</a:t>
                      </a:r>
                      <a:endParaRPr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-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Камера, мультисенсоры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55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Наш продукт</a:t>
                      </a:r>
                      <a:endParaRPr b="1" sz="11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b="1"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b="1"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b="1"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CNN, камера</a:t>
                      </a:r>
                      <a:endParaRPr b="0"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b="1"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+</a:t>
                      </a:r>
                      <a:endParaRPr b="1" sz="1400" u="none" cap="none" strike="noStrik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T="0" marB="0" marR="40300" marL="40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19" name="Google Shape;219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20" name="Google Shape;220;p7"/>
          <p:cNvPicPr preferRelativeResize="0"/>
          <p:nvPr/>
        </p:nvPicPr>
        <p:blipFill rotWithShape="1">
          <a:blip r:embed="rId4">
            <a:alphaModFix/>
          </a:blip>
          <a:srcRect b="65687" l="18087" r="57920" t="0"/>
          <a:stretch/>
        </p:blipFill>
        <p:spPr>
          <a:xfrm>
            <a:off x="3078443" y="4388865"/>
            <a:ext cx="2715194" cy="228880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21" name="Google Shape;221;p7"/>
          <p:cNvPicPr preferRelativeResize="0"/>
          <p:nvPr/>
        </p:nvPicPr>
        <p:blipFill rotWithShape="1">
          <a:blip r:embed="rId5">
            <a:alphaModFix/>
          </a:blip>
          <a:srcRect b="42223" l="59332" r="19297" t="34403"/>
          <a:stretch/>
        </p:blipFill>
        <p:spPr>
          <a:xfrm>
            <a:off x="3063793" y="1417366"/>
            <a:ext cx="2712577" cy="174889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22" name="Google Shape;222;p7"/>
          <p:cNvPicPr preferRelativeResize="0"/>
          <p:nvPr/>
        </p:nvPicPr>
        <p:blipFill rotWithShape="1">
          <a:blip r:embed="rId6">
            <a:alphaModFix/>
          </a:blip>
          <a:srcRect b="59313" l="0" r="77486" t="0"/>
          <a:stretch/>
        </p:blipFill>
        <p:spPr>
          <a:xfrm>
            <a:off x="192596" y="2461933"/>
            <a:ext cx="2672249" cy="284649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23" name="Google Shape;223;p7"/>
          <p:cNvPicPr preferRelativeResize="0"/>
          <p:nvPr/>
        </p:nvPicPr>
        <p:blipFill rotWithShape="1">
          <a:blip r:embed="rId7">
            <a:alphaModFix/>
          </a:blip>
          <a:srcRect b="72958" l="36483" r="37275" t="10"/>
          <a:stretch/>
        </p:blipFill>
        <p:spPr>
          <a:xfrm>
            <a:off x="5988381" y="2705573"/>
            <a:ext cx="3198132" cy="194172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24" name="Google Shape;224;p7"/>
          <p:cNvPicPr preferRelativeResize="0"/>
          <p:nvPr/>
        </p:nvPicPr>
        <p:blipFill rotWithShape="1">
          <a:blip r:embed="rId8">
            <a:alphaModFix/>
          </a:blip>
          <a:srcRect b="75966" l="78290" r="0" t="0"/>
          <a:stretch/>
        </p:blipFill>
        <p:spPr>
          <a:xfrm>
            <a:off x="9398524" y="2796584"/>
            <a:ext cx="2696873" cy="175970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cxnSp>
        <p:nvCxnSpPr>
          <p:cNvPr id="225" name="Google Shape;225;p7"/>
          <p:cNvCxnSpPr/>
          <p:nvPr/>
        </p:nvCxnSpPr>
        <p:spPr>
          <a:xfrm flipH="1" rot="10800000">
            <a:off x="1314335" y="1858147"/>
            <a:ext cx="1642479" cy="40501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6" name="Google Shape;226;p7"/>
          <p:cNvCxnSpPr/>
          <p:nvPr/>
        </p:nvCxnSpPr>
        <p:spPr>
          <a:xfrm>
            <a:off x="1674769" y="5533266"/>
            <a:ext cx="1300899" cy="5292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5988381" y="1761088"/>
            <a:ext cx="720301" cy="72930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8" name="Google Shape;228;p7"/>
          <p:cNvCxnSpPr/>
          <p:nvPr/>
        </p:nvCxnSpPr>
        <p:spPr>
          <a:xfrm flipH="1" rot="10800000">
            <a:off x="5988381" y="4780457"/>
            <a:ext cx="833423" cy="101742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9" name="Google Shape;229;p7"/>
          <p:cNvCxnSpPr>
            <a:stCxn id="223" idx="3"/>
            <a:endCxn id="224" idx="1"/>
          </p:cNvCxnSpPr>
          <p:nvPr/>
        </p:nvCxnSpPr>
        <p:spPr>
          <a:xfrm>
            <a:off x="9186513" y="3676435"/>
            <a:ext cx="212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cxnSp>
        <p:nvCxnSpPr>
          <p:cNvPr id="236" name="Google Shape;236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7" name="Google Shape;237;p8"/>
          <p:cNvGraphicFramePr/>
          <p:nvPr/>
        </p:nvGraphicFramePr>
        <p:xfrm>
          <a:off x="690119" y="18514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{BD1AE2A1-CC0F-4720-8331-DC6A70BC54C9}</a:tableStyleId>
              </a:tblPr>
              <a:tblGrid>
                <a:gridCol w="9069800"/>
                <a:gridCol w="1874000"/>
              </a:tblGrid>
              <a:tr h="20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Средний чек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89 999,00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9393"/>
                    </a:solidFill>
                  </a:tcPr>
                </a:tc>
              </a:tr>
              <a:tr h="20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САС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1 458,00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11 298,94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Кастомизация продукта по запросу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     5 000,00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Доставка (стартовая цена)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899,00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 (УСН 6%)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5 399,94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Маржа (Gross margin), один юнити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77 242,06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 в месяц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664 300,00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ФОТ начисления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153 300,00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ФОТ (основной состав)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511 000,00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</a:tr>
              <a:tr h="20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1 млн руб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8" name="Google Shape;238;p8"/>
          <p:cNvSpPr/>
          <p:nvPr/>
        </p:nvSpPr>
        <p:spPr>
          <a:xfrm>
            <a:off x="690119" y="1398301"/>
            <a:ext cx="692493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Ниже представлен </a:t>
            </a:r>
            <a:r>
              <a:rPr b="1" lang="ru-RU" sz="1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UNIT-анализ</a:t>
            </a:r>
            <a:r>
              <a:rPr lang="ru-RU" sz="1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45" name="Google Shape;245;p9"/>
          <p:cNvSpPr txBox="1"/>
          <p:nvPr/>
        </p:nvSpPr>
        <p:spPr>
          <a:xfrm>
            <a:off x="990600" y="128791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Календарный график работ по проекту на 1 год:</a:t>
            </a:r>
            <a:endParaRPr b="1"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Первый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этап: Исследование потребителя и корректировка идеи продукта;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Второй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этап: Разработка прототипа, проведение исследований будущего конечного продукта;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Третий</a:t>
            </a:r>
            <a:r>
              <a:rPr b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этап: проведение НИОКР;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Четвертый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этап: Клинические исследования;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Итог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lang="ru-RU" sz="1500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создание опытного образца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------------------------------------------------------------------------------------------------------------------------------------------------------------------</a:t>
            </a:r>
            <a:r>
              <a:rPr b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 будущего проекта: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Пятый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этап: Разработка нормативно-регулирующией и технической документации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Шестой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этап: Испытание продукта;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Седьмой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этап: Подготовка производства;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Восьмой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этап: Освоение производства;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Девятый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этап: Продажа продукции.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Одиннадцатый этап: интернационализация продукта;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Двенадцатый этап: выход на иностранные рынки.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Итог</a:t>
            </a:r>
            <a:r>
              <a:rPr lang="ru-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lang="ru-RU" sz="1500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вывод продукта на рынок</a:t>
            </a:r>
            <a:endParaRPr b="1" sz="1500">
              <a:solidFill>
                <a:srgbClr val="13B3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6" name="Google Shape;246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53" name="Google Shape;253;p10"/>
          <p:cNvSpPr txBox="1"/>
          <p:nvPr/>
        </p:nvSpPr>
        <p:spPr>
          <a:xfrm>
            <a:off x="803275" y="121564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Помимо проджект-менеджера, в состав команды входят: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Инвесторы</a:t>
            </a: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: офтальмологические центры, государство;</a:t>
            </a:r>
            <a:endParaRPr sz="1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Создатели ПО</a:t>
            </a: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: разработчик в области ИИ;</a:t>
            </a:r>
            <a:endParaRPr sz="1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Сборщики</a:t>
            </a: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: инженер по разработке и проектированию, </a:t>
            </a:r>
            <a:endParaRPr sz="1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    производственный инженер;</a:t>
            </a:r>
            <a:endParaRPr sz="1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i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 ответе за продвижение</a:t>
            </a: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: специалист </a:t>
            </a:r>
            <a:endParaRPr sz="1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    по маркетингу и продаже;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1"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Тип организационной структуры</a:t>
            </a: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: функциональная.</a:t>
            </a:r>
            <a:endParaRPr sz="1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4" name="Google Shape;254;p10"/>
          <p:cNvCxnSpPr/>
          <p:nvPr/>
        </p:nvCxnSpPr>
        <p:spPr>
          <a:xfrm>
            <a:off x="636917" y="1248598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55" name="Google Shape;255;p10"/>
          <p:cNvPicPr preferRelativeResize="0"/>
          <p:nvPr/>
        </p:nvPicPr>
        <p:blipFill rotWithShape="1">
          <a:blip r:embed="rId4">
            <a:alphaModFix/>
          </a:blip>
          <a:srcRect b="-429" l="2636" r="-310" t="3041"/>
          <a:stretch/>
        </p:blipFill>
        <p:spPr>
          <a:xfrm>
            <a:off x="7140135" y="3356808"/>
            <a:ext cx="4689736" cy="336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"/>
          <p:cNvSpPr txBox="1"/>
          <p:nvPr/>
        </p:nvSpPr>
        <p:spPr>
          <a:xfrm>
            <a:off x="746374" y="16167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