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4" r:id="rId6"/>
    <p:sldId id="260" r:id="rId7"/>
    <p:sldId id="265" r:id="rId8"/>
    <p:sldId id="262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BA612"/>
    <a:srgbClr val="C2E9F0"/>
    <a:srgbClr val="FBA919"/>
    <a:srgbClr val="FFBBCA"/>
    <a:srgbClr val="FBA81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13" autoAdjust="0"/>
    <p:restoredTop sz="89824" autoAdjust="0"/>
  </p:normalViewPr>
  <p:slideViewPr>
    <p:cSldViewPr snapToGrid="0">
      <p:cViewPr>
        <p:scale>
          <a:sx n="50" d="100"/>
          <a:sy n="50" d="100"/>
        </p:scale>
        <p:origin x="-2802" y="-1158"/>
      </p:cViewPr>
      <p:guideLst>
        <p:guide orient="horz" pos="2160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46E6227-5F19-49CF-9C2B-3AC81E9DD3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601776A9-B392-451C-BA3E-9BA48ECDF5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98838BD-F42D-4BB9-8B63-A4BA064E3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3DE0AA7-C72A-4915-A40F-B4FCF9257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1995AAB-6D92-4C65-9688-BE77B9AA9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45599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A7D0507-3CE2-45C7-8746-83EBCC461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DF15C3F-B725-4727-A6B1-0034C80D4B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0898CDE-ABAB-4C3E-8136-96BA03890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E92DB3D-ED8B-404E-A9EC-B0CCE4162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B5EAAEB-9071-4BA4-9B3C-B45BD747F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30473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6C515FA-8BA4-4C41-B9FC-F58BBC6A8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6F94C53-855B-49FA-A413-552C2E6787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FFC11A9-4083-428A-B4B0-E93A46430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19E1879-58DD-4A5C-8F86-64A7AC227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F401BFE-3768-470B-BDDA-DB0E22736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81571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B11A64D-C7A2-4906-B1C7-F5CF52691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A8B9AF2-2AAD-4490-82A0-8D6839BBE3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1F34F2F6-3ADB-492E-B740-032A318CEF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A4D3A316-1A47-48B7-A181-5717DEDEE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CCFFCA31-D1B9-4ABF-A904-58173644B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592EF9CC-E480-4C57-A913-34731B3F5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96372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6F7BD07-44CE-488F-AFC9-25E997400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97A12D62-274A-4EFF-8D4B-8D977A3B2A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3760C5F0-7B2B-4096-A882-5EA97CFA5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CCC250C6-620B-4DA5-87E8-E3F98E4BB5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5A84A89B-48D2-4D8C-A133-52CF40ACC5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A9F8A54E-8AAA-40DE-A139-5E98FCA2D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B6F99650-CCA5-44C6-B87A-7265C984D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71F83780-97BD-4FEE-81AF-71FAB4709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10779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819D2DF-A046-426C-88EB-44A5E1FF9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7A672F3C-505A-4607-A506-0398F255B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97F5A792-B24C-48F8-8EF0-0DCB56780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65261BB1-309C-4630-AEFC-F0BAC6C1F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83461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C0D4707A-1BAB-4814-A20A-743BBE3AA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7C8A1048-C740-4886-BCDC-658360F22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8B428A52-86B4-49E1-A91F-7A533EC5A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81030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92BBEC4-B78E-4510-9A5B-87C83FCD9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8BB0C58-E4D1-4E4D-B4A1-71A50509FF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A3EB7AC4-31A6-48E5-BE9C-FDEC677A78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289A8FD-187A-4898-BD40-C688AFF21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91765B41-4754-4962-A1E7-3DD1A8C17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BF1D8E7A-6367-4184-A818-68613F65F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36923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5F78B44-BB9C-4DF5-BDCA-8B4929788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DF8C6CBC-78E9-4264-8D0F-95A0B89C8E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65EB8AA0-9B89-47F3-85A6-438C5AA9B5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26B9CE29-A0D9-4D3E-834F-C0022D284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781D99CE-2F0A-4C28-8509-8AA332B41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83216C0D-27F3-4E48-97FE-5D975FA35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82508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745BB23-CA74-476B-8D6A-C140EF693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F04B699F-6CC5-4596-83F6-B04CE8BEC3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C162167-14CD-4D8F-BAA4-563C1D016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DD52F95-F552-4B59-B65E-D7A1D82BC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D19D52E-50D1-46A1-96A9-2AF1C33E7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32328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3061D493-C06A-4E40-99E9-83ECEB8275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4905860D-4084-4474-A034-1DC60C034D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49C59D0-9288-4B67-BE2C-15717D1EC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88155DC-9688-44AB-800F-7C32AD227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F07FA75-A6B5-4DDB-90AA-C94D3A9C4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19605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9DE1F1B-9429-4EE6-88D4-91F3C3E36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D8562A48-65A2-4C72-A604-72CE2CB996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245FAAC-148A-4FFF-B1BE-6B62CF9C5F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19E8FC-189E-4963-A33C-721CC7963D36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6EA84EF-E2E0-4A10-9833-FD6BE09628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E5C6EC1-9AC9-495F-887C-44FBBA594A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96752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EC2C526B-BB3A-44B0-BAC4-B613511F513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BA0BD4C-5991-474B-AA25-DFF9E577208C}"/>
              </a:ext>
            </a:extLst>
          </p:cNvPr>
          <p:cNvSpPr txBox="1"/>
          <p:nvPr/>
        </p:nvSpPr>
        <p:spPr>
          <a:xfrm>
            <a:off x="240167" y="1156840"/>
            <a:ext cx="209774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/>
              <a:t>Команда:</a:t>
            </a:r>
          </a:p>
          <a:p>
            <a:r>
              <a:rPr lang="ru-RU" sz="3200" dirty="0"/>
              <a:t>Проект: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E373EE0-0358-4D63-B7C6-24ED93BFBDAD}"/>
              </a:ext>
            </a:extLst>
          </p:cNvPr>
          <p:cNvSpPr txBox="1"/>
          <p:nvPr/>
        </p:nvSpPr>
        <p:spPr>
          <a:xfrm>
            <a:off x="1968624" y="1163648"/>
            <a:ext cx="2097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PoChek#4</a:t>
            </a:r>
            <a:endParaRPr lang="ru-RU" sz="3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C5C672F-04EB-42F5-B8F2-DC059287665C}"/>
              </a:ext>
            </a:extLst>
          </p:cNvPr>
          <p:cNvSpPr txBox="1"/>
          <p:nvPr/>
        </p:nvSpPr>
        <p:spPr>
          <a:xfrm>
            <a:off x="1681316" y="1681339"/>
            <a:ext cx="586002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Комплексная система предиктивной аналитики технического состояния распределительных трансформаторов среднего напряжения с литой изоляцией</a:t>
            </a:r>
          </a:p>
        </p:txBody>
      </p:sp>
    </p:spTree>
    <p:extLst>
      <p:ext uri="{BB962C8B-B14F-4D97-AF65-F5344CB8AC3E}">
        <p14:creationId xmlns:p14="http://schemas.microsoft.com/office/powerpoint/2010/main" xmlns="" val="975393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39D8851-9B64-430C-A9CC-E5B8342DAC03}"/>
              </a:ext>
            </a:extLst>
          </p:cNvPr>
          <p:cNvSpPr txBox="1"/>
          <p:nvPr/>
        </p:nvSpPr>
        <p:spPr>
          <a:xfrm>
            <a:off x="4583118" y="149187"/>
            <a:ext cx="3352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ПРОБЛЕМА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17564186-4008-43D3-9A3C-5D13860D6CE6}"/>
              </a:ext>
            </a:extLst>
          </p:cNvPr>
          <p:cNvGrpSpPr/>
          <p:nvPr/>
        </p:nvGrpSpPr>
        <p:grpSpPr>
          <a:xfrm>
            <a:off x="94532" y="900801"/>
            <a:ext cx="4087906" cy="535511"/>
            <a:chOff x="268943" y="1169678"/>
            <a:chExt cx="4087906" cy="67540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xmlns="" id="{544C810B-F817-4726-89BD-56F98B8F258E}"/>
                </a:ext>
              </a:extLst>
            </p:cNvPr>
            <p:cNvSpPr txBox="1"/>
            <p:nvPr/>
          </p:nvSpPr>
          <p:spPr>
            <a:xfrm>
              <a:off x="277907" y="1307323"/>
              <a:ext cx="407894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>
                  <a:solidFill>
                    <a:srgbClr val="FBA815"/>
                  </a:solidFill>
                </a:rPr>
                <a:t>Какую проблему решает проект?</a:t>
              </a:r>
            </a:p>
          </p:txBody>
        </p:sp>
        <p:sp>
          <p:nvSpPr>
            <p:cNvPr id="8" name="Прямоугольник: скругленные углы 7">
              <a:extLst>
                <a:ext uri="{FF2B5EF4-FFF2-40B4-BE49-F238E27FC236}">
                  <a16:creationId xmlns:a16="http://schemas.microsoft.com/office/drawing/2014/main" xmlns="" id="{F3C6AB55-C8E1-424A-B2B4-4A9D23768471}"/>
                </a:ext>
              </a:extLst>
            </p:cNvPr>
            <p:cNvSpPr/>
            <p:nvPr/>
          </p:nvSpPr>
          <p:spPr>
            <a:xfrm>
              <a:off x="268943" y="1169678"/>
              <a:ext cx="4078940" cy="675400"/>
            </a:xfrm>
            <a:prstGeom prst="roundRect">
              <a:avLst/>
            </a:prstGeom>
            <a:noFill/>
            <a:ln w="38100">
              <a:solidFill>
                <a:srgbClr val="FBA61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xmlns="" id="{2A743BB4-8188-4DE3-A6BA-04E7DD16B758}"/>
              </a:ext>
            </a:extLst>
          </p:cNvPr>
          <p:cNvGrpSpPr/>
          <p:nvPr/>
        </p:nvGrpSpPr>
        <p:grpSpPr>
          <a:xfrm>
            <a:off x="4268767" y="889789"/>
            <a:ext cx="3528506" cy="535511"/>
            <a:chOff x="4554069" y="1169678"/>
            <a:chExt cx="2967320" cy="675400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xmlns="" id="{1A368C8B-90CD-4FC8-AF17-6F60E96E19E6}"/>
                </a:ext>
              </a:extLst>
            </p:cNvPr>
            <p:cNvSpPr txBox="1"/>
            <p:nvPr/>
          </p:nvSpPr>
          <p:spPr>
            <a:xfrm>
              <a:off x="4554069" y="1307323"/>
              <a:ext cx="29673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>
                  <a:solidFill>
                    <a:srgbClr val="FBA815"/>
                  </a:solidFill>
                </a:rPr>
                <a:t>Кто наши потребители?</a:t>
              </a:r>
            </a:p>
          </p:txBody>
        </p:sp>
        <p:sp>
          <p:nvSpPr>
            <p:cNvPr id="9" name="Прямоугольник: скругленные углы 8">
              <a:extLst>
                <a:ext uri="{FF2B5EF4-FFF2-40B4-BE49-F238E27FC236}">
                  <a16:creationId xmlns:a16="http://schemas.microsoft.com/office/drawing/2014/main" xmlns="" id="{DE338556-8093-4118-9375-4CCD32B3BC57}"/>
                </a:ext>
              </a:extLst>
            </p:cNvPr>
            <p:cNvSpPr/>
            <p:nvPr/>
          </p:nvSpPr>
          <p:spPr>
            <a:xfrm>
              <a:off x="4563035" y="1169678"/>
              <a:ext cx="2922494" cy="675400"/>
            </a:xfrm>
            <a:prstGeom prst="roundRect">
              <a:avLst/>
            </a:prstGeom>
            <a:noFill/>
            <a:ln w="38100">
              <a:solidFill>
                <a:srgbClr val="FBA61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xmlns="" id="{CC9E98A8-0A07-4190-86D8-B213EE039BF6}"/>
              </a:ext>
            </a:extLst>
          </p:cNvPr>
          <p:cNvGrpSpPr/>
          <p:nvPr/>
        </p:nvGrpSpPr>
        <p:grpSpPr>
          <a:xfrm>
            <a:off x="7851622" y="889789"/>
            <a:ext cx="4078943" cy="567637"/>
            <a:chOff x="7691716" y="1169678"/>
            <a:chExt cx="4249274" cy="675400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AAFDBE5E-6E5F-4319-81DB-874BCF44C896}"/>
                </a:ext>
              </a:extLst>
            </p:cNvPr>
            <p:cNvSpPr txBox="1"/>
            <p:nvPr/>
          </p:nvSpPr>
          <p:spPr>
            <a:xfrm>
              <a:off x="7691717" y="1307323"/>
              <a:ext cx="424927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>
                  <a:solidFill>
                    <a:srgbClr val="FBA815"/>
                  </a:solidFill>
                </a:rPr>
                <a:t>Почему это актуально и важно?</a:t>
              </a:r>
            </a:p>
          </p:txBody>
        </p:sp>
        <p:sp>
          <p:nvSpPr>
            <p:cNvPr id="10" name="Прямоугольник: скругленные углы 9">
              <a:extLst>
                <a:ext uri="{FF2B5EF4-FFF2-40B4-BE49-F238E27FC236}">
                  <a16:creationId xmlns:a16="http://schemas.microsoft.com/office/drawing/2014/main" xmlns="" id="{D74214B6-BF4C-4D97-AF17-14698DAA23A0}"/>
                </a:ext>
              </a:extLst>
            </p:cNvPr>
            <p:cNvSpPr/>
            <p:nvPr/>
          </p:nvSpPr>
          <p:spPr>
            <a:xfrm>
              <a:off x="7691716" y="1169678"/>
              <a:ext cx="4222377" cy="675400"/>
            </a:xfrm>
            <a:prstGeom prst="roundRect">
              <a:avLst/>
            </a:prstGeom>
            <a:noFill/>
            <a:ln w="38100">
              <a:solidFill>
                <a:srgbClr val="FBA61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xmlns="" id="{ABE8AFE0-ED98-4203-9F0D-D9FD13118211}"/>
              </a:ext>
            </a:extLst>
          </p:cNvPr>
          <p:cNvSpPr/>
          <p:nvPr/>
        </p:nvSpPr>
        <p:spPr>
          <a:xfrm>
            <a:off x="139448" y="1505597"/>
            <a:ext cx="4078940" cy="4612685"/>
          </a:xfrm>
          <a:prstGeom prst="roundRect">
            <a:avLst>
              <a:gd name="adj" fmla="val 2686"/>
            </a:avLst>
          </a:prstGeom>
          <a:noFill/>
          <a:ln w="38100">
            <a:solidFill>
              <a:srgbClr val="FBA6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dirty="0">
                <a:solidFill>
                  <a:schemeClr val="tx1"/>
                </a:solidFill>
              </a:rPr>
              <a:t>Переход компаний и предприятий на обслуживание, ремонт и замену оборудования с планового обслуживания на обслуживание по состоянию – предиктивное обслуживание</a:t>
            </a:r>
          </a:p>
          <a:p>
            <a:endParaRPr lang="ru-RU" sz="100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Сложность проведения оценки технического состояния большого парка распределительных трансформаторов, так как для этого требуется большой штат высококвалифицированных специалистов</a:t>
            </a:r>
          </a:p>
          <a:p>
            <a:endParaRPr lang="ru-RU" sz="100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Невозможность раннего определения зарождающегося дефекта в распределительном трансформаторе</a:t>
            </a:r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46F77A57-C475-4142-86B5-4D4745CA8638}"/>
              </a:ext>
            </a:extLst>
          </p:cNvPr>
          <p:cNvCxnSpPr/>
          <p:nvPr/>
        </p:nvCxnSpPr>
        <p:spPr>
          <a:xfrm>
            <a:off x="420753" y="3269395"/>
            <a:ext cx="3510116" cy="0"/>
          </a:xfrm>
          <a:prstGeom prst="line">
            <a:avLst/>
          </a:prstGeom>
          <a:noFill/>
          <a:ln w="19050" cmpd="dbl">
            <a:solidFill>
              <a:srgbClr val="FBA61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xmlns="" id="{AF10E825-79D0-4749-8107-6A34A073CF9E}"/>
              </a:ext>
            </a:extLst>
          </p:cNvPr>
          <p:cNvCxnSpPr/>
          <p:nvPr/>
        </p:nvCxnSpPr>
        <p:spPr>
          <a:xfrm>
            <a:off x="525856" y="5234829"/>
            <a:ext cx="3510116" cy="0"/>
          </a:xfrm>
          <a:prstGeom prst="line">
            <a:avLst/>
          </a:prstGeom>
          <a:noFill/>
          <a:ln w="19050" cmpd="dbl">
            <a:solidFill>
              <a:srgbClr val="FBA61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xmlns="" id="{E8CC6FD9-A120-42A5-A132-AD3773F86F24}"/>
              </a:ext>
            </a:extLst>
          </p:cNvPr>
          <p:cNvSpPr/>
          <p:nvPr/>
        </p:nvSpPr>
        <p:spPr>
          <a:xfrm>
            <a:off x="4258091" y="1505597"/>
            <a:ext cx="3517876" cy="4247270"/>
          </a:xfrm>
          <a:prstGeom prst="roundRect">
            <a:avLst>
              <a:gd name="adj" fmla="val 2686"/>
            </a:avLst>
          </a:prstGeom>
          <a:noFill/>
          <a:ln w="38100">
            <a:solidFill>
              <a:srgbClr val="FBA6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dirty="0">
                <a:solidFill>
                  <a:schemeClr val="tx1"/>
                </a:solidFill>
              </a:rPr>
              <a:t>Компании и предприятия имеющие собственные подстанции с сухими трансформаторами с литой изоляцией: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Предприятия транспорта (Метрополитен, РЖД)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Предприятия химической, нефтегазовой отраслей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Предприятия легкой промышленности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Предприятия по производству автокомпонентов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Предприятия городских электросетей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xmlns="" id="{4BC0C872-AF35-4032-B610-97158A37BAB0}"/>
              </a:ext>
            </a:extLst>
          </p:cNvPr>
          <p:cNvSpPr/>
          <p:nvPr/>
        </p:nvSpPr>
        <p:spPr>
          <a:xfrm>
            <a:off x="7851622" y="1556746"/>
            <a:ext cx="4012275" cy="3124185"/>
          </a:xfrm>
          <a:prstGeom prst="roundRect">
            <a:avLst>
              <a:gd name="adj" fmla="val 2686"/>
            </a:avLst>
          </a:prstGeom>
          <a:noFill/>
          <a:ln w="38100">
            <a:solidFill>
              <a:srgbClr val="FBA6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Тренд на цифровизацию всех отраслей экономики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Необходимость сокращения расходов для повышения рентабельности производства и снижения себестоимости производимой продукции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Высокая стоимость распределительных трансформаторов и их комплектующих</a:t>
            </a:r>
          </a:p>
          <a:p>
            <a:endParaRPr lang="ru-RU" dirty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xmlns="" id="{CE9B3ECA-44D2-4F55-9B25-645140CFF013}"/>
              </a:ext>
            </a:extLst>
          </p:cNvPr>
          <p:cNvGrpSpPr/>
          <p:nvPr/>
        </p:nvGrpSpPr>
        <p:grpSpPr>
          <a:xfrm>
            <a:off x="8019348" y="4680931"/>
            <a:ext cx="3920204" cy="2116930"/>
            <a:chOff x="32843" y="1725573"/>
            <a:chExt cx="4503174" cy="2402257"/>
          </a:xfrm>
        </p:grpSpPr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xmlns="" id="{77A28F83-AFC2-4DB2-A35F-C084878249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/>
            <a:srcRect l="23076" t="18660" r="9034" b="2533"/>
            <a:stretch/>
          </p:blipFill>
          <p:spPr>
            <a:xfrm>
              <a:off x="32843" y="1725573"/>
              <a:ext cx="4503174" cy="2402257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xmlns="" id="{56D52156-E881-45A0-8786-E8573154038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809109" y="2076326"/>
              <a:ext cx="1226169" cy="1734154"/>
            </a:xfrm>
            <a:prstGeom prst="rect">
              <a:avLst/>
            </a:prstGeom>
          </p:spPr>
        </p:pic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9D9C84E6-E13D-46A9-8801-07B0C0073CA2}"/>
              </a:ext>
            </a:extLst>
          </p:cNvPr>
          <p:cNvSpPr txBox="1"/>
          <p:nvPr/>
        </p:nvSpPr>
        <p:spPr>
          <a:xfrm>
            <a:off x="4952085" y="6490084"/>
            <a:ext cx="36851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/>
              <a:t>Потребители</a:t>
            </a:r>
            <a:r>
              <a:rPr lang="ru-RU" sz="1400" b="1" baseline="0" dirty="0"/>
              <a:t> сухих трансформаторов в мире</a:t>
            </a:r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xmlns="" val="16635428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1BE91884-38B8-4CC8-B249-2030E7BD1E79}"/>
              </a:ext>
            </a:extLst>
          </p:cNvPr>
          <p:cNvSpPr/>
          <p:nvPr/>
        </p:nvSpPr>
        <p:spPr>
          <a:xfrm>
            <a:off x="-1" y="0"/>
            <a:ext cx="12191999" cy="6858000"/>
          </a:xfrm>
          <a:prstGeom prst="rect">
            <a:avLst/>
          </a:prstGeom>
          <a:solidFill>
            <a:srgbClr val="FFB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xmlns="" id="{45BF660A-9A33-428D-8D5A-4C6517A28F86}"/>
              </a:ext>
            </a:extLst>
          </p:cNvPr>
          <p:cNvSpPr/>
          <p:nvPr/>
        </p:nvSpPr>
        <p:spPr>
          <a:xfrm>
            <a:off x="154499" y="4759294"/>
            <a:ext cx="11956027" cy="203135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ЦЕННОСТНОЕ ПРЕДЛОЖЕНИЕ</a:t>
            </a:r>
          </a:p>
          <a:p>
            <a:pPr algn="ctr"/>
            <a:endParaRPr lang="ru-RU" sz="2000" b="1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chemeClr val="tx1"/>
                </a:solidFill>
              </a:rPr>
              <a:t>Переход на предиктивные методы обслуживания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chemeClr val="tx1"/>
                </a:solidFill>
              </a:rPr>
              <a:t>Повышение эффективности планирования капитальных и эксплуатационных затрат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chemeClr val="tx1"/>
                </a:solidFill>
              </a:rPr>
              <a:t>Снижение стоимости обслуживания оборудования</a:t>
            </a:r>
          </a:p>
          <a:p>
            <a:pPr algn="ctr"/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4301269-D04E-4D39-8A7A-7ABE850E342A}"/>
              </a:ext>
            </a:extLst>
          </p:cNvPr>
          <p:cNvSpPr txBox="1"/>
          <p:nvPr/>
        </p:nvSpPr>
        <p:spPr>
          <a:xfrm>
            <a:off x="4855545" y="136495"/>
            <a:ext cx="25104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ПРОДУКТ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0557C32A-9D29-4B46-A81D-CEAA98499B30}"/>
              </a:ext>
            </a:extLst>
          </p:cNvPr>
          <p:cNvSpPr/>
          <p:nvPr/>
        </p:nvSpPr>
        <p:spPr>
          <a:xfrm>
            <a:off x="103238" y="1316189"/>
            <a:ext cx="11985523" cy="869577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</a:rPr>
              <a:t>Программно-аппаратный комплекс анализа и прогнозирования технического состояния распределительных трансформаторов с литой изоляцией </a:t>
            </a:r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xmlns="" id="{A2608EB5-9F98-476E-948A-D109830620B6}"/>
              </a:ext>
            </a:extLst>
          </p:cNvPr>
          <p:cNvGrpSpPr/>
          <p:nvPr/>
        </p:nvGrpSpPr>
        <p:grpSpPr>
          <a:xfrm>
            <a:off x="125004" y="2653578"/>
            <a:ext cx="11985522" cy="1356269"/>
            <a:chOff x="117987" y="2169251"/>
            <a:chExt cx="11985522" cy="1356269"/>
          </a:xfrm>
        </p:grpSpPr>
        <p:sp>
          <p:nvSpPr>
            <p:cNvPr id="13" name="Прямоугольник: скругленные углы 12">
              <a:extLst>
                <a:ext uri="{FF2B5EF4-FFF2-40B4-BE49-F238E27FC236}">
                  <a16:creationId xmlns:a16="http://schemas.microsoft.com/office/drawing/2014/main" xmlns="" id="{8E1D3698-311E-4ABD-86E5-8E24B341F7EC}"/>
                </a:ext>
              </a:extLst>
            </p:cNvPr>
            <p:cNvSpPr/>
            <p:nvPr/>
          </p:nvSpPr>
          <p:spPr>
            <a:xfrm>
              <a:off x="117987" y="2169251"/>
              <a:ext cx="11985522" cy="135626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 dirty="0">
                <a:solidFill>
                  <a:schemeClr val="tx1"/>
                </a:solidFill>
              </a:endParaRPr>
            </a:p>
          </p:txBody>
        </p:sp>
        <p:sp>
          <p:nvSpPr>
            <p:cNvPr id="8" name="Прямоугольник: скругленные углы 7">
              <a:extLst>
                <a:ext uri="{FF2B5EF4-FFF2-40B4-BE49-F238E27FC236}">
                  <a16:creationId xmlns:a16="http://schemas.microsoft.com/office/drawing/2014/main" xmlns="" id="{F958D4B8-EA3A-4197-BB22-A2AFF8356943}"/>
                </a:ext>
              </a:extLst>
            </p:cNvPr>
            <p:cNvSpPr/>
            <p:nvPr/>
          </p:nvSpPr>
          <p:spPr>
            <a:xfrm>
              <a:off x="235974" y="2273684"/>
              <a:ext cx="2818386" cy="1131685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solidFill>
                    <a:schemeClr val="tx1"/>
                  </a:solidFill>
                </a:rPr>
                <a:t>Аппаратная часть сбора и передачи данных с первичных средств измерения</a:t>
              </a:r>
            </a:p>
          </p:txBody>
        </p:sp>
        <p:sp>
          <p:nvSpPr>
            <p:cNvPr id="9" name="Прямоугольник: скругленные углы 8">
              <a:extLst>
                <a:ext uri="{FF2B5EF4-FFF2-40B4-BE49-F238E27FC236}">
                  <a16:creationId xmlns:a16="http://schemas.microsoft.com/office/drawing/2014/main" xmlns="" id="{16413506-2E5F-4E34-BEE6-85B8F921B1E5}"/>
                </a:ext>
              </a:extLst>
            </p:cNvPr>
            <p:cNvSpPr/>
            <p:nvPr/>
          </p:nvSpPr>
          <p:spPr>
            <a:xfrm>
              <a:off x="3142849" y="2273684"/>
              <a:ext cx="4141871" cy="1131685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solidFill>
                    <a:schemeClr val="tx1"/>
                  </a:solidFill>
                </a:rPr>
                <a:t>Программный блок анализа и прогнозирования технического состояния распределительных трансформаторов с литой изоляцией</a:t>
              </a:r>
            </a:p>
          </p:txBody>
        </p:sp>
        <p:sp>
          <p:nvSpPr>
            <p:cNvPr id="10" name="Прямоугольник: скругленные углы 9">
              <a:extLst>
                <a:ext uri="{FF2B5EF4-FFF2-40B4-BE49-F238E27FC236}">
                  <a16:creationId xmlns:a16="http://schemas.microsoft.com/office/drawing/2014/main" xmlns="" id="{2ECFDCBA-D462-443E-98BB-7D268F6118E3}"/>
                </a:ext>
              </a:extLst>
            </p:cNvPr>
            <p:cNvSpPr/>
            <p:nvPr/>
          </p:nvSpPr>
          <p:spPr>
            <a:xfrm>
              <a:off x="7402708" y="2273684"/>
              <a:ext cx="4605282" cy="1131685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solidFill>
                    <a:schemeClr val="tx1"/>
                  </a:solidFill>
                </a:rPr>
                <a:t>Программная оболочка отображения данных о текущем и прогнозируемом техническом состоянии распределительных трансформаторов с литой изоляцией</a:t>
              </a:r>
            </a:p>
          </p:txBody>
        </p:sp>
        <p:sp>
          <p:nvSpPr>
            <p:cNvPr id="2" name="Знак ''плюс'' 1">
              <a:extLst>
                <a:ext uri="{FF2B5EF4-FFF2-40B4-BE49-F238E27FC236}">
                  <a16:creationId xmlns:a16="http://schemas.microsoft.com/office/drawing/2014/main" xmlns="" id="{B2476BDF-11EA-4F0C-A10E-084FF15E3BF1}"/>
                </a:ext>
              </a:extLst>
            </p:cNvPr>
            <p:cNvSpPr/>
            <p:nvPr/>
          </p:nvSpPr>
          <p:spPr>
            <a:xfrm>
              <a:off x="2759948" y="2547714"/>
              <a:ext cx="677313" cy="643171"/>
            </a:xfrm>
            <a:prstGeom prst="mathPlus">
              <a:avLst>
                <a:gd name="adj1" fmla="val 772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2" name="Знак ''плюс'' 11">
              <a:extLst>
                <a:ext uri="{FF2B5EF4-FFF2-40B4-BE49-F238E27FC236}">
                  <a16:creationId xmlns:a16="http://schemas.microsoft.com/office/drawing/2014/main" xmlns="" id="{507FC189-F704-4B8D-A02D-03E9FFA40B76}"/>
                </a:ext>
              </a:extLst>
            </p:cNvPr>
            <p:cNvSpPr/>
            <p:nvPr/>
          </p:nvSpPr>
          <p:spPr>
            <a:xfrm>
              <a:off x="7001616" y="2547714"/>
              <a:ext cx="677313" cy="643171"/>
            </a:xfrm>
            <a:prstGeom prst="mathPlus">
              <a:avLst>
                <a:gd name="adj1" fmla="val 772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4" name="Стрелка: вниз 13">
            <a:extLst>
              <a:ext uri="{FF2B5EF4-FFF2-40B4-BE49-F238E27FC236}">
                <a16:creationId xmlns:a16="http://schemas.microsoft.com/office/drawing/2014/main" xmlns="" id="{FE1B49C1-D6E0-462D-8D29-E8D102A8BF1F}"/>
              </a:ext>
            </a:extLst>
          </p:cNvPr>
          <p:cNvSpPr/>
          <p:nvPr/>
        </p:nvSpPr>
        <p:spPr>
          <a:xfrm>
            <a:off x="5875449" y="2222124"/>
            <a:ext cx="484632" cy="399391"/>
          </a:xfrm>
          <a:prstGeom prst="downArrow">
            <a:avLst>
              <a:gd name="adj1" fmla="val 34142"/>
              <a:gd name="adj2" fmla="val 4484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940744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32ADDDB5-717B-4DDA-8914-90090578701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2E9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0E27502-ED1B-412E-9CAD-05D773FF8BF3}"/>
              </a:ext>
            </a:extLst>
          </p:cNvPr>
          <p:cNvSpPr txBox="1"/>
          <p:nvPr/>
        </p:nvSpPr>
        <p:spPr>
          <a:xfrm>
            <a:off x="267069" y="98228"/>
            <a:ext cx="21041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РЫНОК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000A45BA-6F81-4494-AB1A-A6870933FC1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44530" y="122401"/>
            <a:ext cx="3913449" cy="232416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AD7DD4DA-2B82-41F2-95A7-7A9CD011C265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47587" y="2494409"/>
            <a:ext cx="3707333" cy="2181764"/>
          </a:xfrm>
          <a:prstGeom prst="rect">
            <a:avLst/>
          </a:prstGeom>
        </p:spPr>
      </p:pic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xmlns="" id="{CE25A46A-D913-4FB3-89B0-F31E797E8429}"/>
              </a:ext>
            </a:extLst>
          </p:cNvPr>
          <p:cNvSpPr/>
          <p:nvPr/>
        </p:nvSpPr>
        <p:spPr>
          <a:xfrm>
            <a:off x="3329003" y="243685"/>
            <a:ext cx="4296697" cy="1775391"/>
          </a:xfrm>
          <a:prstGeom prst="roundRect">
            <a:avLst>
              <a:gd name="adj" fmla="val 459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Объем рынка распределительных трансформаторов в РФ (2023 год)</a:t>
            </a:r>
          </a:p>
          <a:p>
            <a:endParaRPr lang="ru-RU" b="1" dirty="0">
              <a:solidFill>
                <a:schemeClr val="tx1"/>
              </a:solidFill>
            </a:endParaRPr>
          </a:p>
        </p:txBody>
      </p:sp>
      <p:graphicFrame>
        <p:nvGraphicFramePr>
          <p:cNvPr id="22" name="Таблица 21">
            <a:extLst>
              <a:ext uri="{FF2B5EF4-FFF2-40B4-BE49-F238E27FC236}">
                <a16:creationId xmlns:a16="http://schemas.microsoft.com/office/drawing/2014/main" xmlns="" id="{3B55ED3D-24F2-4296-B0BD-827815E7E5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4362494"/>
              </p:ext>
            </p:extLst>
          </p:nvPr>
        </p:nvGraphicFramePr>
        <p:xfrm>
          <a:off x="3457546" y="794266"/>
          <a:ext cx="4039610" cy="1183833"/>
        </p:xfrm>
        <a:graphic>
          <a:graphicData uri="http://schemas.openxmlformats.org/drawingml/2006/table">
            <a:tbl>
              <a:tblPr>
                <a:tableStyleId>{0E3FDE45-AF77-4B5C-9715-49D594BDF05E}</a:tableStyleId>
              </a:tblPr>
              <a:tblGrid>
                <a:gridCol w="3334799">
                  <a:extLst>
                    <a:ext uri="{9D8B030D-6E8A-4147-A177-3AD203B41FA5}">
                      <a16:colId xmlns:a16="http://schemas.microsoft.com/office/drawing/2014/main" xmlns="" val="1732104412"/>
                    </a:ext>
                  </a:extLst>
                </a:gridCol>
                <a:gridCol w="704811">
                  <a:extLst>
                    <a:ext uri="{9D8B030D-6E8A-4147-A177-3AD203B41FA5}">
                      <a16:colId xmlns:a16="http://schemas.microsoft.com/office/drawing/2014/main" xmlns="" val="3451191671"/>
                    </a:ext>
                  </a:extLst>
                </a:gridCol>
              </a:tblGrid>
              <a:tr h="394611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Количество трансформаторов  для вновь вводимых объектов, штук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66" marR="5666" marT="5666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</a:rPr>
                        <a:t>12078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66" marR="5666" marT="5666" marB="0" anchor="ctr"/>
                </a:tc>
                <a:extLst>
                  <a:ext uri="{0D108BD9-81ED-4DB2-BD59-A6C34878D82A}">
                    <a16:rowId xmlns:a16="http://schemas.microsoft.com/office/drawing/2014/main" xmlns="" val="1256288531"/>
                  </a:ext>
                </a:extLst>
              </a:tr>
              <a:tr h="394611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Прогноз замен (2% от общего количества </a:t>
                      </a:r>
                      <a:r>
                        <a:rPr lang="ru-RU" sz="1100" u="none" strike="noStrike" kern="1200" dirty="0">
                          <a:solidFill>
                            <a:schemeClr val="dk1"/>
                          </a:solidFill>
                          <a:effectLst/>
                        </a:rPr>
                        <a:t>трансформаторов</a:t>
                      </a:r>
                      <a:r>
                        <a:rPr lang="ru-RU" sz="1100" u="none" strike="noStrike" dirty="0">
                          <a:effectLst/>
                        </a:rPr>
                        <a:t>), штук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66" marR="5666" marT="5666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</a:rPr>
                        <a:t>60415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66" marR="5666" marT="5666" marB="0" anchor="ctr"/>
                </a:tc>
                <a:extLst>
                  <a:ext uri="{0D108BD9-81ED-4DB2-BD59-A6C34878D82A}">
                    <a16:rowId xmlns:a16="http://schemas.microsoft.com/office/drawing/2014/main" xmlns="" val="3634121281"/>
                  </a:ext>
                </a:extLst>
              </a:tr>
              <a:tr h="394611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u="none" strike="noStrike" dirty="0">
                          <a:effectLst/>
                        </a:rPr>
                        <a:t>Прогноз общей потребности в  распределительных трансформаторах, штук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66" marR="5666" marT="5666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 dirty="0">
                          <a:effectLst/>
                        </a:rPr>
                        <a:t>72491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66" marR="5666" marT="5666" marB="0" anchor="ctr"/>
                </a:tc>
                <a:extLst>
                  <a:ext uri="{0D108BD9-81ED-4DB2-BD59-A6C34878D82A}">
                    <a16:rowId xmlns:a16="http://schemas.microsoft.com/office/drawing/2014/main" xmlns="" val="2638058018"/>
                  </a:ext>
                </a:extLst>
              </a:tr>
            </a:tbl>
          </a:graphicData>
        </a:graphic>
      </p:graphicFrame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xmlns="" id="{D3CFB4BA-22FB-439A-B50A-9E016B27CF1C}"/>
              </a:ext>
            </a:extLst>
          </p:cNvPr>
          <p:cNvSpPr/>
          <p:nvPr/>
        </p:nvSpPr>
        <p:spPr>
          <a:xfrm>
            <a:off x="320653" y="1039715"/>
            <a:ext cx="2851003" cy="3636458"/>
          </a:xfrm>
          <a:prstGeom prst="roundRect">
            <a:avLst>
              <a:gd name="adj" fmla="val 459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1600" b="1" dirty="0">
                <a:solidFill>
                  <a:schemeClr val="tx1"/>
                </a:solidFill>
              </a:rPr>
              <a:t>Мировые конкуренты</a:t>
            </a:r>
            <a:endParaRPr lang="en-US" sz="1600" b="1" dirty="0">
              <a:solidFill>
                <a:schemeClr val="tx1"/>
              </a:solidFill>
            </a:endParaRPr>
          </a:p>
          <a:p>
            <a:r>
              <a:rPr lang="de-DE" sz="1400" dirty="0">
                <a:solidFill>
                  <a:schemeClr val="tx1"/>
                </a:solidFill>
              </a:rPr>
              <a:t>• GE</a:t>
            </a:r>
          </a:p>
          <a:p>
            <a:r>
              <a:rPr lang="de-DE" sz="1400" dirty="0">
                <a:solidFill>
                  <a:schemeClr val="tx1"/>
                </a:solidFill>
              </a:rPr>
              <a:t>• ABB</a:t>
            </a:r>
          </a:p>
          <a:p>
            <a:r>
              <a:rPr lang="de-DE" sz="1400" dirty="0">
                <a:solidFill>
                  <a:schemeClr val="tx1"/>
                </a:solidFill>
              </a:rPr>
              <a:t>• Siemens</a:t>
            </a:r>
          </a:p>
          <a:p>
            <a:r>
              <a:rPr lang="de-DE" sz="1400" dirty="0">
                <a:solidFill>
                  <a:schemeClr val="tx1"/>
                </a:solidFill>
              </a:rPr>
              <a:t>• </a:t>
            </a:r>
            <a:r>
              <a:rPr lang="de-DE" sz="1400" dirty="0" err="1">
                <a:solidFill>
                  <a:schemeClr val="tx1"/>
                </a:solidFill>
              </a:rPr>
              <a:t>Doble</a:t>
            </a:r>
            <a:r>
              <a:rPr lang="de-DE" sz="1400" dirty="0">
                <a:solidFill>
                  <a:schemeClr val="tx1"/>
                </a:solidFill>
              </a:rPr>
              <a:t> Engineering Company</a:t>
            </a:r>
          </a:p>
          <a:p>
            <a:r>
              <a:rPr lang="de-DE" sz="1400" dirty="0">
                <a:solidFill>
                  <a:schemeClr val="tx1"/>
                </a:solidFill>
              </a:rPr>
              <a:t>• Eaton</a:t>
            </a:r>
          </a:p>
          <a:p>
            <a:r>
              <a:rPr lang="de-DE" sz="1400" dirty="0">
                <a:solidFill>
                  <a:schemeClr val="tx1"/>
                </a:solidFill>
              </a:rPr>
              <a:t>• Weidmann</a:t>
            </a:r>
          </a:p>
          <a:p>
            <a:r>
              <a:rPr lang="de-DE" sz="1400" dirty="0">
                <a:solidFill>
                  <a:schemeClr val="tx1"/>
                </a:solidFill>
              </a:rPr>
              <a:t>• Schneider Electric</a:t>
            </a:r>
          </a:p>
          <a:p>
            <a:r>
              <a:rPr lang="de-DE" sz="1400" dirty="0">
                <a:solidFill>
                  <a:schemeClr val="tx1"/>
                </a:solidFill>
              </a:rPr>
              <a:t>• Mitsubishi</a:t>
            </a:r>
          </a:p>
          <a:p>
            <a:r>
              <a:rPr lang="de-DE" sz="1400" dirty="0">
                <a:solidFill>
                  <a:schemeClr val="tx1"/>
                </a:solidFill>
              </a:rPr>
              <a:t>• </a:t>
            </a:r>
            <a:r>
              <a:rPr lang="de-DE" sz="1400" dirty="0" err="1">
                <a:solidFill>
                  <a:schemeClr val="tx1"/>
                </a:solidFill>
              </a:rPr>
              <a:t>Qualitrol</a:t>
            </a:r>
            <a:endParaRPr lang="de-DE" sz="1400" dirty="0">
              <a:solidFill>
                <a:schemeClr val="tx1"/>
              </a:solidFill>
            </a:endParaRPr>
          </a:p>
          <a:p>
            <a:r>
              <a:rPr lang="de-DE" sz="1400" dirty="0">
                <a:solidFill>
                  <a:schemeClr val="tx1"/>
                </a:solidFill>
              </a:rPr>
              <a:t>• </a:t>
            </a:r>
            <a:r>
              <a:rPr lang="de-DE" sz="1400" dirty="0" err="1">
                <a:solidFill>
                  <a:schemeClr val="tx1"/>
                </a:solidFill>
              </a:rPr>
              <a:t>Koncar</a:t>
            </a:r>
            <a:endParaRPr lang="de-DE" sz="1400" dirty="0">
              <a:solidFill>
                <a:schemeClr val="tx1"/>
              </a:solidFill>
            </a:endParaRPr>
          </a:p>
          <a:p>
            <a:r>
              <a:rPr lang="de-DE" sz="1400" dirty="0">
                <a:solidFill>
                  <a:schemeClr val="tx1"/>
                </a:solidFill>
              </a:rPr>
              <a:t>• Schweitzer Engineering Laboratories</a:t>
            </a:r>
          </a:p>
          <a:p>
            <a:r>
              <a:rPr lang="de-DE" sz="1400" dirty="0">
                <a:solidFill>
                  <a:schemeClr val="tx1"/>
                </a:solidFill>
              </a:rPr>
              <a:t>• LGOM</a:t>
            </a:r>
          </a:p>
          <a:p>
            <a:r>
              <a:rPr lang="de-DE" sz="1400" dirty="0">
                <a:solidFill>
                  <a:schemeClr val="tx1"/>
                </a:solidFill>
              </a:rPr>
              <a:t>• KJ </a:t>
            </a:r>
            <a:r>
              <a:rPr lang="de-DE" sz="1400" dirty="0" err="1">
                <a:solidFill>
                  <a:schemeClr val="tx1"/>
                </a:solidFill>
              </a:rPr>
              <a:t>Dynatech</a:t>
            </a:r>
            <a:r>
              <a:rPr lang="de-DE" sz="1400" dirty="0">
                <a:solidFill>
                  <a:schemeClr val="tx1"/>
                </a:solidFill>
              </a:rPr>
              <a:t> Inc.</a:t>
            </a:r>
          </a:p>
          <a:p>
            <a:r>
              <a:rPr lang="de-DE" sz="1400" dirty="0">
                <a:solidFill>
                  <a:schemeClr val="tx1"/>
                </a:solidFill>
              </a:rPr>
              <a:t>• Honeywell International Inc.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xmlns="" id="{EFFABCC7-28F5-4104-9D34-8A6FB5F10B9A}"/>
              </a:ext>
            </a:extLst>
          </p:cNvPr>
          <p:cNvSpPr/>
          <p:nvPr/>
        </p:nvSpPr>
        <p:spPr>
          <a:xfrm>
            <a:off x="3329003" y="2079430"/>
            <a:ext cx="4778447" cy="1304041"/>
          </a:xfrm>
          <a:prstGeom prst="roundRect">
            <a:avLst>
              <a:gd name="adj" fmla="val 459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1600" b="1" dirty="0">
                <a:solidFill>
                  <a:schemeClr val="tx1"/>
                </a:solidFill>
              </a:rPr>
              <a:t>Конкуренты РФ</a:t>
            </a:r>
            <a:endParaRPr lang="en-US" sz="1600" b="1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</a:rPr>
              <a:t>ООО «ДИМРУС»</a:t>
            </a:r>
            <a:endParaRPr lang="de-DE" sz="16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i="0" dirty="0">
                <a:solidFill>
                  <a:srgbClr val="163047"/>
                </a:solidFill>
                <a:effectLst/>
                <a:latin typeface="Muller"/>
              </a:rPr>
              <a:t>АО «Пергам-Инжиниринг»</a:t>
            </a:r>
          </a:p>
          <a:p>
            <a:r>
              <a:rPr lang="ru-RU" dirty="0">
                <a:solidFill>
                  <a:schemeClr val="tx1"/>
                </a:solidFill>
              </a:rPr>
              <a:t>*</a:t>
            </a:r>
            <a:r>
              <a:rPr lang="ru-RU" sz="1400" dirty="0">
                <a:solidFill>
                  <a:schemeClr val="tx1"/>
                </a:solidFill>
              </a:rPr>
              <a:t>На рынке РФ основная доля конкурентов представлена в сегменте мониторинга масляных трансформаторов</a:t>
            </a: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xmlns="" id="{EE97E9CF-8BDB-44A9-A065-00BD704E0D50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038930" y="4685879"/>
            <a:ext cx="4228659" cy="1812283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xmlns="" id="{F0127BF6-7D47-4318-AA22-28CD91CC9155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66751" y="3341806"/>
            <a:ext cx="4578493" cy="2743438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6D19549A-693F-428E-834D-2E69681E770B}"/>
              </a:ext>
            </a:extLst>
          </p:cNvPr>
          <p:cNvSpPr txBox="1"/>
          <p:nvPr/>
        </p:nvSpPr>
        <p:spPr>
          <a:xfrm>
            <a:off x="3899411" y="3410302"/>
            <a:ext cx="26969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/>
              <a:t>Динамика рынка систем мониторинга, млрд. долл.</a:t>
            </a:r>
          </a:p>
        </p:txBody>
      </p:sp>
      <p:pic>
        <p:nvPicPr>
          <p:cNvPr id="41" name="Рисунок 40">
            <a:extLst>
              <a:ext uri="{FF2B5EF4-FFF2-40B4-BE49-F238E27FC236}">
                <a16:creationId xmlns:a16="http://schemas.microsoft.com/office/drawing/2014/main" xmlns="" id="{0479F6C9-88D8-4CB8-B6BE-385985BC1AD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/>
          <a:srcRect r="37063"/>
          <a:stretch/>
        </p:blipFill>
        <p:spPr>
          <a:xfrm rot="8492808">
            <a:off x="1759210" y="4815326"/>
            <a:ext cx="2104103" cy="200592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xmlns="" id="{E2D68693-E4FD-43D0-A62D-A1A53EFFEC5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/>
          <a:srcRect l="58070" t="31543" b="15694"/>
          <a:stretch/>
        </p:blipFill>
        <p:spPr>
          <a:xfrm>
            <a:off x="118473" y="4728338"/>
            <a:ext cx="2252698" cy="1356906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FA0ED1AD-C98C-4792-848E-D1EF606F6DE6}"/>
              </a:ext>
            </a:extLst>
          </p:cNvPr>
          <p:cNvSpPr txBox="1"/>
          <p:nvPr/>
        </p:nvSpPr>
        <p:spPr>
          <a:xfrm>
            <a:off x="34401" y="6236552"/>
            <a:ext cx="26738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/>
              <a:t>Системы мониторинга трансформаторов</a:t>
            </a:r>
          </a:p>
        </p:txBody>
      </p:sp>
      <p:cxnSp>
        <p:nvCxnSpPr>
          <p:cNvPr id="45" name="Прямая со стрелкой 44">
            <a:extLst>
              <a:ext uri="{FF2B5EF4-FFF2-40B4-BE49-F238E27FC236}">
                <a16:creationId xmlns:a16="http://schemas.microsoft.com/office/drawing/2014/main" xmlns="" id="{BAEF6622-5F28-4A70-B033-C445D3F60C9E}"/>
              </a:ext>
            </a:extLst>
          </p:cNvPr>
          <p:cNvCxnSpPr>
            <a:cxnSpLocks/>
            <a:stCxn id="46" idx="1"/>
          </p:cNvCxnSpPr>
          <p:nvPr/>
        </p:nvCxnSpPr>
        <p:spPr>
          <a:xfrm flipH="1" flipV="1">
            <a:off x="3411794" y="6236557"/>
            <a:ext cx="1170702" cy="295365"/>
          </a:xfrm>
          <a:prstGeom prst="straightConnector1">
            <a:avLst/>
          </a:prstGeom>
          <a:ln w="15875"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D74F5815-27B8-4C3C-BE9C-D73317811458}"/>
              </a:ext>
            </a:extLst>
          </p:cNvPr>
          <p:cNvSpPr txBox="1"/>
          <p:nvPr/>
        </p:nvSpPr>
        <p:spPr>
          <a:xfrm>
            <a:off x="4582496" y="6126909"/>
            <a:ext cx="3303704" cy="738664"/>
          </a:xfrm>
          <a:prstGeom prst="rect">
            <a:avLst/>
          </a:prstGeom>
          <a:solidFill>
            <a:schemeClr val="bg1"/>
          </a:solidFill>
          <a:ln w="15875"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rtlCol="0">
            <a:spAutoFit/>
          </a:bodyPr>
          <a:lstStyle/>
          <a:p>
            <a:r>
              <a:rPr lang="ru-RU" sz="1400" dirty="0"/>
              <a:t>Сегмент продукта проекта</a:t>
            </a:r>
            <a:r>
              <a:rPr lang="en-US" sz="1400" dirty="0"/>
              <a:t>             </a:t>
            </a:r>
            <a:r>
              <a:rPr lang="en-US" sz="14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CAGR</a:t>
            </a:r>
            <a:endParaRPr lang="ru-RU" sz="1400" b="1" dirty="0"/>
          </a:p>
          <a:p>
            <a:r>
              <a:rPr lang="ru-RU" sz="1400" dirty="0"/>
              <a:t>2022: </a:t>
            </a:r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260,4467 </a:t>
            </a:r>
            <a:r>
              <a:rPr lang="ru-RU" sz="1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млрд.долл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          </a:t>
            </a:r>
            <a:r>
              <a:rPr lang="en-US" sz="11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2022-2029</a:t>
            </a:r>
            <a:endParaRPr lang="ru-RU" sz="14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20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29</a:t>
            </a:r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: 338,1467</a:t>
            </a:r>
            <a:r>
              <a:rPr lang="ru-RU" sz="1400" dirty="0"/>
              <a:t> </a:t>
            </a:r>
            <a:r>
              <a:rPr lang="ru-RU" sz="1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млрд.долл</a:t>
            </a:r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            </a:t>
            </a:r>
            <a:r>
              <a:rPr lang="en-US" sz="14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3,8%</a:t>
            </a:r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xmlns="" val="22066649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1BE91884-38B8-4CC8-B249-2030E7BD1E79}"/>
              </a:ext>
            </a:extLst>
          </p:cNvPr>
          <p:cNvSpPr/>
          <p:nvPr/>
        </p:nvSpPr>
        <p:spPr>
          <a:xfrm>
            <a:off x="-1" y="0"/>
            <a:ext cx="12191999" cy="6858000"/>
          </a:xfrm>
          <a:prstGeom prst="rect">
            <a:avLst/>
          </a:prstGeom>
          <a:solidFill>
            <a:srgbClr val="FFB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4301269-D04E-4D39-8A7A-7ABE850E342A}"/>
              </a:ext>
            </a:extLst>
          </p:cNvPr>
          <p:cNvSpPr txBox="1"/>
          <p:nvPr/>
        </p:nvSpPr>
        <p:spPr>
          <a:xfrm>
            <a:off x="3249379" y="70818"/>
            <a:ext cx="57662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ТЕКУЩИЕ РЕЗУЛЬТАТЫ</a:t>
            </a:r>
          </a:p>
        </p:txBody>
      </p:sp>
      <p:sp>
        <p:nvSpPr>
          <p:cNvPr id="5" name="Прямоугольник: скругленные углы 10">
            <a:extLst>
              <a:ext uri="{FF2B5EF4-FFF2-40B4-BE49-F238E27FC236}">
                <a16:creationId xmlns:a16="http://schemas.microsoft.com/office/drawing/2014/main" xmlns="" id="{45BF660A-9A33-428D-8D5A-4C6517A28F86}"/>
              </a:ext>
            </a:extLst>
          </p:cNvPr>
          <p:cNvSpPr/>
          <p:nvPr/>
        </p:nvSpPr>
        <p:spPr>
          <a:xfrm>
            <a:off x="8032129" y="5285079"/>
            <a:ext cx="4099842" cy="1521415"/>
          </a:xfrm>
          <a:prstGeom prst="roundRect">
            <a:avLst>
              <a:gd name="adj" fmla="val 960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Разработан программный алгоритм оценки текущего и определения прогнозируемого технического состояния трансформатора с литой изоляцией</a:t>
            </a:r>
            <a:endParaRPr lang="ru-RU" sz="1800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76270767-4DD0-4652-B663-F5D44057041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89591" y="670560"/>
            <a:ext cx="5217413" cy="456301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E571DF6B-F288-456C-8303-1D1A9271B1E7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7217" y="670560"/>
            <a:ext cx="7620000" cy="618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39873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A0A372AF-D86A-4B04-B178-74EA5058AB9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822" y="-31542"/>
            <a:ext cx="12192000" cy="668573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3926DAA-4D2B-4E84-BDC4-C32D29A59A18}"/>
              </a:ext>
            </a:extLst>
          </p:cNvPr>
          <p:cNvSpPr txBox="1"/>
          <p:nvPr/>
        </p:nvSpPr>
        <p:spPr>
          <a:xfrm>
            <a:off x="2483224" y="-31542"/>
            <a:ext cx="72255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rgbClr val="FBA919"/>
                </a:solidFill>
              </a:rPr>
              <a:t>ДОРОЖНАЯ КАРТА ПРОЕКТА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253118" y="1990942"/>
            <a:ext cx="19175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Вход команды в Акселератор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3454656" y="2231367"/>
            <a:ext cx="26087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Этап 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1872150" y="2946302"/>
            <a:ext cx="26087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Этап 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4537655" y="3005631"/>
            <a:ext cx="26087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Этап 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7CE39648-7975-4507-8011-4DD999469D12}"/>
              </a:ext>
            </a:extLst>
          </p:cNvPr>
          <p:cNvSpPr txBox="1"/>
          <p:nvPr/>
        </p:nvSpPr>
        <p:spPr>
          <a:xfrm>
            <a:off x="4596703" y="667787"/>
            <a:ext cx="7088741" cy="1477328"/>
          </a:xfrm>
          <a:prstGeom prst="rect">
            <a:avLst/>
          </a:prstGeom>
          <a:noFill/>
          <a:ln w="25400">
            <a:solidFill>
              <a:schemeClr val="accent6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Разработана концепция п</a:t>
            </a:r>
            <a:r>
              <a:rPr lang="ru-RU" sz="1800" dirty="0">
                <a:solidFill>
                  <a:schemeClr val="tx1"/>
                </a:solidFill>
              </a:rPr>
              <a:t>рограммно-аппаратного комплекса анализа и прогнозирования технического состояния распределительных трансформаторов с литой изоляцией;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Разработана методика прогнозирования остаточного ресурса трансформатора по температурным коэффициентам</a:t>
            </a: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7470385" y="2696903"/>
            <a:ext cx="21321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Этап 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EB3C6A5-005D-4BBB-985A-5AC306CCBD3F}"/>
              </a:ext>
            </a:extLst>
          </p:cNvPr>
          <p:cNvSpPr txBox="1"/>
          <p:nvPr/>
        </p:nvSpPr>
        <p:spPr>
          <a:xfrm>
            <a:off x="8773409" y="2404895"/>
            <a:ext cx="3323759" cy="2031325"/>
          </a:xfrm>
          <a:prstGeom prst="rect">
            <a:avLst/>
          </a:prstGeom>
          <a:noFill/>
          <a:ln w="25400">
            <a:solidFill>
              <a:schemeClr val="accent6"/>
            </a:solidFill>
          </a:ln>
        </p:spPr>
        <p:txBody>
          <a:bodyPr wrap="square">
            <a:spAutoFit/>
          </a:bodyPr>
          <a:lstStyle>
            <a:defPPr>
              <a:defRPr lang="ru-RU"/>
            </a:defPPr>
            <a:lvl1pPr marL="285750" indent="-285750">
              <a:buFont typeface="Wingdings" panose="05000000000000000000" pitchFamily="2" charset="2"/>
              <a:buChar char="ü"/>
            </a:lvl1pPr>
          </a:lstStyle>
          <a:p>
            <a:r>
              <a:rPr lang="ru-RU" dirty="0"/>
              <a:t>Разработан</a:t>
            </a:r>
            <a:r>
              <a:rPr lang="en-US" dirty="0"/>
              <a:t> </a:t>
            </a:r>
            <a:r>
              <a:rPr lang="ru-RU" dirty="0"/>
              <a:t>программный алгоритм оценки текущего и определения прогнозируемого технического состояния трансформатора с литой изоляцией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D3CC1FDF-D214-4893-92EC-4E08EE469308}"/>
              </a:ext>
            </a:extLst>
          </p:cNvPr>
          <p:cNvSpPr txBox="1"/>
          <p:nvPr/>
        </p:nvSpPr>
        <p:spPr>
          <a:xfrm>
            <a:off x="123769" y="5200233"/>
            <a:ext cx="3831535" cy="13234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sz="1600" dirty="0"/>
              <a:t>Разработка программного обеспечения для визуализации результатов текущего и прогнозируемого технического состояния </a:t>
            </a:r>
          </a:p>
          <a:p>
            <a:r>
              <a:rPr lang="ru-RU" sz="1600" dirty="0"/>
              <a:t>трансформатора с литой изоляцией</a:t>
            </a:r>
          </a:p>
          <a:p>
            <a:r>
              <a:rPr lang="ru-RU" sz="1600" dirty="0"/>
              <a:t>Начало этапа апробации и тестирования </a:t>
            </a:r>
          </a:p>
        </p:txBody>
      </p:sp>
      <p:cxnSp>
        <p:nvCxnSpPr>
          <p:cNvPr id="29" name="Прямая со стрелкой 28">
            <a:extLst>
              <a:ext uri="{FF2B5EF4-FFF2-40B4-BE49-F238E27FC236}">
                <a16:creationId xmlns:a16="http://schemas.microsoft.com/office/drawing/2014/main" xmlns="" id="{7DD6EF7B-F942-4E98-9897-15463CC140F0}"/>
              </a:ext>
            </a:extLst>
          </p:cNvPr>
          <p:cNvCxnSpPr>
            <a:cxnSpLocks/>
            <a:endCxn id="13" idx="1"/>
          </p:cNvCxnSpPr>
          <p:nvPr/>
        </p:nvCxnSpPr>
        <p:spPr>
          <a:xfrm flipV="1">
            <a:off x="8449408" y="3420558"/>
            <a:ext cx="324001" cy="94319"/>
          </a:xfrm>
          <a:prstGeom prst="straightConnector1">
            <a:avLst/>
          </a:prstGeom>
          <a:ln w="19050">
            <a:solidFill>
              <a:schemeClr val="tx1"/>
            </a:solidFill>
            <a:prstDash val="sysDot"/>
            <a:headEnd w="lg" len="lg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Стрелка: вправо 43">
            <a:extLst>
              <a:ext uri="{FF2B5EF4-FFF2-40B4-BE49-F238E27FC236}">
                <a16:creationId xmlns:a16="http://schemas.microsoft.com/office/drawing/2014/main" xmlns="" id="{09A80AE7-BA77-4BB9-A946-F0549A7C32E6}"/>
              </a:ext>
            </a:extLst>
          </p:cNvPr>
          <p:cNvSpPr/>
          <p:nvPr/>
        </p:nvSpPr>
        <p:spPr>
          <a:xfrm>
            <a:off x="1502979" y="4357639"/>
            <a:ext cx="10646327" cy="681749"/>
          </a:xfrm>
          <a:prstGeom prst="rightArrow">
            <a:avLst/>
          </a:prstGeom>
          <a:solidFill>
            <a:schemeClr val="accent4">
              <a:lumMod val="60000"/>
              <a:lumOff val="40000"/>
              <a:alpha val="9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2026 год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4844026D-410F-4973-B4A2-4CAF32AF72B2}"/>
              </a:ext>
            </a:extLst>
          </p:cNvPr>
          <p:cNvSpPr txBox="1"/>
          <p:nvPr/>
        </p:nvSpPr>
        <p:spPr>
          <a:xfrm>
            <a:off x="866310" y="3957529"/>
            <a:ext cx="26087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Этап 5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74A4217B-B6A1-41FE-A8BA-DB22364B3458}"/>
              </a:ext>
            </a:extLst>
          </p:cNvPr>
          <p:cNvSpPr txBox="1"/>
          <p:nvPr/>
        </p:nvSpPr>
        <p:spPr>
          <a:xfrm>
            <a:off x="8366526" y="5150885"/>
            <a:ext cx="3379714" cy="1323439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ru-RU" sz="1600" b="1" dirty="0"/>
              <a:t>Этап 5</a:t>
            </a:r>
          </a:p>
          <a:p>
            <a:r>
              <a:rPr lang="ru-RU" sz="1600" dirty="0"/>
              <a:t>Завершение апробации и тестирования</a:t>
            </a:r>
          </a:p>
          <a:p>
            <a:r>
              <a:rPr lang="ru-RU" sz="1600" dirty="0"/>
              <a:t>Предварительный вывод продукта на рынок</a:t>
            </a:r>
          </a:p>
        </p:txBody>
      </p:sp>
      <p:cxnSp>
        <p:nvCxnSpPr>
          <p:cNvPr id="28" name="Прямая со стрелкой 27">
            <a:extLst>
              <a:ext uri="{FF2B5EF4-FFF2-40B4-BE49-F238E27FC236}">
                <a16:creationId xmlns:a16="http://schemas.microsoft.com/office/drawing/2014/main" xmlns="" id="{1A76AAF3-8549-4A3C-98F6-7183C1A25EC7}"/>
              </a:ext>
            </a:extLst>
          </p:cNvPr>
          <p:cNvCxnSpPr>
            <a:cxnSpLocks/>
          </p:cNvCxnSpPr>
          <p:nvPr/>
        </p:nvCxnSpPr>
        <p:spPr>
          <a:xfrm>
            <a:off x="2258582" y="3722370"/>
            <a:ext cx="0" cy="1469390"/>
          </a:xfrm>
          <a:prstGeom prst="straightConnector1">
            <a:avLst/>
          </a:prstGeom>
          <a:ln w="19050">
            <a:solidFill>
              <a:schemeClr val="tx1"/>
            </a:solidFill>
            <a:prstDash val="sysDot"/>
            <a:headEnd w="lg" len="lg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xmlns="" id="{F8C797E2-B1A4-460E-9F6C-DB0A3C2714A2}"/>
              </a:ext>
            </a:extLst>
          </p:cNvPr>
          <p:cNvCxnSpPr>
            <a:cxnSpLocks/>
          </p:cNvCxnSpPr>
          <p:nvPr/>
        </p:nvCxnSpPr>
        <p:spPr>
          <a:xfrm flipH="1">
            <a:off x="4888230" y="3918585"/>
            <a:ext cx="1" cy="1120803"/>
          </a:xfrm>
          <a:prstGeom prst="straightConnector1">
            <a:avLst/>
          </a:prstGeom>
          <a:ln w="19050">
            <a:solidFill>
              <a:schemeClr val="tx1"/>
            </a:solidFill>
            <a:prstDash val="sysDot"/>
            <a:headEnd w="lg" len="lg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>
            <a:extLst>
              <a:ext uri="{FF2B5EF4-FFF2-40B4-BE49-F238E27FC236}">
                <a16:creationId xmlns:a16="http://schemas.microsoft.com/office/drawing/2014/main" xmlns="" id="{C5BC837A-E8D5-4FD9-B445-2D24CAE61532}"/>
              </a:ext>
            </a:extLst>
          </p:cNvPr>
          <p:cNvCxnSpPr>
            <a:cxnSpLocks/>
          </p:cNvCxnSpPr>
          <p:nvPr/>
        </p:nvCxnSpPr>
        <p:spPr>
          <a:xfrm>
            <a:off x="1318260" y="4987290"/>
            <a:ext cx="7048266" cy="457069"/>
          </a:xfrm>
          <a:prstGeom prst="straightConnector1">
            <a:avLst/>
          </a:prstGeom>
          <a:ln w="19050">
            <a:solidFill>
              <a:srgbClr val="FF0000"/>
            </a:solidFill>
            <a:prstDash val="sysDot"/>
            <a:headEnd w="lg" len="lg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F2EA8573-6A0D-4C56-BC71-D0065908029F}"/>
              </a:ext>
            </a:extLst>
          </p:cNvPr>
          <p:cNvSpPr txBox="1"/>
          <p:nvPr/>
        </p:nvSpPr>
        <p:spPr>
          <a:xfrm>
            <a:off x="4036379" y="5021621"/>
            <a:ext cx="3937317" cy="107721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sz="1600" dirty="0"/>
              <a:t>Расширение перечня контролируемых параметров для повышения точности прогноза технического состояния трансформатора с литой изоляцией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xmlns="" id="{1A840EDA-54C5-4C5A-B204-928F425515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83737" y="2573242"/>
            <a:ext cx="916035" cy="91603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16D9F2D9-15C9-4C09-A1DB-E4080024E10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9799650">
            <a:off x="7733480" y="3522758"/>
            <a:ext cx="1443215" cy="409136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xmlns="" id="{FCCAF159-19C9-4CF0-B0D4-3CA417A4D4B2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9799650">
            <a:off x="3562545" y="1592600"/>
            <a:ext cx="1443215" cy="409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061502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01F63164-5827-4750-A1D1-34DDD2308259}"/>
              </a:ext>
            </a:extLst>
          </p:cNvPr>
          <p:cNvSpPr/>
          <p:nvPr/>
        </p:nvSpPr>
        <p:spPr>
          <a:xfrm>
            <a:off x="-1" y="0"/>
            <a:ext cx="12191999" cy="6858000"/>
          </a:xfrm>
          <a:prstGeom prst="rect">
            <a:avLst/>
          </a:prstGeom>
          <a:solidFill>
            <a:srgbClr val="FFB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xmlns="" id="{CAF449EB-E608-41C1-97B3-0B0C16E8080E}"/>
              </a:ext>
            </a:extLst>
          </p:cNvPr>
          <p:cNvSpPr/>
          <p:nvPr/>
        </p:nvSpPr>
        <p:spPr>
          <a:xfrm>
            <a:off x="422789" y="1952444"/>
            <a:ext cx="3817517" cy="195096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2000" b="1" dirty="0">
                <a:solidFill>
                  <a:schemeClr val="tx1"/>
                </a:solidFill>
              </a:rPr>
              <a:t>Каналы сбыта</a:t>
            </a:r>
          </a:p>
          <a:p>
            <a:r>
              <a:rPr lang="en-US" dirty="0">
                <a:solidFill>
                  <a:schemeClr val="tx1"/>
                </a:solidFill>
              </a:rPr>
              <a:t>OEM </a:t>
            </a:r>
            <a:r>
              <a:rPr lang="ru-RU" dirty="0">
                <a:solidFill>
                  <a:schemeClr val="tx1"/>
                </a:solidFill>
              </a:rPr>
              <a:t>продажи (производителям трансформаторов)</a:t>
            </a:r>
          </a:p>
          <a:p>
            <a:r>
              <a:rPr lang="ru-RU" dirty="0">
                <a:solidFill>
                  <a:schemeClr val="tx1"/>
                </a:solidFill>
              </a:rPr>
              <a:t>Прямые продажи системы</a:t>
            </a:r>
          </a:p>
          <a:p>
            <a:r>
              <a:rPr lang="ru-RU" dirty="0">
                <a:solidFill>
                  <a:schemeClr val="tx1"/>
                </a:solidFill>
              </a:rPr>
              <a:t>Продажи через электронные аукционы-закупки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xmlns="" id="{56DABB0B-EE05-4A4B-B9BB-79DDAB28001A}"/>
              </a:ext>
            </a:extLst>
          </p:cNvPr>
          <p:cNvSpPr/>
          <p:nvPr/>
        </p:nvSpPr>
        <p:spPr>
          <a:xfrm>
            <a:off x="5047128" y="448236"/>
            <a:ext cx="6338048" cy="173018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2000" b="1" dirty="0">
                <a:solidFill>
                  <a:schemeClr val="tx1"/>
                </a:solidFill>
              </a:rPr>
              <a:t>Ценностное предложение: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chemeClr val="tx1"/>
                </a:solidFill>
              </a:rPr>
              <a:t>Переход на предиктивные методы обслуживания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chemeClr val="tx1"/>
                </a:solidFill>
              </a:rPr>
              <a:t>Повышение эффективности планирования капитальных и эксплуатационных затрат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chemeClr val="tx1"/>
                </a:solidFill>
              </a:rPr>
              <a:t>Снижение стоимости обслуживания оборудования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C1425B4F-959C-4E58-94A9-6F230B0A6084}"/>
              </a:ext>
            </a:extLst>
          </p:cNvPr>
          <p:cNvSpPr/>
          <p:nvPr/>
        </p:nvSpPr>
        <p:spPr>
          <a:xfrm>
            <a:off x="5047128" y="2411884"/>
            <a:ext cx="6604098" cy="166705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2000" b="1" dirty="0">
                <a:solidFill>
                  <a:schemeClr val="tx1"/>
                </a:solidFill>
              </a:rPr>
              <a:t>Целевая аудитория</a:t>
            </a:r>
          </a:p>
          <a:p>
            <a:r>
              <a:rPr lang="ru-RU" sz="2000" dirty="0">
                <a:solidFill>
                  <a:schemeClr val="tx1"/>
                </a:solidFill>
              </a:rPr>
              <a:t>Производители распределительных трансформаторов с литой изоляцией</a:t>
            </a:r>
          </a:p>
          <a:p>
            <a:r>
              <a:rPr lang="ru-RU" sz="2000" dirty="0">
                <a:solidFill>
                  <a:schemeClr val="tx1"/>
                </a:solidFill>
              </a:rPr>
              <a:t>Предприятия и организации имеющие в своем составе подстанции с распределительными трансформаторами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xmlns="" id="{7A2B840F-2EC2-4578-80BF-B0E39CC09E0B}"/>
              </a:ext>
            </a:extLst>
          </p:cNvPr>
          <p:cNvSpPr/>
          <p:nvPr/>
        </p:nvSpPr>
        <p:spPr>
          <a:xfrm>
            <a:off x="228600" y="4453512"/>
            <a:ext cx="6535271" cy="167919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2000" b="1" dirty="0">
                <a:solidFill>
                  <a:schemeClr val="tx1"/>
                </a:solidFill>
              </a:rPr>
              <a:t>Необходимые ресурсы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Финансовые ресурсы (операционные расходы, закупки)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Технические ресурсы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Трудовые ресурсы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Информационные ресурсы</a:t>
            </a:r>
          </a:p>
          <a:p>
            <a:endParaRPr lang="ru-RU" sz="1800" dirty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xmlns="" id="{B4D06279-65E9-45B2-8E56-F02D7520405C}"/>
              </a:ext>
            </a:extLst>
          </p:cNvPr>
          <p:cNvSpPr/>
          <p:nvPr/>
        </p:nvSpPr>
        <p:spPr>
          <a:xfrm>
            <a:off x="7296758" y="4669221"/>
            <a:ext cx="4666642" cy="166705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b="1" dirty="0">
                <a:solidFill>
                  <a:schemeClr val="tx1"/>
                </a:solidFill>
              </a:rPr>
              <a:t>Планируемые партнеры</a:t>
            </a:r>
          </a:p>
          <a:p>
            <a:r>
              <a:rPr lang="ru-RU" dirty="0">
                <a:solidFill>
                  <a:schemeClr val="tx1"/>
                </a:solidFill>
              </a:rPr>
              <a:t>ООО «РУРИКО»</a:t>
            </a:r>
            <a:r>
              <a:rPr lang="en-US" dirty="0">
                <a:solidFill>
                  <a:schemeClr val="tx1"/>
                </a:solidFill>
              </a:rPr>
              <a:t>     (</a:t>
            </a:r>
            <a:r>
              <a:rPr lang="ru-RU" dirty="0">
                <a:solidFill>
                  <a:schemeClr val="tx1"/>
                </a:solidFill>
              </a:rPr>
              <a:t>разработка, 			продвижение</a:t>
            </a:r>
            <a:r>
              <a:rPr lang="en-US" dirty="0">
                <a:solidFill>
                  <a:schemeClr val="tx1"/>
                </a:solidFill>
              </a:rPr>
              <a:t>)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АО «Группа «СВЭЛ» Тестирование и 			  апробация</a:t>
            </a: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xmlns="" id="{E19E0C65-A915-4AE8-8B0B-77B736BFDC90}"/>
              </a:ext>
            </a:extLst>
          </p:cNvPr>
          <p:cNvCxnSpPr/>
          <p:nvPr/>
        </p:nvCxnSpPr>
        <p:spPr>
          <a:xfrm>
            <a:off x="4634753" y="591671"/>
            <a:ext cx="0" cy="3657600"/>
          </a:xfrm>
          <a:prstGeom prst="line">
            <a:avLst/>
          </a:prstGeom>
          <a:ln w="28575"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E055A865-76C7-487A-B0C9-FD2C51E87041}"/>
              </a:ext>
            </a:extLst>
          </p:cNvPr>
          <p:cNvCxnSpPr>
            <a:cxnSpLocks/>
          </p:cNvCxnSpPr>
          <p:nvPr/>
        </p:nvCxnSpPr>
        <p:spPr>
          <a:xfrm>
            <a:off x="6992471" y="4249271"/>
            <a:ext cx="0" cy="2510118"/>
          </a:xfrm>
          <a:prstGeom prst="line">
            <a:avLst/>
          </a:prstGeom>
          <a:ln w="28575"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xmlns="" id="{DCB136F2-ED81-4B8D-B81C-A772186050DB}"/>
              </a:ext>
            </a:extLst>
          </p:cNvPr>
          <p:cNvCxnSpPr>
            <a:cxnSpLocks/>
          </p:cNvCxnSpPr>
          <p:nvPr/>
        </p:nvCxnSpPr>
        <p:spPr>
          <a:xfrm>
            <a:off x="618564" y="4249271"/>
            <a:ext cx="10838330" cy="0"/>
          </a:xfrm>
          <a:prstGeom prst="line">
            <a:avLst/>
          </a:prstGeom>
          <a:ln w="28575"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3C7AA0D2-F970-4D42-8CAD-1697C497FAC6}"/>
              </a:ext>
            </a:extLst>
          </p:cNvPr>
          <p:cNvCxnSpPr>
            <a:cxnSpLocks/>
          </p:cNvCxnSpPr>
          <p:nvPr/>
        </p:nvCxnSpPr>
        <p:spPr>
          <a:xfrm>
            <a:off x="4634753" y="2348753"/>
            <a:ext cx="6750423" cy="0"/>
          </a:xfrm>
          <a:prstGeom prst="line">
            <a:avLst/>
          </a:prstGeom>
          <a:ln w="28575"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D44D3815-7C26-42BF-87AA-B01D69E70747}"/>
              </a:ext>
            </a:extLst>
          </p:cNvPr>
          <p:cNvSpPr txBox="1"/>
          <p:nvPr/>
        </p:nvSpPr>
        <p:spPr>
          <a:xfrm>
            <a:off x="627530" y="277294"/>
            <a:ext cx="722555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БИЗНЕС-</a:t>
            </a:r>
            <a:br>
              <a:rPr lang="ru-RU" sz="4400" b="1" dirty="0"/>
            </a:br>
            <a:r>
              <a:rPr lang="ru-RU" sz="4400" b="1" dirty="0"/>
              <a:t>МОДЕЛЬ</a:t>
            </a:r>
          </a:p>
        </p:txBody>
      </p:sp>
    </p:spTree>
    <p:extLst>
      <p:ext uri="{BB962C8B-B14F-4D97-AF65-F5344CB8AC3E}">
        <p14:creationId xmlns:p14="http://schemas.microsoft.com/office/powerpoint/2010/main" xmlns="" val="38934269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C79FB7AA-CCCC-44DA-857F-9DC1CDB5556C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C2E9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967EDE9-F38D-4F9F-9DB5-25D2175E0417}"/>
              </a:ext>
            </a:extLst>
          </p:cNvPr>
          <p:cNvSpPr txBox="1"/>
          <p:nvPr/>
        </p:nvSpPr>
        <p:spPr>
          <a:xfrm>
            <a:off x="3299012" y="384871"/>
            <a:ext cx="72255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ФИНАНСОВЫЙ ПЛАН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xmlns="" id="{F10A26FF-07C9-4677-A6F8-F686046AD8B2}"/>
              </a:ext>
            </a:extLst>
          </p:cNvPr>
          <p:cNvSpPr/>
          <p:nvPr/>
        </p:nvSpPr>
        <p:spPr>
          <a:xfrm>
            <a:off x="538026" y="2748314"/>
            <a:ext cx="8111890" cy="181971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23F588E1-DD90-4558-AD16-ED2724A7F537}"/>
              </a:ext>
            </a:extLst>
          </p:cNvPr>
          <p:cNvSpPr/>
          <p:nvPr/>
        </p:nvSpPr>
        <p:spPr>
          <a:xfrm>
            <a:off x="1443318" y="1359083"/>
            <a:ext cx="9568811" cy="114104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1616433" y="1370828"/>
            <a:ext cx="13163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Создание </a:t>
            </a:r>
          </a:p>
          <a:p>
            <a:r>
              <a:rPr lang="en-US" sz="2000" dirty="0"/>
              <a:t>MVP</a:t>
            </a:r>
            <a:r>
              <a:rPr lang="ru-RU" sz="2000" dirty="0"/>
              <a:t>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821758" y="2937261"/>
            <a:ext cx="596352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Планируемые источники финансирования:</a:t>
            </a:r>
          </a:p>
          <a:p>
            <a:endParaRPr lang="en-US" sz="1400" b="1" dirty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dirty="0"/>
              <a:t>Собственные средства (начальная стадия разработки)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dirty="0"/>
              <a:t>Привлечение средств от партнеров проекта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dirty="0"/>
              <a:t>Грантовая поддержка  </a:t>
            </a:r>
          </a:p>
        </p:txBody>
      </p:sp>
      <p:sp>
        <p:nvSpPr>
          <p:cNvPr id="10" name="Прямоугольник: скругленные углы 5">
            <a:extLst>
              <a:ext uri="{FF2B5EF4-FFF2-40B4-BE49-F238E27FC236}">
                <a16:creationId xmlns:a16="http://schemas.microsoft.com/office/drawing/2014/main" xmlns="" id="{F10A26FF-07C9-4677-A6F8-F686046AD8B2}"/>
              </a:ext>
            </a:extLst>
          </p:cNvPr>
          <p:cNvSpPr/>
          <p:nvPr/>
        </p:nvSpPr>
        <p:spPr>
          <a:xfrm>
            <a:off x="2203436" y="4701674"/>
            <a:ext cx="8946343" cy="201017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2560565" y="4707924"/>
            <a:ext cx="1024805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На что будут потрачены денежные средства: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000" dirty="0"/>
              <a:t>Оплата труда приглашенных специалистов для развития проекта </a:t>
            </a:r>
            <a:br>
              <a:rPr lang="ru-RU" sz="2000" dirty="0"/>
            </a:br>
            <a:r>
              <a:rPr lang="ru-RU" sz="1600" dirty="0"/>
              <a:t>сферы деятельности приглашенных специалистов (</a:t>
            </a:r>
            <a:r>
              <a:rPr lang="en-US" sz="1600" dirty="0"/>
              <a:t>IT, </a:t>
            </a:r>
            <a:r>
              <a:rPr lang="ru-RU" sz="1600" dirty="0"/>
              <a:t>электроэнергетика, исследования)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000" dirty="0"/>
              <a:t>Покупка оборудования для разработки и тестирования продукта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000" dirty="0"/>
              <a:t>Покупка оборудования пилотного производства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000" dirty="0"/>
              <a:t>Продвижение и запуск продукта на рынок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2B131A12-B33A-4D4E-89D7-E95DC676839E}"/>
              </a:ext>
            </a:extLst>
          </p:cNvPr>
          <p:cNvSpPr txBox="1"/>
          <p:nvPr/>
        </p:nvSpPr>
        <p:spPr>
          <a:xfrm>
            <a:off x="2662833" y="1886562"/>
            <a:ext cx="209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47 000 000 ₽</a:t>
            </a:r>
            <a:endParaRPr lang="ru-RU" sz="28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0DCEF46-AAA6-4AD1-A889-3EFA76DFA78E}"/>
              </a:ext>
            </a:extLst>
          </p:cNvPr>
          <p:cNvSpPr txBox="1"/>
          <p:nvPr/>
        </p:nvSpPr>
        <p:spPr>
          <a:xfrm>
            <a:off x="4694478" y="1354119"/>
            <a:ext cx="38783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Запуск пилотного производства и старт продаж: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20FE696C-61BA-4DE9-93FB-0EE737BAFAFB}"/>
              </a:ext>
            </a:extLst>
          </p:cNvPr>
          <p:cNvSpPr txBox="1"/>
          <p:nvPr/>
        </p:nvSpPr>
        <p:spPr>
          <a:xfrm>
            <a:off x="8482767" y="1824509"/>
            <a:ext cx="209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53</a:t>
            </a:r>
            <a:r>
              <a:rPr lang="en-US" sz="2800" b="1" dirty="0"/>
              <a:t> 000 000 ₽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xmlns="" val="30584471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5729</TotalTime>
  <Words>588</Words>
  <Application>Microsoft Office PowerPoint</Application>
  <PresentationFormat>Произвольный</PresentationFormat>
  <Paragraphs>122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йцукен</cp:lastModifiedBy>
  <cp:revision>43</cp:revision>
  <dcterms:created xsi:type="dcterms:W3CDTF">2023-09-06T12:36:24Z</dcterms:created>
  <dcterms:modified xsi:type="dcterms:W3CDTF">2023-12-28T18:01:49Z</dcterms:modified>
</cp:coreProperties>
</file>