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3" r:id="rId7"/>
    <p:sldId id="265" r:id="rId8"/>
    <p:sldId id="261" r:id="rId9"/>
    <p:sldId id="262" r:id="rId10"/>
  </p:sldIdLst>
  <p:sldSz cx="12192000" cy="6858000"/>
  <p:notesSz cx="6858000" cy="9144000"/>
  <p:embeddedFontLst>
    <p:embeddedFont>
      <p:font typeface="Helvetica Neue" panose="020B0604020202020204" charset="0"/>
      <p:regular r:id="rId12"/>
      <p:bold r:id="rId13"/>
      <p:italic r:id="rId14"/>
      <p:boldItalic r:id="rId15"/>
    </p:embeddedFont>
    <p:embeddedFont>
      <p:font typeface="Helvetica" panose="020B0604020202020204" pitchFamily="34" charset="0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hFbW+5E1f29Eu3PDVQnOchr2Ow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6064001-8EA7-4590-8392-16ED7BDFB1C8}">
  <a:tblStyle styleId="{86064001-8EA7-4590-8392-16ED7BDFB1C8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TxStyle/>
      <a:tcStyle>
        <a:tcBdr/>
      </a:tcStyle>
    </a:band1H>
    <a:band2H>
      <a:tcTxStyle b="off" i="off"/>
      <a:tcStyle>
        <a:tcBdr/>
        <a:fill>
          <a:solidFill>
            <a:srgbClr val="FFFFFF"/>
          </a:solidFill>
        </a:fill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599B2EF-CB7D-49F3-AC3F-E419A16C782A}" styleName="Table_1">
    <a:wholeTbl>
      <a:tcTxStyle b="off" i="off">
        <a:font>
          <a:latin typeface="Helvetica"/>
          <a:ea typeface="Helvetica"/>
          <a:cs typeface="Helvetica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0" autoAdjust="0"/>
    <p:restoredTop sz="94656"/>
  </p:normalViewPr>
  <p:slideViewPr>
    <p:cSldViewPr snapToGrid="0">
      <p:cViewPr varScale="1">
        <p:scale>
          <a:sx n="54" d="100"/>
          <a:sy n="54" d="100"/>
        </p:scale>
        <p:origin x="768" y="48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619633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4590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4" name="Google Shape;104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10293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8" name="Google Shape;118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2680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2" name="Google Shape;132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87100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6" name="Google Shape;146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658783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6" name="Google Shape;146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369714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3" name="Google Shape;163;p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46265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08000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5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" name="Google Shape;31;p15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id="32" name="Google Shape;32;p15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15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34" name="Google Shape;34;p15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35" name="Google Shape;35;p15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36" name="Google Shape;36;p15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37" name="Google Shape;37;p15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38" name="Google Shape;38;p15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39" name="Google Shape;39;p15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0" name="Google Shape;40;p15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1" name="Google Shape;41;p15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2" name="Google Shape;42;p15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" name="Google Shape;43;p15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44" name="Google Shape;44;p15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" name="Google Shape;45;p15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/>
            </a:p>
          </p:txBody>
        </p:sp>
      </p:grpSp>
      <p:grpSp>
        <p:nvGrpSpPr>
          <p:cNvPr id="46" name="Google Shape;46;p15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47" name="Google Shape;47;p15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" name="Google Shape;48;p15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49" name="Google Shape;49;p15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0" name="Google Shape;50;p15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" name="Google Shape;51;p15"/>
          <p:cNvSpPr/>
          <p:nvPr/>
        </p:nvSpPr>
        <p:spPr>
          <a:xfrm flipH="1">
            <a:off x="7298266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2" name="Google Shape;52;p15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3" name="Google Shape;53;p15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</a:pPr>
            <a:r>
              <a:rPr lang="ru-RU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/>
          </a:p>
        </p:txBody>
      </p:sp>
      <p:sp>
        <p:nvSpPr>
          <p:cNvPr id="56" name="Google Shape;56;p16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17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id="60" name="Google Shape;60;p17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1" name="Google Shape;61;p17"/>
          <p:cNvGraphicFramePr/>
          <p:nvPr/>
        </p:nvGraphicFramePr>
        <p:xfrm>
          <a:off x="623887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{86064001-8EA7-4590-8392-16ED7BDFB1C8}</a:tableStyleId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62" name="Google Shape;62;p17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63" name="Google Shape;63;p17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4" name="Google Shape;64;p17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65" name="Google Shape;65;p17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66" name="Google Shape;66;p17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7" name="Google Shape;67;p1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68" name="Google Shape;68;p17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69" name="Google Shape;69;p17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0" name="Google Shape;70;p17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71" name="Google Shape;71;p17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>
  <p:cSld name="Рисунок с подписью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8" descr="2022-11-09 02.38.2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8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8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76" name="Google Shape;76;p18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7" name="Google Shape;77;p18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8" name="Google Shape;78;p18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79" name="Google Shape;79;p18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18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81" name="Google Shape;81;p18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82" name="Google Shape;82;p18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3" name="Google Shape;83;p18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</p:grpSp>
      <p:grpSp>
        <p:nvGrpSpPr>
          <p:cNvPr id="84" name="Google Shape;84;p18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85" name="Google Shape;85;p18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6" name="Google Shape;86;p18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7" name="Google Shape;87;p18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"/>
          <p:cNvSpPr/>
          <p:nvPr/>
        </p:nvSpPr>
        <p:spPr>
          <a:xfrm>
            <a:off x="6103137" y="2345381"/>
            <a:ext cx="6120000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CAF1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8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/>
          <p:nvPr/>
        </p:nvSpPr>
        <p:spPr>
          <a:xfrm>
            <a:off x="610313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FD493D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B5D8E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8820554" y="2352969"/>
            <a:ext cx="3404109" cy="452933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FBB3C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8912922" y="3781815"/>
            <a:ext cx="3270008" cy="1867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200"/>
              <a:buFont typeface="Arial"/>
              <a:buNone/>
            </a:pPr>
            <a:r>
              <a:rPr lang="ru-RU" sz="2200" b="1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Картинка проекта</a:t>
            </a:r>
            <a:endParaRPr/>
          </a:p>
        </p:txBody>
      </p:sp>
      <p:sp>
        <p:nvSpPr>
          <p:cNvPr id="100" name="Google Shape;100;p1"/>
          <p:cNvSpPr txBox="1"/>
          <p:nvPr/>
        </p:nvSpPr>
        <p:spPr>
          <a:xfrm>
            <a:off x="304649" y="566929"/>
            <a:ext cx="5796961" cy="4792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</a:pPr>
            <a:r>
              <a:rPr lang="ru-RU" sz="40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КОЛЛЕКЦИЯ АДАПТИВНОЙ ОДЕЖДЫ ДЛЯ ЛЮДЕЙ С ОВЗ</a:t>
            </a:r>
            <a:endParaRPr sz="69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</a:pPr>
            <a:endParaRPr sz="69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lang="ru-RU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БЕЛОВА МАРИЯ АЛЕКСАНДРОВНА</a:t>
            </a:r>
            <a:endParaRPr sz="6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ru-RU" sz="23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УЛГУ, 4 КУРС, 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ru-RU" sz="23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МЕДИЦИНСКИЙ ФАКУЛЬТЕТ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ru-RU" sz="23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РЫНОК НТИ </a:t>
            </a:r>
            <a:r>
              <a:rPr lang="en-US" sz="23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HEALTHNET</a:t>
            </a:r>
            <a:r>
              <a:rPr lang="ru-RU" sz="2400" dirty="0">
                <a:effectLst/>
              </a:rPr>
              <a:t> </a:t>
            </a: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1" name="Google Shape;10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22230" y="-156936"/>
            <a:ext cx="3060700" cy="231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2" descr="https://sun9-88.userapi.com/impg/tISGI2netX9bCmS4WBIB1rJnT9yd9qbqnV5YfQ/y3IhioHSYnA.jpg?size=1280x959&amp;quality=95&amp;sign=66dc41fcb1d9d2b46b43ff2b654b822f&amp;type=album">
            <a:extLst>
              <a:ext uri="{FF2B5EF4-FFF2-40B4-BE49-F238E27FC236}">
                <a16:creationId xmlns:a16="http://schemas.microsoft.com/office/drawing/2014/main" xmlns="" id="{DB23F0F8-0203-7A47-8C1D-F8D837399B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33" t="281" r="12314" b="-281"/>
          <a:stretch/>
        </p:blipFill>
        <p:spPr bwMode="auto">
          <a:xfrm>
            <a:off x="8817006" y="2311398"/>
            <a:ext cx="3406131" cy="4570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"/>
          <p:cNvSpPr txBox="1"/>
          <p:nvPr/>
        </p:nvSpPr>
        <p:spPr>
          <a:xfrm>
            <a:off x="1314382" y="1012972"/>
            <a:ext cx="10372013" cy="4832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28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Наша цель заключается в создании опытных образцов моделей из коллекции адаптивной одежды и аксессуаров с последующей их апробацией и запуском в производство, что позволит улучшить качество жизни людей с ограниченными возможностями здоровья, в том числе имеющих дефицит двигательных функций.</a:t>
            </a:r>
          </a:p>
          <a:p>
            <a:pPr algn="ctr">
              <a:buClr>
                <a:srgbClr val="8F00FF"/>
              </a:buClr>
              <a:buSzPts val="3600"/>
            </a:pPr>
            <a:r>
              <a:rPr lang="ru-RU" sz="28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В проекте будут использованы медицинские разработки в области реабилитации, передовые технологии в легкой промышленности.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28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В коллекцию входит 16 моделей адаптивной одежды и аксессуаров.</a:t>
            </a:r>
            <a:endParaRPr sz="2800" b="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7" name="Google Shape;107;p2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08" name="Google Shape;108;p2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" name="Google Shape;109;p2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0" name="Google Shape;110;p2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11" name="Google Shape;111;p2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/>
              <a:rect l="l" t="t" r="r" b="b"/>
              <a:pathLst>
                <a:path w="21600" h="1200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Продукт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3" name="Google Shape;113;p2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5" name="Google Shape;11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08470" y="64060"/>
            <a:ext cx="848769" cy="6409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oogle Shape;120;p3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21" name="Google Shape;121;p3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" name="Google Shape;122;p3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3" name="Google Shape;123;p3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24" name="Google Shape;124;p3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/>
              <a:rect l="l" t="t" r="r" b="b"/>
              <a:pathLst>
                <a:path w="21600" h="1200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Проблема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6" name="Google Shape;126;p3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3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3"/>
          <p:cNvSpPr txBox="1"/>
          <p:nvPr/>
        </p:nvSpPr>
        <p:spPr>
          <a:xfrm>
            <a:off x="535484" y="982038"/>
            <a:ext cx="7218628" cy="5078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России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каждый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год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регистрируется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около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млн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случаев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ОВЗ.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менее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20%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них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нарушениями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мозгового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кровообращения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отмечаются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больных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моложе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50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лет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актуально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для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молодых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людей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Около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50% (250 000)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человек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навсегда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остаются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инвалидами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rtl="0">
              <a:lnSpc>
                <a:spcPct val="90000"/>
              </a:lnSpc>
            </a:pP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результате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длительной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двигательной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дисфункции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больные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теряют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возможность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самостоятельно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одеваться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выполнять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другие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ежедневные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бытовые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действия</a:t>
            </a:r>
            <a:r>
              <a:rPr lang="en-US" sz="2400" kern="1200" dirty="0">
                <a:solidFill>
                  <a:srgbClr val="8F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 </a:t>
            </a:r>
            <a:endParaRPr lang="ru-RU" sz="2400" kern="1200" dirty="0">
              <a:solidFill>
                <a:srgbClr val="8F00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rtl="0">
              <a:lnSpc>
                <a:spcPct val="90000"/>
              </a:lnSpc>
            </a:pPr>
            <a:r>
              <a:rPr lang="ru-RU" sz="2400" dirty="0">
                <a:solidFill>
                  <a:srgbClr val="8F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Использование одежды, адаптированной к функциональным возможностям и образу жизни людей с ОВЗ, повышает качество жизни пациентов, содействует социальной интеграции и вовлечению в трудовую деятельность.</a:t>
            </a:r>
            <a:r>
              <a:rPr lang="ru-RU" sz="2400" dirty="0">
                <a:solidFill>
                  <a:srgbClr val="8F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kern="1200" dirty="0">
              <a:solidFill>
                <a:srgbClr val="8F00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9" name="Google Shape;12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08470" y="64060"/>
            <a:ext cx="848769" cy="640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Дети-инвалид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5467" y="64060"/>
            <a:ext cx="3333003" cy="22220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Сестринская помощь при болезни Паркинсона в пансионате в Иркутске |  Старейшин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1111" y="2419482"/>
            <a:ext cx="3420889" cy="189418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Тремор рук: причины и лечение у взрослых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8" descr="Тремор рук: причины и лечение у взрослых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8988" y="4501027"/>
            <a:ext cx="3223267" cy="180503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" name="Google Shape;134;p4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35" name="Google Shape;135;p4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4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7" name="Google Shape;137;p4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38" name="Google Shape;138;p4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" name="Google Shape;139;p4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/>
              <a:rect l="l" t="t" r="r" b="b"/>
              <a:pathLst>
                <a:path w="21600" h="1200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Решение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0" name="Google Shape;140;p4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" name="Google Shape;141;p4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" name="Google Shape;142;p4"/>
          <p:cNvSpPr txBox="1"/>
          <p:nvPr/>
        </p:nvSpPr>
        <p:spPr>
          <a:xfrm>
            <a:off x="120516" y="702866"/>
            <a:ext cx="3407835" cy="5355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1800" b="0" i="0" u="none" strike="noStrike" dirty="0">
                <a:solidFill>
                  <a:srgbClr val="8F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Коллекция адаптивной одежды предназначена для людей с ограниченными возможностями здоровья, в основном с нарушением двигательных функций. С её помощью люди с ОВЗ смогут без особых усилий переодеваться, так как вместо обычных молний и пуговиц, которые могут вызывать затруднение при застегивании, одежда будет оснащена магнитными деталями, благодаря которым люди с ОВЗ смогут без труда переодеваться, а также чувствовать себя комфортно с повседневной жизни.</a:t>
            </a:r>
            <a:endParaRPr sz="1800" b="0" i="0" u="none" strike="noStrike" cap="none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43" name="Google Shape;14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08470" y="64060"/>
            <a:ext cx="848769" cy="640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4052" y="406978"/>
            <a:ext cx="4303776" cy="3227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4035" y="1464834"/>
            <a:ext cx="3500358" cy="26225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9136" y="3754287"/>
            <a:ext cx="3683032" cy="2759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oogle Shape;148;p7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49" name="Google Shape;149;p7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0" name="Google Shape;150;p7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1" name="Google Shape;151;p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52" name="Google Shape;152;p7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/>
              <a:rect l="l" t="t" r="r" b="b"/>
              <a:pathLst>
                <a:path w="21600" h="1200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Конкуренты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4" name="Google Shape;154;p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" name="Google Shape;155;p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p7"/>
          <p:cNvSpPr txBox="1"/>
          <p:nvPr/>
        </p:nvSpPr>
        <p:spPr>
          <a:xfrm>
            <a:off x="1042808" y="389166"/>
            <a:ext cx="10372013" cy="1200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Анализ конкурентов, основные конкурентные преимущества</a:t>
            </a:r>
            <a:endParaRPr dirty="0"/>
          </a:p>
        </p:txBody>
      </p:sp>
      <p:pic>
        <p:nvPicPr>
          <p:cNvPr id="160" name="Google Shape;160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08470" y="64060"/>
            <a:ext cx="848769" cy="640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table">
            <a:extLst>
              <a:ext uri="{FF2B5EF4-FFF2-40B4-BE49-F238E27FC236}">
                <a16:creationId xmlns:a16="http://schemas.microsoft.com/office/drawing/2014/main" xmlns="" id="{CAB21E68-D254-7544-ADAF-59CDF969E6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953843" y="1589491"/>
            <a:ext cx="6821661" cy="5169858"/>
          </a:xfrm>
          <a:prstGeom prst="rect">
            <a:avLst/>
          </a:prstGeom>
        </p:spPr>
      </p:pic>
      <p:pic>
        <p:nvPicPr>
          <p:cNvPr id="16" name="Рисунок 5">
            <a:extLst>
              <a:ext uri="{FF2B5EF4-FFF2-40B4-BE49-F238E27FC236}">
                <a16:creationId xmlns:a16="http://schemas.microsoft.com/office/drawing/2014/main" xmlns="" id="{1958AC9B-4EBE-4A40-B4F7-B5EAA4BE346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183" t="37963" r="5759" b="12963"/>
          <a:stretch/>
        </p:blipFill>
        <p:spPr bwMode="auto">
          <a:xfrm>
            <a:off x="36137" y="1241583"/>
            <a:ext cx="4557023" cy="1614138"/>
          </a:xfrm>
          <a:prstGeom prst="rect">
            <a:avLst/>
          </a:prstGeom>
          <a:ln w="57150">
            <a:noFill/>
          </a:ln>
        </p:spPr>
      </p:pic>
      <p:pic>
        <p:nvPicPr>
          <p:cNvPr id="17" name="Рисунок 7">
            <a:extLst>
              <a:ext uri="{FF2B5EF4-FFF2-40B4-BE49-F238E27FC236}">
                <a16:creationId xmlns:a16="http://schemas.microsoft.com/office/drawing/2014/main" xmlns="" id="{F2E6C826-D081-9E48-BEEE-E95D9953D12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481" t="42045" r="8351" b="17803"/>
          <a:stretch/>
        </p:blipFill>
        <p:spPr bwMode="auto">
          <a:xfrm>
            <a:off x="466344" y="2893541"/>
            <a:ext cx="4023748" cy="1204805"/>
          </a:xfrm>
          <a:prstGeom prst="rect">
            <a:avLst/>
          </a:prstGeom>
          <a:ln w="57150">
            <a:noFill/>
          </a:ln>
        </p:spPr>
      </p:pic>
      <p:pic>
        <p:nvPicPr>
          <p:cNvPr id="18" name="Рисунок 6">
            <a:extLst>
              <a:ext uri="{FF2B5EF4-FFF2-40B4-BE49-F238E27FC236}">
                <a16:creationId xmlns:a16="http://schemas.microsoft.com/office/drawing/2014/main" xmlns="" id="{FC03535D-A64D-5E4B-8422-0825B111153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9048" t="26923" r="11199" b="18077"/>
          <a:stretch/>
        </p:blipFill>
        <p:spPr bwMode="auto">
          <a:xfrm>
            <a:off x="-6780" y="4098346"/>
            <a:ext cx="2801471" cy="1238963"/>
          </a:xfrm>
          <a:prstGeom prst="rect">
            <a:avLst/>
          </a:prstGeom>
          <a:ln w="57150">
            <a:noFill/>
          </a:ln>
        </p:spPr>
      </p:pic>
      <p:pic>
        <p:nvPicPr>
          <p:cNvPr id="19" name="Рисунок 9">
            <a:extLst>
              <a:ext uri="{FF2B5EF4-FFF2-40B4-BE49-F238E27FC236}">
                <a16:creationId xmlns:a16="http://schemas.microsoft.com/office/drawing/2014/main" xmlns="" id="{F366CBB2-8F2E-D142-9C43-4D4B4765C2E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5366" t="30736" r="46098" b="35931"/>
          <a:stretch/>
        </p:blipFill>
        <p:spPr bwMode="auto">
          <a:xfrm>
            <a:off x="2451446" y="4763618"/>
            <a:ext cx="2270522" cy="1046064"/>
          </a:xfrm>
          <a:prstGeom prst="rect">
            <a:avLst/>
          </a:prstGeom>
          <a:ln w="57150">
            <a:noFill/>
          </a:ln>
        </p:spPr>
      </p:pic>
      <p:pic>
        <p:nvPicPr>
          <p:cNvPr id="20" name="Рисунок 10">
            <a:extLst>
              <a:ext uri="{FF2B5EF4-FFF2-40B4-BE49-F238E27FC236}">
                <a16:creationId xmlns:a16="http://schemas.microsoft.com/office/drawing/2014/main" xmlns="" id="{EAC89779-1B9F-9B4D-93A6-E136C55E886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4165" t="26492" r="2426" b="25000"/>
          <a:stretch/>
        </p:blipFill>
        <p:spPr bwMode="auto">
          <a:xfrm>
            <a:off x="553032" y="5809682"/>
            <a:ext cx="3096277" cy="1044482"/>
          </a:xfrm>
          <a:prstGeom prst="rect">
            <a:avLst/>
          </a:prstGeom>
          <a:ln w="5715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oogle Shape;148;p7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49" name="Google Shape;149;p7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0" name="Google Shape;150;p7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1" name="Google Shape;151;p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52" name="Google Shape;152;p7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/>
              <a:rect l="l" t="t" r="r" b="b"/>
              <a:pathLst>
                <a:path w="21600" h="1200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Конкуренты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4" name="Google Shape;154;p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" name="Google Shape;155;p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p7"/>
          <p:cNvSpPr txBox="1"/>
          <p:nvPr/>
        </p:nvSpPr>
        <p:spPr>
          <a:xfrm>
            <a:off x="1042808" y="389166"/>
            <a:ext cx="10372013" cy="1200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Анализ конкурентов, основные конкурентные преимущества</a:t>
            </a:r>
            <a:endParaRPr dirty="0"/>
          </a:p>
        </p:txBody>
      </p:sp>
      <p:pic>
        <p:nvPicPr>
          <p:cNvPr id="160" name="Google Shape;160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08470" y="64060"/>
            <a:ext cx="848769" cy="64097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E0D90D46-3124-7248-A4A8-0337CB556874}"/>
              </a:ext>
            </a:extLst>
          </p:cNvPr>
          <p:cNvSpPr txBox="1"/>
          <p:nvPr/>
        </p:nvSpPr>
        <p:spPr>
          <a:xfrm>
            <a:off x="256325" y="1697870"/>
            <a:ext cx="7644383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0" i="0" u="none" strike="noStrike" dirty="0">
                <a:solidFill>
                  <a:srgbClr val="8F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Конкурентные преимущества:</a:t>
            </a:r>
            <a:r>
              <a:rPr lang="ru-RU" sz="20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0" i="0" u="none" strike="noStrike" dirty="0">
                <a:solidFill>
                  <a:srgbClr val="8F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 одежда предназначена для женщин и мужчин разных возрастных категорий (от этого зависит фасон, стиль и прочие характеристики);</a:t>
            </a:r>
            <a:r>
              <a:rPr lang="ru-RU" sz="20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0" i="0" u="none" strike="noStrike" dirty="0">
                <a:solidFill>
                  <a:srgbClr val="8F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 широкий модельный ряд (16 моделей одежды и аксессуаров);</a:t>
            </a:r>
            <a:r>
              <a:rPr lang="ru-RU" sz="20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0" i="0" u="none" strike="noStrike" dirty="0">
                <a:solidFill>
                  <a:srgbClr val="8F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 возможность самостоятельной регулировки размера и длины изделия (за счет применения специальных магнитных застежек);</a:t>
            </a:r>
            <a:r>
              <a:rPr lang="ru-RU" sz="20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0" i="0" u="none" strike="noStrike" dirty="0">
                <a:solidFill>
                  <a:srgbClr val="8F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 применение тактильно приятных, мягких и натуральных тканей;</a:t>
            </a:r>
            <a:r>
              <a:rPr lang="ru-RU" sz="20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0" i="0" u="none" strike="noStrike" dirty="0">
                <a:solidFill>
                  <a:srgbClr val="8F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 минимальные усилия при надевании; </a:t>
            </a:r>
            <a:r>
              <a:rPr lang="ru-RU" sz="20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0" i="0" u="none" strike="noStrike" dirty="0">
                <a:solidFill>
                  <a:srgbClr val="8F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 подбор цветов (возможно, </a:t>
            </a:r>
            <a:r>
              <a:rPr lang="ru-RU" sz="2000" b="0" i="0" u="none" strike="noStrike" dirty="0" err="1">
                <a:solidFill>
                  <a:srgbClr val="8F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принтов</a:t>
            </a:r>
            <a:r>
              <a:rPr lang="ru-RU" sz="2000" b="0" i="0" u="none" strike="noStrike" dirty="0">
                <a:solidFill>
                  <a:srgbClr val="8F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), маскирующих легкие загрязнения;</a:t>
            </a:r>
            <a:r>
              <a:rPr lang="ru-RU" sz="20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0" i="0" u="none" strike="noStrike" dirty="0">
                <a:solidFill>
                  <a:srgbClr val="8F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 наличие удобных карманов, чтобы обходиться без сумки;</a:t>
            </a:r>
            <a:endParaRPr lang="ru-RU" sz="20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046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881630"/>
              </p:ext>
            </p:extLst>
          </p:nvPr>
        </p:nvGraphicFramePr>
        <p:xfrm>
          <a:off x="1917700" y="771524"/>
          <a:ext cx="8128000" cy="3962400"/>
        </p:xfrm>
        <a:graphic>
          <a:graphicData uri="http://schemas.openxmlformats.org/drawingml/2006/table">
            <a:tbl>
              <a:tblPr firstRow="1" bandRow="1">
                <a:tableStyleId>{86064001-8EA7-4590-8392-16ED7BDFB1C8}</a:tableStyleId>
              </a:tblPr>
              <a:tblGrid>
                <a:gridCol w="4064000"/>
                <a:gridCol w="4064000"/>
              </a:tblGrid>
              <a:tr h="276119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ЕСТЬ</a:t>
                      </a:r>
                      <a:endParaRPr lang="ru-RU" sz="2400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ПОНАДОБИТСЯ</a:t>
                      </a:r>
                      <a:endParaRPr lang="ru-RU" sz="2400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</a:tr>
              <a:tr h="3181457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800" dirty="0" smtClean="0"/>
                        <a:t>технология, 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800" dirty="0" smtClean="0"/>
                        <a:t>гипотеза, 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800" dirty="0" smtClean="0"/>
                        <a:t>технические эскизы, 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800" dirty="0" smtClean="0"/>
                        <a:t>команда</a:t>
                      </a:r>
                    </a:p>
                  </a:txBody>
                  <a:tcPr>
                    <a:solidFill>
                      <a:srgbClr val="8F00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800" dirty="0" smtClean="0"/>
                        <a:t>Инвестиции, 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800" dirty="0" smtClean="0"/>
                        <a:t>Материалы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800" dirty="0" smtClean="0"/>
                        <a:t>Склад-хранения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800" dirty="0" smtClean="0"/>
                        <a:t>Договоренность с ателье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800" dirty="0" smtClean="0"/>
                        <a:t>Сайт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800" dirty="0" smtClean="0"/>
                        <a:t>Поставщики</a:t>
                      </a:r>
                    </a:p>
                    <a:p>
                      <a:endParaRPr lang="ru-RU" sz="2800" dirty="0"/>
                    </a:p>
                  </a:txBody>
                  <a:tcPr>
                    <a:solidFill>
                      <a:srgbClr val="8F00FF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0D90D46-3124-7248-A4A8-0337CB556874}"/>
              </a:ext>
            </a:extLst>
          </p:cNvPr>
          <p:cNvSpPr txBox="1"/>
          <p:nvPr/>
        </p:nvSpPr>
        <p:spPr>
          <a:xfrm>
            <a:off x="313475" y="4898270"/>
            <a:ext cx="764438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0" i="0" u="none" strike="noStrike" dirty="0" smtClean="0">
                <a:solidFill>
                  <a:srgbClr val="8F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ПАРТНЕРЫ: </a:t>
            </a:r>
            <a:r>
              <a:rPr lang="ru-RU" sz="2000" b="0" i="0" u="none" strike="noStrike" dirty="0" err="1" smtClean="0">
                <a:solidFill>
                  <a:srgbClr val="8F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Маркетплейсы</a:t>
            </a:r>
            <a:r>
              <a:rPr lang="ru-RU" sz="2000" b="0" i="0" u="none" strike="noStrike" dirty="0" smtClean="0">
                <a:solidFill>
                  <a:srgbClr val="8F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поставщики текстиля и фурнитуры, </a:t>
            </a:r>
            <a:r>
              <a:rPr lang="en-US" sz="2000" b="0" i="0" u="none" strike="noStrike" dirty="0" err="1" smtClean="0">
                <a:solidFill>
                  <a:srgbClr val="8F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Uplab</a:t>
            </a:r>
            <a:r>
              <a:rPr lang="en-US" sz="2000" b="0" i="0" u="none" strike="noStrike" dirty="0" smtClean="0">
                <a:solidFill>
                  <a:srgbClr val="8F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000" b="0" i="0" u="none" strike="noStrike" dirty="0" smtClean="0">
                <a:solidFill>
                  <a:srgbClr val="8F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студия дизайна, </a:t>
            </a:r>
            <a:r>
              <a:rPr lang="ru-RU" sz="2000" b="0" i="0" u="none" strike="noStrike" smtClean="0">
                <a:solidFill>
                  <a:srgbClr val="8F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развития сайта)</a:t>
            </a:r>
            <a:endParaRPr lang="ru-RU" sz="20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284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oogle Shape;165;p9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66" name="Google Shape;166;p9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7" name="Google Shape;167;p9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8" name="Google Shape;168;p9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69" name="Google Shape;169;p9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0" name="Google Shape;170;p9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/>
              <a:rect l="l" t="t" r="r" b="b"/>
              <a:pathLst>
                <a:path w="21600" h="1200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Команда проекта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1" name="Google Shape;171;p9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9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178" name="Google Shape;178;p9"/>
          <p:cNvGraphicFramePr/>
          <p:nvPr>
            <p:extLst>
              <p:ext uri="{D42A27DB-BD31-4B8C-83A1-F6EECF244321}">
                <p14:modId xmlns:p14="http://schemas.microsoft.com/office/powerpoint/2010/main" val="254324609"/>
              </p:ext>
            </p:extLst>
          </p:nvPr>
        </p:nvGraphicFramePr>
        <p:xfrm>
          <a:off x="264351" y="3920732"/>
          <a:ext cx="11797192" cy="2529880"/>
        </p:xfrm>
        <a:graphic>
          <a:graphicData uri="http://schemas.openxmlformats.org/drawingml/2006/table">
            <a:tbl>
              <a:tblPr firstRow="1" bandRow="1">
                <a:noFill/>
                <a:tableStyleId>{F599B2EF-CB7D-49F3-AC3F-E419A16C782A}</a:tableStyleId>
              </a:tblPr>
              <a:tblGrid>
                <a:gridCol w="19332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2062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4845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95105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94376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Calibri"/>
                        <a:buNone/>
                      </a:pPr>
                      <a:r>
                        <a:rPr lang="ru-RU" sz="2000" b="1" u="none" strike="noStrike" cap="none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CEO</a:t>
                      </a:r>
                      <a:endParaRPr sz="2000" b="1" u="none" strike="noStrike" cap="none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УПРАВЛЕНИЕ ПРОЕКТОМ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Calibri"/>
                        <a:buNone/>
                      </a:pPr>
                      <a:r>
                        <a:rPr lang="ru-RU" sz="2000" b="1" u="none" strike="noStrike" cap="none" dirty="0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CTO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УПРАВЛЕНИЕ РАЗРАБОТКОЙ</a:t>
                      </a:r>
                      <a:endParaRPr sz="12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1" u="none" strike="noStrike" cap="none" dirty="0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ДИЗАЙНЕР</a:t>
                      </a:r>
                      <a:endParaRPr sz="1800" b="1" u="none" strike="noStrike" cap="none" dirty="0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ДИЗАЙН</a:t>
                      </a:r>
                      <a:endParaRPr sz="1200" b="1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Calibri"/>
                        <a:buNone/>
                      </a:pPr>
                      <a:r>
                        <a:rPr lang="ru-RU" sz="2000" b="1" u="none" strike="noStrike" cap="none" dirty="0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CММ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МАРКЕТИНГ</a:t>
                      </a:r>
                      <a:endParaRPr sz="1200" b="1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Calibri"/>
                        <a:buNone/>
                      </a:pPr>
                      <a:r>
                        <a:rPr lang="ru-RU" sz="2000" b="1" u="none" strike="noStrike" cap="none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ПРОГРАММИСТ</a:t>
                      </a:r>
                      <a:endParaRPr sz="2000" b="1" u="none" strike="noStrike" cap="none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РАЗРАБОТКА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95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u="none" strike="noStrike" cap="none" dirty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КЛЯЧЕНКОВ </a:t>
                      </a:r>
                      <a:r>
                        <a:rPr lang="ru-RU" sz="1000" b="1" u="none" strike="noStrike" cap="none" dirty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/>
                      </a:r>
                      <a:br>
                        <a:rPr lang="ru-RU" sz="1000" b="1" u="none" strike="noStrike" cap="none" dirty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ru-RU" sz="1200" b="1" u="none" strike="noStrike" cap="none" dirty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Михаил Сергеевич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u="none" strike="noStrike" cap="none" dirty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БЕЛОВА</a:t>
                      </a:r>
                      <a:r>
                        <a:rPr lang="ru-RU" sz="1000" b="1" u="none" strike="noStrike" cap="none" dirty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/>
                      </a:r>
                      <a:br>
                        <a:rPr lang="ru-RU" sz="1000" b="1" u="none" strike="noStrike" cap="none" dirty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ru-RU" sz="1200" b="1" u="none" strike="noStrike" cap="none" dirty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Мария Александровна</a:t>
                      </a:r>
                      <a:endParaRPr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u="none" strike="noStrike" cap="none" dirty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Андросова </a:t>
                      </a:r>
                      <a:r>
                        <a:rPr lang="ru-RU" sz="1000" b="1" u="none" strike="noStrike" cap="none" dirty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/>
                      </a:r>
                      <a:br>
                        <a:rPr lang="ru-RU" sz="1000" b="1" u="none" strike="noStrike" cap="none" dirty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ru-RU" sz="1200" b="1" u="none" strike="noStrike" cap="none" dirty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Виктория Александровна</a:t>
                      </a:r>
                      <a:endParaRPr sz="1000" b="0" i="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u="none" strike="noStrike" cap="none" dirty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ИСМАГИЛОВА                                БУЛАЕВА</a:t>
                      </a:r>
                      <a:r>
                        <a:rPr lang="ru-RU" sz="1000" b="1" u="none" strike="noStrike" cap="none" dirty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/>
                      </a:r>
                      <a:br>
                        <a:rPr lang="ru-RU" sz="1000" b="1" u="none" strike="noStrike" cap="none" dirty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ru-RU" sz="1200" b="1" u="none" strike="noStrike" cap="none" dirty="0" err="1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Минзалия</a:t>
                      </a:r>
                      <a:r>
                        <a:rPr lang="ru-RU" sz="1200" b="1" u="none" strike="noStrike" cap="none" dirty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ru-RU" sz="1200" b="1" u="none" strike="noStrike" cap="none" dirty="0" err="1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Шевкетовна</a:t>
                      </a:r>
                      <a:r>
                        <a:rPr lang="ru-RU" sz="1200" b="1" u="none" strike="noStrike" cap="none" dirty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        Эвелина Вадимовна</a:t>
                      </a:r>
                      <a:endParaRPr sz="1200" b="0" i="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u="none" strike="noStrike" cap="none" dirty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ХИРАЗЕВ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Карим Эдуардович</a:t>
                      </a:r>
                      <a:endParaRPr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rgbClr val="97979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Студент 4-го курса </a:t>
                      </a:r>
                      <a:r>
                        <a:rPr lang="ru-RU" sz="1200" b="1" i="1" u="none" strike="noStrike" cap="none" dirty="0" err="1">
                          <a:solidFill>
                            <a:srgbClr val="FD493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УлГУ</a:t>
                      </a:r>
                      <a:endParaRPr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rgbClr val="97979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Студент 4-го курса </a:t>
                      </a:r>
                      <a:r>
                        <a:rPr lang="ru-RU" sz="1200" b="1" i="1" u="none" strike="noStrike" cap="none" dirty="0" err="1">
                          <a:solidFill>
                            <a:srgbClr val="FD493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УлГУ</a:t>
                      </a:r>
                      <a:endParaRPr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rgbClr val="97979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Студент 4-го курса </a:t>
                      </a:r>
                      <a:r>
                        <a:rPr lang="ru-RU" sz="1200" b="1" i="1" u="none" strike="noStrike" cap="none" dirty="0" err="1">
                          <a:solidFill>
                            <a:srgbClr val="FD493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УлГУ</a:t>
                      </a:r>
                      <a:endParaRPr lang="ru-RU" sz="120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rgbClr val="97979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Студенты 4-го курса </a:t>
                      </a:r>
                      <a:r>
                        <a:rPr lang="ru-RU" sz="1200" b="1" i="1" u="none" strike="noStrike" cap="none" dirty="0" err="1">
                          <a:solidFill>
                            <a:srgbClr val="FD493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УлГУ</a:t>
                      </a:r>
                      <a:endParaRPr lang="ru-RU" sz="120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rgbClr val="97979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Студент 1-го курса </a:t>
                      </a:r>
                      <a:r>
                        <a:rPr lang="ru-RU" sz="1200" b="1" i="1" u="none" strike="noStrike" cap="none" dirty="0" err="1">
                          <a:solidFill>
                            <a:srgbClr val="FD493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УлГУ</a:t>
                      </a:r>
                      <a:endParaRPr lang="ru-RU" sz="120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Helvetica"/>
                          <a:cs typeface="Calibri" panose="020F0502020204030204" pitchFamily="34" charset="0"/>
                          <a:sym typeface="Arial"/>
                        </a:rPr>
                        <a:t>Несет ответственность за достижение поставленных целей, отвечает за построение рабочего процесса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sz="12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Helvetica"/>
                          <a:cs typeface="Calibri" panose="020F0502020204030204" pitchFamily="34" charset="0"/>
                          <a:sym typeface="Arial"/>
                        </a:rPr>
                        <a:t>Прорабатывает данный проект со стороны медицины</a:t>
                      </a: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sz="12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Helvetica"/>
                          <a:cs typeface="Calibri" panose="020F0502020204030204" pitchFamily="34" charset="0"/>
                          <a:sym typeface="Arial"/>
                        </a:rPr>
                        <a:t>Прорабатывает данный проект со стороны дизайна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endParaRPr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Отвечают за бренд, его узнаваемость, привлечение клиентов и рекламу</a:t>
                      </a:r>
                      <a:endParaRPr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Отвечает за техническую часть проекта: разработка сайта, презентаций</a:t>
                      </a:r>
                      <a:endParaRPr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179" name="Google Shape;179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08470" y="64060"/>
            <a:ext cx="848769" cy="640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6D96DCB7-664E-5445-938C-51247B4EC6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7" t="2411" r="23036" b="46571"/>
          <a:stretch/>
        </p:blipFill>
        <p:spPr bwMode="auto">
          <a:xfrm>
            <a:off x="181262" y="1308132"/>
            <a:ext cx="1824619" cy="2351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2" descr="Изображение выглядит как человек, женщина, внутренний, в позе&#10;&#10;Автоматически созданное описание">
            <a:extLst>
              <a:ext uri="{FF2B5EF4-FFF2-40B4-BE49-F238E27FC236}">
                <a16:creationId xmlns:a16="http://schemas.microsoft.com/office/drawing/2014/main" xmlns="" id="{9E00C5A6-3F51-9046-B0C9-2A30C2D41A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2217129" y="1411529"/>
            <a:ext cx="1736325" cy="2240626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037011D7-9E53-8E48-8144-384B748E3B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" t="9882" b="19179"/>
          <a:stretch/>
        </p:blipFill>
        <p:spPr bwMode="auto">
          <a:xfrm>
            <a:off x="4106632" y="1411529"/>
            <a:ext cx="1770434" cy="2243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xmlns="" id="{B8252115-E4CD-BE4A-AF0F-9056D0E248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3" t="31053" r="11294"/>
          <a:stretch/>
        </p:blipFill>
        <p:spPr bwMode="auto">
          <a:xfrm>
            <a:off x="10145192" y="1397990"/>
            <a:ext cx="1865546" cy="227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C3DBD7D-C91A-1340-8368-57496AE7543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2788" t="450" r="10" b="29123"/>
          <a:stretch/>
        </p:blipFill>
        <p:spPr>
          <a:xfrm>
            <a:off x="6088314" y="1411529"/>
            <a:ext cx="1806183" cy="2204839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31DD8D5D-80FA-4F46-85D2-53A78A9F4F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6" t="39481" r="41269" b="16883"/>
          <a:stretch/>
        </p:blipFill>
        <p:spPr bwMode="auto">
          <a:xfrm>
            <a:off x="8091347" y="1411530"/>
            <a:ext cx="1865546" cy="220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"/>
          <p:cNvSpPr/>
          <p:nvPr/>
        </p:nvSpPr>
        <p:spPr>
          <a:xfrm>
            <a:off x="6103137" y="1742787"/>
            <a:ext cx="6121525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11"/>
          <p:cNvSpPr/>
          <p:nvPr/>
        </p:nvSpPr>
        <p:spPr>
          <a:xfrm>
            <a:off x="6103137" y="-6261"/>
            <a:ext cx="6121527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11"/>
          <p:cNvSpPr/>
          <p:nvPr/>
        </p:nvSpPr>
        <p:spPr>
          <a:xfrm>
            <a:off x="6102381" y="5347906"/>
            <a:ext cx="2372738" cy="151588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11"/>
          <p:cNvSpPr/>
          <p:nvPr/>
        </p:nvSpPr>
        <p:spPr>
          <a:xfrm>
            <a:off x="8355782" y="-12041"/>
            <a:ext cx="3868879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8" name="Google Shape;188;p11" descr="Рисунок 24"/>
          <p:cNvPicPr preferRelativeResize="0"/>
          <p:nvPr/>
        </p:nvPicPr>
        <p:blipFill rotWithShape="1">
          <a:blip r:embed="rId3">
            <a:alphaModFix/>
          </a:blip>
          <a:srcRect b="5188"/>
          <a:stretch/>
        </p:blipFill>
        <p:spPr>
          <a:xfrm>
            <a:off x="8806690" y="2333918"/>
            <a:ext cx="3417973" cy="4557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1" descr="image2.png"/>
          <p:cNvPicPr preferRelativeResize="0"/>
          <p:nvPr/>
        </p:nvPicPr>
        <p:blipFill rotWithShape="1">
          <a:blip r:embed="rId4">
            <a:alphaModFix/>
          </a:blip>
          <a:srcRect t="720" b="5620"/>
          <a:stretch/>
        </p:blipFill>
        <p:spPr>
          <a:xfrm>
            <a:off x="8362270" y="1788748"/>
            <a:ext cx="3896248" cy="5131928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1"/>
          <p:cNvSpPr txBox="1"/>
          <p:nvPr/>
        </p:nvSpPr>
        <p:spPr>
          <a:xfrm>
            <a:off x="532008" y="995119"/>
            <a:ext cx="4831214" cy="452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</a:pPr>
            <a:r>
              <a:rPr lang="ru-RU" sz="69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lang="ru-RU" sz="7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</a:pPr>
            <a:endParaRPr sz="72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lang="ru-RU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КЛЯЧЕНКОВ МИХАИЛ СЕРГЕЕВИЧ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ru-RU" sz="23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8 996 953 19 86 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en" sz="2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Misha-07122001@mail.ru</a:t>
            </a:r>
            <a:endParaRPr sz="2300" b="0" i="0" strike="noStrike" cap="none" dirty="0">
              <a:solidFill>
                <a:schemeClr val="tx1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grpSp>
        <p:nvGrpSpPr>
          <p:cNvPr id="191" name="Google Shape;191;p11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92" name="Google Shape;192;p11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3" name="Google Shape;193;p11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384</Words>
  <Application>Microsoft Office PowerPoint</Application>
  <PresentationFormat>Широкоэкранный</PresentationFormat>
  <Paragraphs>74</Paragraphs>
  <Slides>9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Times New Roman</vt:lpstr>
      <vt:lpstr>Helvetica Neue</vt:lpstr>
      <vt:lpstr>Arial</vt:lpstr>
      <vt:lpstr>Helvetica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Пользователь</cp:lastModifiedBy>
  <cp:revision>9</cp:revision>
  <dcterms:modified xsi:type="dcterms:W3CDTF">2023-11-30T11:04:03Z</dcterms:modified>
</cp:coreProperties>
</file>