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7" r:id="rId4"/>
    <p:sldId id="258" r:id="rId5"/>
    <p:sldId id="259" r:id="rId6"/>
    <p:sldId id="261" r:id="rId7"/>
    <p:sldId id="260" r:id="rId8"/>
    <p:sldId id="274" r:id="rId9"/>
    <p:sldId id="262" r:id="rId10"/>
    <p:sldId id="263" r:id="rId11"/>
    <p:sldId id="264" r:id="rId12"/>
    <p:sldId id="265" r:id="rId13"/>
    <p:sldId id="266" r:id="rId14"/>
    <p:sldId id="267" r:id="rId15"/>
    <p:sldId id="275" r:id="rId16"/>
    <p:sldId id="276" r:id="rId17"/>
    <p:sldId id="268" r:id="rId18"/>
    <p:sldId id="269" r:id="rId19"/>
    <p:sldId id="270" r:id="rId20"/>
    <p:sldId id="271" r:id="rId2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Raleway SemiBold" pitchFamily="2" charset="-52"/>
      <p:regular r:id="rId27"/>
      <p:bold r:id="rId28"/>
      <p:italic r:id="rId29"/>
      <p:boldItalic r:id="rId30"/>
    </p:embeddedFont>
    <p:embeddedFont>
      <p:font typeface="Roboto" panose="02000000000000000000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747775"/>
          </p15:clr>
        </p15:guide>
        <p15:guide id="2" orient="horz" pos="162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hQxaP3vs8geVU+brdH6PZc5R5T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754" autoAdjust="0"/>
    <p:restoredTop sz="96108" autoAdjust="0"/>
  </p:normalViewPr>
  <p:slideViewPr>
    <p:cSldViewPr snapToGrid="0">
      <p:cViewPr varScale="1">
        <p:scale>
          <a:sx n="114" d="100"/>
          <a:sy n="114" d="100"/>
        </p:scale>
        <p:origin x="60" y="552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all" spc="5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>
                <a:solidFill>
                  <a:srgbClr val="002060"/>
                </a:solidFill>
              </a:rPr>
              <a:t>Ведете</a:t>
            </a:r>
            <a:r>
              <a:rPr lang="ru-RU" sz="1200" baseline="0" dirty="0">
                <a:solidFill>
                  <a:srgbClr val="002060"/>
                </a:solidFill>
              </a:rPr>
              <a:t> ли вы экологичный образ жизни?</a:t>
            </a:r>
            <a:endParaRPr lang="ru-RU" sz="1200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1589044715095026"/>
          <c:y val="2.91512084922036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all" spc="5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110-4A49-A812-4F22D7B029BA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110-4A49-A812-4F22D7B029BA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110-4A49-A812-4F22D7B029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Частично да</c:v>
                </c:pt>
                <c:pt idx="2">
                  <c:v>Нет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25</c:v>
                </c:pt>
                <c:pt idx="1">
                  <c:v>45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7D-2C4B-9777-2C69784E1ED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8976470146624862E-2"/>
          <c:y val="0.24035902405326834"/>
          <c:w val="0.77497466260113301"/>
          <c:h val="8.0593198029359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all" spc="5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200">
                <a:solidFill>
                  <a:srgbClr val="002060"/>
                </a:solidFill>
              </a:rPr>
              <a:t>ХОТИТЕ ЛИ ВЫ УЗНАТЬ БОЛЬШЕ ОБ ЭКОЛОГИЧНОМ ОБРАЗЕ ЖИЗНИ?</a:t>
            </a:r>
          </a:p>
        </c:rich>
      </c:tx>
      <c:layout>
        <c:manualLayout>
          <c:xMode val="edge"/>
          <c:yMode val="edge"/>
          <c:x val="0.13122168486881802"/>
          <c:y val="8.900897744259953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all" spc="5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4CA-4894-ACA1-DCDC357DFF86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4CA-4894-ACA1-DCDC357DFF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08-764F-B0E7-E7D88B66B41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all" spc="5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200">
                <a:solidFill>
                  <a:srgbClr val="002060"/>
                </a:solidFill>
              </a:rPr>
              <a:t>ВАЖНО ЛИ ВЕСТИ ЭКОЛОГИЧНЫЙ ОБРАЗ ЖИЗНИ?</a:t>
            </a:r>
          </a:p>
        </c:rich>
      </c:tx>
      <c:layout>
        <c:manualLayout>
          <c:xMode val="edge"/>
          <c:yMode val="edge"/>
          <c:x val="8.1806917786548694E-2"/>
          <c:y val="2.645668607795732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all" spc="5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2ED-4988-8E91-054D30C035A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2ED-4988-8E91-054D30C035AB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2ED-4988-8E91-054D30C035AB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2ED-4988-8E91-054D30C035A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Скорее да, чем нет</c:v>
                </c:pt>
                <c:pt idx="2">
                  <c:v>Скорее нет, чем да</c:v>
                </c:pt>
                <c:pt idx="3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36</c:v>
                </c:pt>
                <c:pt idx="1">
                  <c:v>40</c:v>
                </c:pt>
                <c:pt idx="2">
                  <c:v>17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9A-4F4D-B27F-D0DCC4EE102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6175839300243867E-2"/>
          <c:y val="0.14926426879070701"/>
          <c:w val="0.87216464961229079"/>
          <c:h val="0.212021752672372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ea0e30334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g29ea0e30334_0_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ea0e30334_0_1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9ea0e30334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ea0e30334_0_4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9ea0e30334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07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9ea0e30334_0_3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29ea0e30334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9ea0e30334_0_4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29ea0e30334_0_4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ea0e30334_0_4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9ea0e30334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9ea0e30334_0_4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29ea0e30334_0_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ea0e30334_0_4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9ea0e30334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7637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9ea0e30334_0_4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29ea0e30334_0_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9ea0e30334_0_4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29ea0e30334_0_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9ea0e30334_0_4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g29ea0e30334_0_4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9ea0e30334_0_4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29ea0e30334_0_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9ea0e30334_0_4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29ea0e30334_0_4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9ea0e30334_0_4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9ea0e30334_0_4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ea0e30334_0_4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9ea0e30334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12527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ea0e30334_0_4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9ea0e30334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97560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9ea0e30334_0_4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29ea0e30334_0_4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9ea0e30334_0_4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29ea0e30334_0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9ea0e30334_0_5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29ea0e30334_0_5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9ea0e30334_0_5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29ea0e30334_0_5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7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17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7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7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7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7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17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18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21" name="Google Shape;21;p18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8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8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8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8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1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35" name="Google Shape;35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20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" name="Google Shape;40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3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" name="Google Shape;52;p2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" name="Google Shape;53;p23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4" name="Google Shape;54;p23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5" name="Google Shape;55;p2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24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9" name="Google Shape;59;p2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2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24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2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2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" name="Google Shape;64;p24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5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26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26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6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6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6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p26"/>
          <p:cNvSpPr txBox="1">
            <a:spLocks noGrp="1"/>
          </p:cNvSpPr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26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ea0e30334_0_29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g29ea0e30334_0_29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4" name="Google Shape;84;g29ea0e30334_0_29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85" name="Google Shape;85;g29ea0e30334_0_29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86" name="Google Shape;86;g29ea0e30334_0_29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ea0e30334_0_99"/>
          <p:cNvSpPr/>
          <p:nvPr/>
        </p:nvSpPr>
        <p:spPr>
          <a:xfrm>
            <a:off x="6077079" y="3377561"/>
            <a:ext cx="3066900" cy="1771800"/>
          </a:xfrm>
          <a:prstGeom prst="rect">
            <a:avLst/>
          </a:prstGeom>
          <a:gradFill>
            <a:gsLst>
              <a:gs pos="0">
                <a:srgbClr val="939393"/>
              </a:gs>
              <a:gs pos="50000">
                <a:srgbClr val="D5D5D5"/>
              </a:gs>
              <a:gs pos="100000">
                <a:schemeClr val="lt1"/>
              </a:gs>
            </a:gsLst>
            <a:lin ang="18900044" scaled="0"/>
          </a:gra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29ea0e30334_0_99"/>
          <p:cNvSpPr/>
          <p:nvPr/>
        </p:nvSpPr>
        <p:spPr>
          <a:xfrm>
            <a:off x="-3394" y="3216646"/>
            <a:ext cx="9143400" cy="168900"/>
          </a:xfrm>
          <a:prstGeom prst="rect">
            <a:avLst/>
          </a:prstGeom>
          <a:gradFill>
            <a:gsLst>
              <a:gs pos="0">
                <a:srgbClr val="B3C6E7"/>
              </a:gs>
              <a:gs pos="46000">
                <a:srgbClr val="4C78C6"/>
              </a:gs>
              <a:gs pos="100000">
                <a:srgbClr val="25437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29ea0e30334_0_99"/>
          <p:cNvSpPr/>
          <p:nvPr/>
        </p:nvSpPr>
        <p:spPr>
          <a:xfrm>
            <a:off x="3487119" y="3377561"/>
            <a:ext cx="2589900" cy="1771800"/>
          </a:xfrm>
          <a:prstGeom prst="rect">
            <a:avLst/>
          </a:prstGeom>
          <a:gradFill>
            <a:gsLst>
              <a:gs pos="0">
                <a:srgbClr val="9A2219"/>
              </a:gs>
              <a:gs pos="50000">
                <a:srgbClr val="DF3225"/>
              </a:gs>
              <a:gs pos="100000">
                <a:srgbClr val="FF3C2D"/>
              </a:gs>
            </a:gsLst>
            <a:lin ang="18900044" scaled="0"/>
          </a:gra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29ea0e30334_0_9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7800" y="-27679"/>
            <a:ext cx="9151800" cy="3420241"/>
          </a:xfrm>
          <a:prstGeom prst="rect">
            <a:avLst/>
          </a:prstGeom>
          <a:gradFill>
            <a:gsLst>
              <a:gs pos="0">
                <a:srgbClr val="3864B2"/>
              </a:gs>
              <a:gs pos="23000">
                <a:srgbClr val="3864B2"/>
              </a:gs>
              <a:gs pos="69000">
                <a:srgbClr val="2F5496"/>
              </a:gs>
              <a:gs pos="97000">
                <a:srgbClr val="2C4E8C"/>
              </a:gs>
              <a:gs pos="100000">
                <a:srgbClr val="2C4E8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29ea0e30334_0_99"/>
          <p:cNvSpPr/>
          <p:nvPr/>
        </p:nvSpPr>
        <p:spPr>
          <a:xfrm>
            <a:off x="76" y="3377561"/>
            <a:ext cx="3484200" cy="1771800"/>
          </a:xfrm>
          <a:prstGeom prst="rect">
            <a:avLst/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lin ang="18900044" scaled="0"/>
          </a:gra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29ea0e30334_0_99"/>
          <p:cNvSpPr txBox="1"/>
          <p:nvPr/>
        </p:nvSpPr>
        <p:spPr>
          <a:xfrm>
            <a:off x="97267" y="3490173"/>
            <a:ext cx="3157500" cy="838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</a:pPr>
            <a:r>
              <a:rPr lang="ru" sz="4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20.35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29ea0e30334_0_99"/>
          <p:cNvSpPr txBox="1"/>
          <p:nvPr/>
        </p:nvSpPr>
        <p:spPr>
          <a:xfrm>
            <a:off x="894848" y="0"/>
            <a:ext cx="7774441" cy="90021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" sz="5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Технологии Будущего </a:t>
            </a:r>
            <a:endParaRPr sz="5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29ea0e30334_0_99"/>
          <p:cNvSpPr txBox="1"/>
          <p:nvPr/>
        </p:nvSpPr>
        <p:spPr>
          <a:xfrm>
            <a:off x="93261" y="4096898"/>
            <a:ext cx="3161400" cy="1116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ru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НАЦИОНАЛЬНАЯ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ru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ТЕХНОЛОГИЧЕСКАЯ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ru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ИНИЦИАТИВА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g29ea0e30334_0_99" descr="Изображение выглядит как искусство, круг, Графика, Красочность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34410" y="3490173"/>
            <a:ext cx="1275205" cy="157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g29ea0e30334_0_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1934" y="-16276"/>
            <a:ext cx="1019689" cy="101969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1" name="Google Shape;101;g29ea0e30334_0_9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22188" y="3358260"/>
            <a:ext cx="2327909" cy="18466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69410"/>
              </a:srgbClr>
            </a:outerShdw>
          </a:effectLst>
        </p:spPr>
      </p:pic>
      <p:sp>
        <p:nvSpPr>
          <p:cNvPr id="102" name="Google Shape;102;g29ea0e30334_0_99"/>
          <p:cNvSpPr txBox="1"/>
          <p:nvPr/>
        </p:nvSpPr>
        <p:spPr>
          <a:xfrm>
            <a:off x="6618914" y="844584"/>
            <a:ext cx="2363356" cy="5619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ru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 sz="1100"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29ea0e30334_0_99"/>
          <p:cNvSpPr txBox="1"/>
          <p:nvPr/>
        </p:nvSpPr>
        <p:spPr>
          <a:xfrm>
            <a:off x="-11934" y="1202516"/>
            <a:ext cx="9143400" cy="71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ru" sz="4200" b="1" dirty="0">
                <a:solidFill>
                  <a:schemeClr val="lt1"/>
                </a:solidFill>
              </a:rPr>
              <a:t>СберЭко</a:t>
            </a:r>
            <a:endParaRPr sz="60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04" name="Google Shape;104;g29ea0e30334_0_99"/>
          <p:cNvSpPr txBox="1"/>
          <p:nvPr/>
        </p:nvSpPr>
        <p:spPr>
          <a:xfrm>
            <a:off x="300" y="2099563"/>
            <a:ext cx="91434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lt1"/>
                </a:solidFill>
              </a:rPr>
              <a:t>Студенты ГУУ, Продюсирование в творческих индустриях 1-1:</a:t>
            </a:r>
            <a:endParaRPr sz="1200"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lt1"/>
                </a:solidFill>
              </a:rPr>
              <a:t>Ракицкая Кристина</a:t>
            </a:r>
            <a:endParaRPr sz="1200"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lt1"/>
                </a:solidFill>
              </a:rPr>
              <a:t>Синенко Никита</a:t>
            </a:r>
            <a:endParaRPr sz="1200"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lt1"/>
                </a:solidFill>
              </a:rPr>
              <a:t>Петров Михаил</a:t>
            </a:r>
            <a:endParaRPr sz="1200"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lt1"/>
                </a:solidFill>
              </a:rPr>
              <a:t>Комзолов Святослав</a:t>
            </a:r>
            <a:endParaRPr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9ea0e30334_0_198"/>
          <p:cNvSpPr/>
          <p:nvPr/>
        </p:nvSpPr>
        <p:spPr>
          <a:xfrm>
            <a:off x="-36099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29ea0e30334_0_198"/>
          <p:cNvSpPr txBox="1"/>
          <p:nvPr/>
        </p:nvSpPr>
        <p:spPr>
          <a:xfrm>
            <a:off x="4711992" y="4363641"/>
            <a:ext cx="4293000" cy="9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ru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Технологии Будущего </a:t>
            </a: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g29ea0e30334_0_198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29ea0e30334_0_198"/>
          <p:cNvSpPr/>
          <p:nvPr/>
        </p:nvSpPr>
        <p:spPr>
          <a:xfrm>
            <a:off x="489219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9E7400"/>
              </a:gs>
              <a:gs pos="50000">
                <a:srgbClr val="E4A800"/>
              </a:gs>
              <a:gs pos="100000">
                <a:srgbClr val="FFC900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9ea0e30334_0_198"/>
          <p:cNvSpPr/>
          <p:nvPr/>
        </p:nvSpPr>
        <p:spPr>
          <a:xfrm>
            <a:off x="314113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94636D"/>
              </a:gs>
              <a:gs pos="50000">
                <a:srgbClr val="D5909E"/>
              </a:gs>
              <a:gs pos="100000">
                <a:srgbClr val="FFADBD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29ea0e30334_0_198"/>
          <p:cNvSpPr/>
          <p:nvPr/>
        </p:nvSpPr>
        <p:spPr>
          <a:xfrm>
            <a:off x="139007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9A2219"/>
              </a:gs>
              <a:gs pos="50000">
                <a:srgbClr val="DF3225"/>
              </a:gs>
              <a:gs pos="100000">
                <a:srgbClr val="FF3C2D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9ea0e30334_0_198"/>
          <p:cNvSpPr/>
          <p:nvPr/>
        </p:nvSpPr>
        <p:spPr>
          <a:xfrm>
            <a:off x="664325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53009E"/>
              </a:gs>
              <a:gs pos="50000">
                <a:srgbClr val="7800E4"/>
              </a:gs>
              <a:gs pos="100000">
                <a:srgbClr val="9100FF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9ea0e30334_0_198"/>
          <p:cNvSpPr/>
          <p:nvPr/>
        </p:nvSpPr>
        <p:spPr>
          <a:xfrm>
            <a:off x="839431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5F7D83"/>
              </a:gs>
              <a:gs pos="50000">
                <a:srgbClr val="8AB5BE"/>
              </a:gs>
              <a:gs pos="100000">
                <a:srgbClr val="A5D9E4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29ea0e30334_0_198"/>
          <p:cNvSpPr/>
          <p:nvPr/>
        </p:nvSpPr>
        <p:spPr>
          <a:xfrm>
            <a:off x="1014536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29ea0e30334_0_198"/>
          <p:cNvSpPr/>
          <p:nvPr/>
        </p:nvSpPr>
        <p:spPr>
          <a:xfrm>
            <a:off x="1539854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9E7400"/>
              </a:gs>
              <a:gs pos="50000">
                <a:srgbClr val="E4A800"/>
              </a:gs>
              <a:gs pos="100000">
                <a:srgbClr val="FFC900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29ea0e30334_0_198"/>
          <p:cNvSpPr/>
          <p:nvPr/>
        </p:nvSpPr>
        <p:spPr>
          <a:xfrm>
            <a:off x="1364748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94636D"/>
              </a:gs>
              <a:gs pos="50000">
                <a:srgbClr val="D5909E"/>
              </a:gs>
              <a:gs pos="100000">
                <a:srgbClr val="FFADBD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29ea0e30334_0_198"/>
          <p:cNvSpPr/>
          <p:nvPr/>
        </p:nvSpPr>
        <p:spPr>
          <a:xfrm>
            <a:off x="1189643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9A2219"/>
              </a:gs>
              <a:gs pos="50000">
                <a:srgbClr val="DF3225"/>
              </a:gs>
              <a:gs pos="100000">
                <a:srgbClr val="FF3C2D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29ea0e30334_0_198"/>
          <p:cNvSpPr/>
          <p:nvPr/>
        </p:nvSpPr>
        <p:spPr>
          <a:xfrm>
            <a:off x="1714960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53009E"/>
              </a:gs>
              <a:gs pos="50000">
                <a:srgbClr val="7800E4"/>
              </a:gs>
              <a:gs pos="100000">
                <a:srgbClr val="9100FF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29ea0e30334_0_198"/>
          <p:cNvSpPr/>
          <p:nvPr/>
        </p:nvSpPr>
        <p:spPr>
          <a:xfrm>
            <a:off x="1890066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5F7D83"/>
              </a:gs>
              <a:gs pos="50000">
                <a:srgbClr val="8AB5BE"/>
              </a:gs>
              <a:gs pos="100000">
                <a:srgbClr val="A5D9E4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29ea0e30334_0_198"/>
          <p:cNvSpPr/>
          <p:nvPr/>
        </p:nvSpPr>
        <p:spPr>
          <a:xfrm>
            <a:off x="2065172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939393"/>
              </a:gs>
              <a:gs pos="50000">
                <a:srgbClr val="D5D5D5"/>
              </a:gs>
              <a:gs pos="100000">
                <a:schemeClr val="lt1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29ea0e30334_0_198"/>
          <p:cNvSpPr txBox="1"/>
          <p:nvPr/>
        </p:nvSpPr>
        <p:spPr>
          <a:xfrm>
            <a:off x="139007" y="48686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0" i="0" u="none" strike="noStrike" cap="none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5" name="Google Shape;125;g29ea0e30334_0_198"/>
          <p:cNvSpPr txBox="1">
            <a:spLocks noGrp="1"/>
          </p:cNvSpPr>
          <p:nvPr>
            <p:ph type="body" idx="1"/>
          </p:nvPr>
        </p:nvSpPr>
        <p:spPr>
          <a:xfrm>
            <a:off x="311700" y="920005"/>
            <a:ext cx="8520600" cy="3861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ru" b="1" dirty="0">
                <a:solidFill>
                  <a:schemeClr val="lt1"/>
                </a:solidFill>
              </a:rPr>
              <a:t>Цели: </a:t>
            </a:r>
            <a:r>
              <a:rPr lang="ru" dirty="0">
                <a:solidFill>
                  <a:schemeClr val="lt1"/>
                </a:solidFill>
              </a:rPr>
              <a:t>создание информационно-познавательной программы СберЭко на базе экосистемы Сбера, в которой в игровой форме можно обучаться экологически отвественному потреблению</a:t>
            </a: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ru" b="1" dirty="0">
                <a:solidFill>
                  <a:schemeClr val="lt1"/>
                </a:solidFill>
              </a:rPr>
              <a:t>Задачи</a:t>
            </a:r>
            <a:r>
              <a:rPr lang="ru" dirty="0">
                <a:solidFill>
                  <a:schemeClr val="lt1"/>
                </a:solidFill>
              </a:rPr>
              <a:t>:</a:t>
            </a:r>
            <a:endParaRPr dirty="0">
              <a:solidFill>
                <a:schemeClr val="lt1"/>
              </a:solidFill>
            </a:endParaRPr>
          </a:p>
          <a:p>
            <a:pPr marL="457200" lvl="0" indent="-325755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rabicPeriod"/>
            </a:pPr>
            <a:r>
              <a:rPr lang="ru" dirty="0">
                <a:solidFill>
                  <a:schemeClr val="lt1"/>
                </a:solidFill>
              </a:rPr>
              <a:t>Просвещение граждан РФ в сфере экологии и разумного потребления</a:t>
            </a:r>
            <a:endParaRPr dirty="0">
              <a:solidFill>
                <a:schemeClr val="lt1"/>
              </a:solidFill>
            </a:endParaRPr>
          </a:p>
          <a:p>
            <a:pPr marL="457200" lvl="0" indent="-3257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rabicPeriod"/>
            </a:pPr>
            <a:r>
              <a:rPr lang="ru" dirty="0">
                <a:solidFill>
                  <a:schemeClr val="lt1"/>
                </a:solidFill>
              </a:rPr>
              <a:t>С точки зрения бизнеса Сбера - это имиджевая функция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17647"/>
              <a:buNone/>
            </a:pPr>
            <a:r>
              <a:rPr lang="ru" b="1" dirty="0">
                <a:solidFill>
                  <a:schemeClr val="lt1"/>
                </a:solidFill>
              </a:rPr>
              <a:t>Целевая аудитория:</a:t>
            </a:r>
            <a:endParaRPr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17647"/>
              <a:buNone/>
            </a:pPr>
            <a:r>
              <a:rPr lang="ru" dirty="0">
                <a:solidFill>
                  <a:schemeClr val="lt1"/>
                </a:solidFill>
              </a:rPr>
              <a:t>Активная молодежь от 18 до 35 лет и прогрессивные взрослые 35+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17647"/>
              <a:buNone/>
            </a:pPr>
            <a:r>
              <a:rPr lang="ru" b="1" dirty="0">
                <a:solidFill>
                  <a:schemeClr val="lt1"/>
                </a:solidFill>
              </a:rPr>
              <a:t>Проблема: </a:t>
            </a:r>
            <a:r>
              <a:rPr lang="ru-RU" dirty="0">
                <a:solidFill>
                  <a:schemeClr val="lt1"/>
                </a:solidFill>
              </a:rPr>
              <a:t>низкая осведомленность населения РФ в области экологии и разумного потребления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17647"/>
              <a:buNone/>
            </a:pP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17647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g29ea0e30334_0_432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9FB400-0F40-3DB5-2155-F5D45DAF41B9}"/>
              </a:ext>
            </a:extLst>
          </p:cNvPr>
          <p:cNvSpPr/>
          <p:nvPr/>
        </p:nvSpPr>
        <p:spPr>
          <a:xfrm>
            <a:off x="0" y="1052187"/>
            <a:ext cx="9144000" cy="31163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6874E52C-8D36-53B7-F4FC-3695D3A312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2836031"/>
              </p:ext>
            </p:extLst>
          </p:nvPr>
        </p:nvGraphicFramePr>
        <p:xfrm>
          <a:off x="0" y="1139869"/>
          <a:ext cx="2770608" cy="3031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50DB401-B305-0196-B337-33E6BC7EC3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0043001"/>
              </p:ext>
            </p:extLst>
          </p:nvPr>
        </p:nvGraphicFramePr>
        <p:xfrm>
          <a:off x="2845764" y="1219518"/>
          <a:ext cx="3261977" cy="2958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E9105FC5-BD24-690A-2904-CB63F5402B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0721478"/>
              </p:ext>
            </p:extLst>
          </p:nvPr>
        </p:nvGraphicFramePr>
        <p:xfrm>
          <a:off x="5949863" y="1219518"/>
          <a:ext cx="3394554" cy="2948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Google Shape;184;g29ea0e30334_0_445">
            <a:extLst>
              <a:ext uri="{FF2B5EF4-FFF2-40B4-BE49-F238E27FC236}">
                <a16:creationId xmlns:a16="http://schemas.microsoft.com/office/drawing/2014/main" id="{4C7466D8-FE1E-F651-9D6E-E814D3861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83506" y="181039"/>
            <a:ext cx="7376987" cy="468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b="1" dirty="0">
                <a:solidFill>
                  <a:schemeClr val="lt1"/>
                </a:solidFill>
              </a:rPr>
              <a:t>Результаты опроса</a:t>
            </a:r>
            <a:endParaRPr b="1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910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9ea0e30334_0_300"/>
          <p:cNvSpPr/>
          <p:nvPr/>
        </p:nvSpPr>
        <p:spPr>
          <a:xfrm>
            <a:off x="-36099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g29ea0e30334_0_300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29ea0e30334_0_300"/>
          <p:cNvSpPr/>
          <p:nvPr/>
        </p:nvSpPr>
        <p:spPr>
          <a:xfrm>
            <a:off x="489219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9E7400"/>
              </a:gs>
              <a:gs pos="50000">
                <a:srgbClr val="E4A800"/>
              </a:gs>
              <a:gs pos="100000">
                <a:srgbClr val="FFC900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29ea0e30334_0_300"/>
          <p:cNvSpPr/>
          <p:nvPr/>
        </p:nvSpPr>
        <p:spPr>
          <a:xfrm>
            <a:off x="314113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94636D"/>
              </a:gs>
              <a:gs pos="50000">
                <a:srgbClr val="D5909E"/>
              </a:gs>
              <a:gs pos="100000">
                <a:srgbClr val="FFADBD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29ea0e30334_0_300"/>
          <p:cNvSpPr/>
          <p:nvPr/>
        </p:nvSpPr>
        <p:spPr>
          <a:xfrm>
            <a:off x="139007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9A2219"/>
              </a:gs>
              <a:gs pos="50000">
                <a:srgbClr val="DF3225"/>
              </a:gs>
              <a:gs pos="100000">
                <a:srgbClr val="FF3C2D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29ea0e30334_0_300"/>
          <p:cNvSpPr/>
          <p:nvPr/>
        </p:nvSpPr>
        <p:spPr>
          <a:xfrm>
            <a:off x="664325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53009E"/>
              </a:gs>
              <a:gs pos="50000">
                <a:srgbClr val="7800E4"/>
              </a:gs>
              <a:gs pos="100000">
                <a:srgbClr val="9100FF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29ea0e30334_0_300"/>
          <p:cNvSpPr/>
          <p:nvPr/>
        </p:nvSpPr>
        <p:spPr>
          <a:xfrm>
            <a:off x="839431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5F7D83"/>
              </a:gs>
              <a:gs pos="50000">
                <a:srgbClr val="8AB5BE"/>
              </a:gs>
              <a:gs pos="100000">
                <a:srgbClr val="A5D9E4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29ea0e30334_0_300"/>
          <p:cNvSpPr/>
          <p:nvPr/>
        </p:nvSpPr>
        <p:spPr>
          <a:xfrm>
            <a:off x="1014536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g29ea0e30334_0_300"/>
          <p:cNvSpPr/>
          <p:nvPr/>
        </p:nvSpPr>
        <p:spPr>
          <a:xfrm>
            <a:off x="1539854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9E7400"/>
              </a:gs>
              <a:gs pos="50000">
                <a:srgbClr val="E4A800"/>
              </a:gs>
              <a:gs pos="100000">
                <a:srgbClr val="FFC900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29ea0e30334_0_300"/>
          <p:cNvSpPr/>
          <p:nvPr/>
        </p:nvSpPr>
        <p:spPr>
          <a:xfrm>
            <a:off x="1364748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94636D"/>
              </a:gs>
              <a:gs pos="50000">
                <a:srgbClr val="D5909E"/>
              </a:gs>
              <a:gs pos="100000">
                <a:srgbClr val="FFADBD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29ea0e30334_0_300"/>
          <p:cNvSpPr/>
          <p:nvPr/>
        </p:nvSpPr>
        <p:spPr>
          <a:xfrm>
            <a:off x="1189643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9A2219"/>
              </a:gs>
              <a:gs pos="50000">
                <a:srgbClr val="DF3225"/>
              </a:gs>
              <a:gs pos="100000">
                <a:srgbClr val="FF3C2D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29ea0e30334_0_300"/>
          <p:cNvSpPr/>
          <p:nvPr/>
        </p:nvSpPr>
        <p:spPr>
          <a:xfrm>
            <a:off x="1714960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53009E"/>
              </a:gs>
              <a:gs pos="50000">
                <a:srgbClr val="7800E4"/>
              </a:gs>
              <a:gs pos="100000">
                <a:srgbClr val="9100FF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29ea0e30334_0_300"/>
          <p:cNvSpPr/>
          <p:nvPr/>
        </p:nvSpPr>
        <p:spPr>
          <a:xfrm>
            <a:off x="1890066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5F7D83"/>
              </a:gs>
              <a:gs pos="50000">
                <a:srgbClr val="8AB5BE"/>
              </a:gs>
              <a:gs pos="100000">
                <a:srgbClr val="A5D9E4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g29ea0e30334_0_300"/>
          <p:cNvSpPr/>
          <p:nvPr/>
        </p:nvSpPr>
        <p:spPr>
          <a:xfrm>
            <a:off x="2065172" y="670262"/>
            <a:ext cx="213000" cy="1455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rgbClr val="939393"/>
              </a:gs>
              <a:gs pos="50000">
                <a:srgbClr val="D5D5D5"/>
              </a:gs>
              <a:gs pos="100000">
                <a:schemeClr val="lt1"/>
              </a:gs>
            </a:gsLst>
            <a:lin ang="18900044" scaled="0"/>
          </a:gradFill>
          <a:ln>
            <a:noFill/>
          </a:ln>
          <a:effectLst>
            <a:outerShdw blurRad="50800" dist="50800" dir="5400000" algn="ctr" rotWithShape="0">
              <a:srgbClr val="000000">
                <a:alpha val="3843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29ea0e30334_0_300"/>
          <p:cNvSpPr txBox="1"/>
          <p:nvPr/>
        </p:nvSpPr>
        <p:spPr>
          <a:xfrm>
            <a:off x="139007" y="48686"/>
            <a:ext cx="79905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0" i="0" u="none" strike="noStrike" cap="none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КОМАНДА СТАРТАПА</a:t>
            </a:r>
            <a:endParaRPr sz="3000" b="0" i="0" u="none" strike="noStrike" cap="none"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45" name="Google Shape;145;g29ea0e30334_0_300"/>
          <p:cNvSpPr/>
          <p:nvPr/>
        </p:nvSpPr>
        <p:spPr>
          <a:xfrm>
            <a:off x="311700" y="1224150"/>
            <a:ext cx="4034100" cy="820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Кристина - организатор</a:t>
            </a:r>
            <a:endParaRPr sz="1400" b="0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g29ea0e30334_0_300"/>
          <p:cNvSpPr/>
          <p:nvPr/>
        </p:nvSpPr>
        <p:spPr>
          <a:xfrm>
            <a:off x="1915393" y="2182150"/>
            <a:ext cx="4034100" cy="820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Никита - координатор</a:t>
            </a:r>
            <a:endParaRPr sz="14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g29ea0e30334_0_300"/>
          <p:cNvSpPr/>
          <p:nvPr/>
        </p:nvSpPr>
        <p:spPr>
          <a:xfrm>
            <a:off x="3266460" y="3125306"/>
            <a:ext cx="4034100" cy="820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Михаил - исследователь</a:t>
            </a:r>
            <a:endParaRPr sz="14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8" name="Google Shape;148;g29ea0e30334_0_300"/>
          <p:cNvSpPr/>
          <p:nvPr/>
        </p:nvSpPr>
        <p:spPr>
          <a:xfrm>
            <a:off x="4734154" y="4049061"/>
            <a:ext cx="4034100" cy="820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Святослав - исполнитель</a:t>
            </a:r>
            <a:endParaRPr sz="14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g29ea0e30334_0_400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g29ea0e30334_0_400"/>
          <p:cNvSpPr txBox="1">
            <a:spLocks noGrp="1"/>
          </p:cNvSpPr>
          <p:nvPr>
            <p:ph type="body" idx="1"/>
          </p:nvPr>
        </p:nvSpPr>
        <p:spPr>
          <a:xfrm>
            <a:off x="1818866" y="531501"/>
            <a:ext cx="5506265" cy="9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dirty="0">
                <a:solidFill>
                  <a:schemeClr val="lt1"/>
                </a:solidFill>
              </a:rPr>
              <a:t>Интерактивно-образовательная программа, интегрированная в приложение Сбер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55" name="Google Shape;155;g29ea0e30334_0_400"/>
          <p:cNvSpPr txBox="1">
            <a:spLocks noGrp="1"/>
          </p:cNvSpPr>
          <p:nvPr>
            <p:ph type="title"/>
          </p:nvPr>
        </p:nvSpPr>
        <p:spPr>
          <a:xfrm>
            <a:off x="2910299" y="-176169"/>
            <a:ext cx="3323400" cy="11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667"/>
              <a:buNone/>
            </a:pPr>
            <a:r>
              <a:rPr lang="ru" sz="5000" b="1" dirty="0">
                <a:solidFill>
                  <a:schemeClr val="lt1"/>
                </a:solidFill>
              </a:rPr>
              <a:t>СберЭко</a:t>
            </a:r>
            <a:endParaRPr sz="5000" b="1" dirty="0">
              <a:solidFill>
                <a:schemeClr val="lt1"/>
              </a:solidFill>
            </a:endParaRPr>
          </a:p>
        </p:txBody>
      </p:sp>
      <p:sp>
        <p:nvSpPr>
          <p:cNvPr id="156" name="Google Shape;156;g29ea0e30334_0_400"/>
          <p:cNvSpPr txBox="1"/>
          <p:nvPr/>
        </p:nvSpPr>
        <p:spPr>
          <a:xfrm>
            <a:off x="239066" y="1511287"/>
            <a:ext cx="8480700" cy="338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Сегмент рынка:</a:t>
            </a:r>
            <a:r>
              <a:rPr lang="ru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-RU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цифровые продукты </a:t>
            </a:r>
            <a:r>
              <a:rPr lang="ru-RU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для экологичной жизни</a:t>
            </a:r>
            <a:endParaRPr lang="ru" sz="1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Ценность</a:t>
            </a:r>
            <a:r>
              <a:rPr lang="ru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нашего предложения обусловлена эко-политикой компании Сбер</a:t>
            </a:r>
            <a:endParaRPr lang="ru" sz="1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800" b="1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Конкуренты:</a:t>
            </a:r>
            <a:endParaRPr sz="1800" b="1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048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"/>
              <a:buAutoNum type="arabicPeriod"/>
            </a:pPr>
            <a:r>
              <a:rPr lang="ru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S7 </a:t>
            </a:r>
            <a:r>
              <a:rPr lang="en-GB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Airlines.</a:t>
            </a:r>
            <a:r>
              <a:rPr lang="ru-RU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Образовательная программа Green </a:t>
            </a:r>
            <a:r>
              <a:rPr lang="ru-RU" sz="1800" b="0" i="0" u="none" strike="noStrike" cap="none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Steps</a:t>
            </a:r>
            <a:r>
              <a:rPr lang="ru-RU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-RU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обучает этичным и экологичным путешествиям. Программа является частью стратегии устойчивого развития компании.</a:t>
            </a:r>
            <a:endParaRPr sz="1800" b="0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048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"/>
              <a:buAutoNum type="arabicPeriod"/>
            </a:pPr>
            <a:r>
              <a:rPr lang="ru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Eco Platform</a:t>
            </a:r>
            <a:r>
              <a:rPr lang="en-GB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r>
              <a:rPr lang="ru-RU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Пользователи программы могут сдавать пластиковые бутылки и алюминиевые банки на переработку в </a:t>
            </a:r>
            <a:r>
              <a:rPr lang="ru-RU" sz="1800" b="0" i="0" u="none" strike="noStrike" cap="none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фандоматы</a:t>
            </a:r>
            <a:r>
              <a:rPr lang="ru-RU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и накапливать баллы за вклад в сохранение окружающей среды.</a:t>
            </a:r>
            <a:endParaRPr sz="1800" b="0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048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"/>
              <a:buAutoNum type="arabicPeriod"/>
            </a:pPr>
            <a:r>
              <a:rPr lang="ru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Тинькофф</a:t>
            </a:r>
            <a:r>
              <a:rPr lang="en-GB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-RU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Журнал. Проект собрал в себя легкие курсы про деньги и жизнь. Он помогает лучше жить, грамотно обращаться с финансами и учиться, обустраивать быт, заботиться о себе и мире вокруг.</a:t>
            </a:r>
            <a:endParaRPr sz="1800" b="0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g29ea0e30334_0_432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29ea0e30334_0_432"/>
          <p:cNvSpPr txBox="1">
            <a:spLocks noGrp="1"/>
          </p:cNvSpPr>
          <p:nvPr>
            <p:ph type="title"/>
          </p:nvPr>
        </p:nvSpPr>
        <p:spPr>
          <a:xfrm>
            <a:off x="311699" y="410000"/>
            <a:ext cx="6911221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b="1" dirty="0">
                <a:solidFill>
                  <a:schemeClr val="lt1"/>
                </a:solidFill>
              </a:rPr>
              <a:t>Технические характеристики продукта</a:t>
            </a:r>
            <a:endParaRPr b="1" dirty="0">
              <a:solidFill>
                <a:schemeClr val="lt1"/>
              </a:solidFill>
            </a:endParaRPr>
          </a:p>
        </p:txBody>
      </p:sp>
      <p:sp>
        <p:nvSpPr>
          <p:cNvPr id="177" name="Google Shape;177;g29ea0e30334_0_432"/>
          <p:cNvSpPr txBox="1">
            <a:spLocks noGrp="1"/>
          </p:cNvSpPr>
          <p:nvPr>
            <p:ph type="body" idx="1"/>
          </p:nvPr>
        </p:nvSpPr>
        <p:spPr>
          <a:xfrm>
            <a:off x="311700" y="1281950"/>
            <a:ext cx="4260300" cy="32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</a:pPr>
            <a:r>
              <a:rPr lang="ru" sz="2000" dirty="0">
                <a:solidFill>
                  <a:schemeClr val="lt1"/>
                </a:solidFill>
              </a:rPr>
              <a:t>30 небольших уроков в приложении Сбера</a:t>
            </a:r>
            <a:endParaRPr sz="2000" dirty="0">
              <a:solidFill>
                <a:schemeClr val="lt1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</a:pPr>
            <a:r>
              <a:rPr lang="ru" sz="2000" dirty="0">
                <a:solidFill>
                  <a:schemeClr val="lt1"/>
                </a:solidFill>
              </a:rPr>
              <a:t>Практические рекомендации о том, как делать более бережный и этичный выбор, и мотивирующая аргументация без нравоучений</a:t>
            </a:r>
            <a:endParaRPr sz="2000" dirty="0">
              <a:solidFill>
                <a:schemeClr val="lt1"/>
              </a:solidFill>
            </a:endParaRPr>
          </a:p>
        </p:txBody>
      </p:sp>
      <p:pic>
        <p:nvPicPr>
          <p:cNvPr id="178" name="Google Shape;178;g29ea0e30334_0_4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72834" y="1556712"/>
            <a:ext cx="2737275" cy="273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g29ea0e30334_0_425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29ea0e30334_0_425"/>
          <p:cNvSpPr txBox="1">
            <a:spLocks noGrp="1"/>
          </p:cNvSpPr>
          <p:nvPr>
            <p:ph type="title"/>
          </p:nvPr>
        </p:nvSpPr>
        <p:spPr>
          <a:xfrm>
            <a:off x="28322" y="64736"/>
            <a:ext cx="8302800" cy="716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5941"/>
              <a:buNone/>
            </a:pPr>
            <a:r>
              <a:rPr lang="ru" sz="3200" b="1" dirty="0">
                <a:solidFill>
                  <a:schemeClr val="lt1"/>
                </a:solidFill>
              </a:rPr>
              <a:t>СТРУКТУРНАЯ ДЕКОМПОЗИЦИЯ РАБОТ</a:t>
            </a:r>
            <a:endParaRPr sz="3200" b="1" dirty="0">
              <a:solidFill>
                <a:schemeClr val="lt1"/>
              </a:solidFill>
            </a:endParaRPr>
          </a:p>
        </p:txBody>
      </p:sp>
      <p:pic>
        <p:nvPicPr>
          <p:cNvPr id="3" name="Рисунок 2" descr="Изображение выглядит как текст, снимок экрана, диаграмм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ABEEA6E5-02A1-FDB2-60C9-0CE9D4C1E2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50" t="4893" r="2939" b="13943"/>
          <a:stretch/>
        </p:blipFill>
        <p:spPr>
          <a:xfrm>
            <a:off x="385894" y="780795"/>
            <a:ext cx="8372212" cy="41747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g29ea0e30334_0_432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24CB75-372F-64B9-23CA-893635585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60" y="1168400"/>
            <a:ext cx="8958492" cy="3849874"/>
          </a:xfrm>
          <a:prstGeom prst="rect">
            <a:avLst/>
          </a:prstGeom>
        </p:spPr>
      </p:pic>
      <p:sp>
        <p:nvSpPr>
          <p:cNvPr id="7" name="Google Shape;176;g29ea0e30334_0_432">
            <a:extLst>
              <a:ext uri="{FF2B5EF4-FFF2-40B4-BE49-F238E27FC236}">
                <a16:creationId xmlns:a16="http://schemas.microsoft.com/office/drawing/2014/main" id="{51A59F3F-49E1-ED1F-421F-51C00A5D16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41790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sz="1800" b="1" i="0" u="none" strike="noStrike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Календарный график проекта</a:t>
            </a:r>
            <a:endParaRPr b="1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963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g29ea0e30334_0_445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29ea0e30334_0_445"/>
          <p:cNvSpPr txBox="1">
            <a:spLocks noGrp="1"/>
          </p:cNvSpPr>
          <p:nvPr>
            <p:ph type="title"/>
          </p:nvPr>
        </p:nvSpPr>
        <p:spPr>
          <a:xfrm>
            <a:off x="88525" y="420625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b="1" dirty="0">
                <a:solidFill>
                  <a:schemeClr val="lt1"/>
                </a:solidFill>
              </a:rPr>
              <a:t>Преимущества</a:t>
            </a:r>
            <a:endParaRPr b="1" dirty="0">
              <a:solidFill>
                <a:schemeClr val="lt1"/>
              </a:solidFill>
            </a:endParaRPr>
          </a:p>
        </p:txBody>
      </p:sp>
      <p:sp>
        <p:nvSpPr>
          <p:cNvPr id="185" name="Google Shape;185;g29ea0e30334_0_445"/>
          <p:cNvSpPr txBox="1"/>
          <p:nvPr/>
        </p:nvSpPr>
        <p:spPr>
          <a:xfrm>
            <a:off x="1422150" y="919117"/>
            <a:ext cx="6299700" cy="34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</a:pPr>
            <a:r>
              <a:rPr lang="ru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Использование огромной базы данных клиентов и потребителей информационного продукта</a:t>
            </a:r>
            <a:r>
              <a:rPr lang="ru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на базе Сбера</a:t>
            </a:r>
            <a:endParaRPr sz="1800" b="0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</a:pPr>
            <a:r>
              <a:rPr lang="ru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Единый и постоянный партнер (Сбер) с множеством подразделений, цифровых продуктов</a:t>
            </a:r>
            <a:endParaRPr sz="1800" b="0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</a:pPr>
            <a:r>
              <a:rPr lang="ru" sz="18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Работа направлена на индивидуальный проект в экосистеме Сбера (есть возможно развивать другие направления)</a:t>
            </a:r>
            <a:endParaRPr sz="1800" b="0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g29ea0e30334_0_452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29ea0e30334_0_452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b="1">
                <a:solidFill>
                  <a:schemeClr val="lt1"/>
                </a:solidFill>
              </a:rPr>
              <a:t>Риски проекта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92" name="Google Shape;192;g29ea0e30334_0_452"/>
          <p:cNvSpPr txBox="1">
            <a:spLocks noGrp="1"/>
          </p:cNvSpPr>
          <p:nvPr>
            <p:ph type="body" idx="4294967295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ru" dirty="0">
                <a:solidFill>
                  <a:schemeClr val="lt1"/>
                </a:solidFill>
              </a:rPr>
              <a:t>Не выраженный интерес к продукту со стороны Сбера</a:t>
            </a:r>
            <a:endParaRPr dirty="0">
              <a:solidFill>
                <a:schemeClr val="lt1"/>
              </a:solidFill>
            </a:endParaRPr>
          </a:p>
          <a:p>
            <a:pPr marL="457200" lvl="0" indent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chemeClr val="lt1"/>
              </a:solidFill>
            </a:endParaRPr>
          </a:p>
          <a:p>
            <a:pPr marL="457200" lvl="0" indent="-33020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ru" dirty="0">
                <a:solidFill>
                  <a:schemeClr val="lt1"/>
                </a:solidFill>
              </a:rPr>
              <a:t>Незаинтересованность конечного потребителя в использование продукта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93" name="Google Shape;193;g29ea0e30334_0_452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ru" dirty="0">
                <a:solidFill>
                  <a:schemeClr val="lt1"/>
                </a:solidFill>
              </a:rPr>
              <a:t>Изменения политики Сбера в отношение экологии</a:t>
            </a:r>
            <a:endParaRPr dirty="0">
              <a:solidFill>
                <a:schemeClr val="lt1"/>
              </a:solidFill>
            </a:endParaRPr>
          </a:p>
          <a:p>
            <a:pPr marL="457200" lvl="0" indent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chemeClr val="lt1"/>
              </a:solidFill>
            </a:endParaRPr>
          </a:p>
          <a:p>
            <a:pPr marL="457200" lvl="0" indent="-33020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ru" dirty="0">
                <a:solidFill>
                  <a:schemeClr val="lt1"/>
                </a:solidFill>
              </a:rPr>
              <a:t>Предложние конкурента, которое нас опередит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g29ea0e30334_0_458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29ea0e30334_0_45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b="1">
                <a:solidFill>
                  <a:schemeClr val="lt1"/>
                </a:solidFill>
              </a:rPr>
              <a:t>Решение рисков проекта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00" name="Google Shape;200;g29ea0e30334_0_458"/>
          <p:cNvSpPr txBox="1">
            <a:spLocks noGrp="1"/>
          </p:cNvSpPr>
          <p:nvPr>
            <p:ph type="body" idx="4294967295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ru" dirty="0">
                <a:solidFill>
                  <a:schemeClr val="lt1"/>
                </a:solidFill>
              </a:rPr>
              <a:t>Анализ развития направлений, на которых сконцентрирован Сбер</a:t>
            </a:r>
            <a:endParaRPr dirty="0">
              <a:solidFill>
                <a:schemeClr val="lt1"/>
              </a:solidFill>
            </a:endParaRPr>
          </a:p>
          <a:p>
            <a:pPr marL="457200" lvl="0" indent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chemeClr val="lt1"/>
              </a:solidFill>
            </a:endParaRPr>
          </a:p>
          <a:p>
            <a:pPr marL="457200" lvl="0" indent="-33020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ru" dirty="0">
                <a:solidFill>
                  <a:schemeClr val="lt1"/>
                </a:solidFill>
              </a:rPr>
              <a:t>Коммуникация с конечным потребителем и получение обратной связи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01" name="Google Shape;201;g29ea0e30334_0_458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4201577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ru" dirty="0">
                <a:solidFill>
                  <a:schemeClr val="lt1"/>
                </a:solidFill>
              </a:rPr>
              <a:t>Отслеживание политики Сбера</a:t>
            </a:r>
            <a:endParaRPr dirty="0">
              <a:solidFill>
                <a:schemeClr val="lt1"/>
              </a:solidFill>
            </a:endParaRPr>
          </a:p>
          <a:p>
            <a:pPr marL="457200" lvl="0" indent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chemeClr val="lt1"/>
              </a:solidFill>
            </a:endParaRPr>
          </a:p>
          <a:p>
            <a:pPr marL="457200" lvl="0" indent="-33020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ru" dirty="0">
                <a:solidFill>
                  <a:schemeClr val="lt1"/>
                </a:solidFill>
              </a:rPr>
              <a:t>Мониторинг заявок Сбера на развитие своих подразделений на Outsourcing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29ea0e30334_0_465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9ea0e30334_0_46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b="1">
                <a:solidFill>
                  <a:schemeClr val="lt1"/>
                </a:solidFill>
              </a:rPr>
              <a:t>Методы продвижения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08" name="Google Shape;208;g29ea0e30334_0_465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45720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AutoNum type="arabicPeriod"/>
            </a:pPr>
            <a:r>
              <a:rPr lang="ru" sz="1700">
                <a:solidFill>
                  <a:schemeClr val="lt1"/>
                </a:solidFill>
              </a:rPr>
              <a:t>Социальные сети</a:t>
            </a:r>
            <a:endParaRPr sz="1700">
              <a:solidFill>
                <a:schemeClr val="lt1"/>
              </a:solidFill>
            </a:endParaRPr>
          </a:p>
          <a:p>
            <a:pPr marL="45720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AutoNum type="arabicPeriod"/>
            </a:pPr>
            <a:r>
              <a:rPr lang="ru" sz="1700">
                <a:solidFill>
                  <a:schemeClr val="lt1"/>
                </a:solidFill>
              </a:rPr>
              <a:t>Таргетированная реклама</a:t>
            </a:r>
            <a:endParaRPr sz="1700">
              <a:solidFill>
                <a:schemeClr val="lt1"/>
              </a:solidFill>
            </a:endParaRPr>
          </a:p>
          <a:p>
            <a:pPr marL="45720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AutoNum type="arabicPeriod"/>
            </a:pPr>
            <a:r>
              <a:rPr lang="ru" sz="1700">
                <a:solidFill>
                  <a:schemeClr val="lt1"/>
                </a:solidFill>
              </a:rPr>
              <a:t>Медийная реклама</a:t>
            </a:r>
            <a:endParaRPr sz="1700">
              <a:solidFill>
                <a:schemeClr val="lt1"/>
              </a:solidFill>
            </a:endParaRPr>
          </a:p>
          <a:p>
            <a:pPr marL="45720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AutoNum type="arabicPeriod"/>
            </a:pPr>
            <a:r>
              <a:rPr lang="ru" sz="1700">
                <a:solidFill>
                  <a:schemeClr val="lt1"/>
                </a:solidFill>
              </a:rPr>
              <a:t>Видеореклама</a:t>
            </a:r>
            <a:endParaRPr sz="1700">
              <a:solidFill>
                <a:schemeClr val="lt1"/>
              </a:solidFill>
            </a:endParaRPr>
          </a:p>
          <a:p>
            <a:pPr marL="45720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AutoNum type="arabicPeriod"/>
            </a:pPr>
            <a:r>
              <a:rPr lang="ru" sz="1700">
                <a:solidFill>
                  <a:schemeClr val="lt1"/>
                </a:solidFill>
              </a:rPr>
              <a:t>Рекламные интеграции</a:t>
            </a:r>
            <a:endParaRPr sz="1700">
              <a:solidFill>
                <a:schemeClr val="lt1"/>
              </a:solidFill>
            </a:endParaRPr>
          </a:p>
        </p:txBody>
      </p:sp>
      <p:sp>
        <p:nvSpPr>
          <p:cNvPr id="209" name="Google Shape;209;g29ea0e30334_0_465"/>
          <p:cNvSpPr txBox="1">
            <a:spLocks noGrp="1"/>
          </p:cNvSpPr>
          <p:nvPr>
            <p:ph type="body" idx="1"/>
          </p:nvPr>
        </p:nvSpPr>
        <p:spPr>
          <a:xfrm>
            <a:off x="472675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SzPts val="1400"/>
              <a:buNone/>
            </a:pPr>
            <a:r>
              <a:rPr lang="ru" sz="1700" dirty="0">
                <a:solidFill>
                  <a:schemeClr val="lt1"/>
                </a:solidFill>
              </a:rPr>
              <a:t>Развитие интереса внутри мобильного приложения Сбера - интеграция дополнительных окон в приложении</a:t>
            </a:r>
            <a:endParaRPr sz="17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29ea0e30334_0_481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29ea0e30334_0_48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800" b="1">
                <a:solidFill>
                  <a:schemeClr val="lt1"/>
                </a:solidFill>
              </a:rPr>
              <a:t>Резюме проекта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216" name="Google Shape;216;g29ea0e30334_0_48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b="1" u="sng">
                <a:solidFill>
                  <a:schemeClr val="lt1"/>
                </a:solidFill>
              </a:rPr>
              <a:t>Необходимое кол-во инвестиций - 5.000.000</a:t>
            </a:r>
            <a:r>
              <a:rPr lang="ru" sz="1700" b="1" u="sng">
                <a:solidFill>
                  <a:schemeClr val="lt1"/>
                </a:solidFill>
              </a:rPr>
              <a:t> руб.</a:t>
            </a:r>
            <a:endParaRPr sz="1700" b="1" u="sng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1700">
              <a:solidFill>
                <a:schemeClr val="lt1"/>
              </a:solidFill>
            </a:endParaRPr>
          </a:p>
          <a:p>
            <a:pPr marL="457200" lvl="0" indent="-33655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700"/>
              <a:buAutoNum type="arabicPeriod"/>
            </a:pPr>
            <a:r>
              <a:rPr lang="ru" sz="1700">
                <a:solidFill>
                  <a:schemeClr val="lt1"/>
                </a:solidFill>
              </a:rPr>
              <a:t>Этап разработка и создание структуры - 2.000.000</a:t>
            </a:r>
            <a:endParaRPr sz="1700">
              <a:solidFill>
                <a:schemeClr val="lt1"/>
              </a:solidFill>
            </a:endParaRPr>
          </a:p>
          <a:p>
            <a:pPr marL="45720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AutoNum type="arabicPeriod"/>
            </a:pPr>
            <a:r>
              <a:rPr lang="ru" sz="1700">
                <a:solidFill>
                  <a:schemeClr val="lt1"/>
                </a:solidFill>
              </a:rPr>
              <a:t>Развитие и интеграция - 1.000.000</a:t>
            </a:r>
            <a:endParaRPr sz="1700">
              <a:solidFill>
                <a:schemeClr val="lt1"/>
              </a:solidFill>
            </a:endParaRPr>
          </a:p>
          <a:p>
            <a:pPr marL="45720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AutoNum type="arabicPeriod"/>
            </a:pPr>
            <a:r>
              <a:rPr lang="ru" sz="1700">
                <a:solidFill>
                  <a:schemeClr val="lt1"/>
                </a:solidFill>
              </a:rPr>
              <a:t>Реклама и продвижение 3.000.000</a:t>
            </a:r>
            <a:endParaRPr sz="17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g29ea0e30334_0_488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g29ea0e30334_0_48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b="1">
                <a:solidFill>
                  <a:schemeClr val="lt1"/>
                </a:solidFill>
              </a:rPr>
              <a:t>Рентабельность проекта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23" name="Google Shape;223;g29ea0e30334_0_488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 b="1" u="sng">
                <a:solidFill>
                  <a:schemeClr val="lt1"/>
                </a:solidFill>
              </a:rPr>
              <a:t>Первый исход</a:t>
            </a:r>
            <a:endParaRPr sz="1600" b="1" u="sng">
              <a:solidFill>
                <a:schemeClr val="lt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sz="1600">
              <a:solidFill>
                <a:schemeClr val="lt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r>
              <a:rPr lang="ru" sz="1600">
                <a:solidFill>
                  <a:schemeClr val="lt1"/>
                </a:solidFill>
              </a:rPr>
              <a:t>При положительном развитие проекта и заинтересованностью аудитории - 2,5 года с учетом дальнейшем развитием и вовлечение иных методов геймификации и монетизации проекта 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224" name="Google Shape;224;g29ea0e30334_0_488"/>
          <p:cNvSpPr txBox="1">
            <a:spLocks noGrp="1"/>
          </p:cNvSpPr>
          <p:nvPr>
            <p:ph type="body" idx="4294967295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 b="1" u="sng">
                <a:solidFill>
                  <a:schemeClr val="lt1"/>
                </a:solidFill>
              </a:rPr>
              <a:t>Второй исход</a:t>
            </a:r>
            <a:endParaRPr sz="1600" b="1" u="sng">
              <a:solidFill>
                <a:schemeClr val="lt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sz="1600">
              <a:solidFill>
                <a:schemeClr val="lt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r>
              <a:rPr lang="ru" sz="1600">
                <a:solidFill>
                  <a:schemeClr val="lt1"/>
                </a:solidFill>
              </a:rPr>
              <a:t>При негативном развитие проекта - 8 лет с учетом медленных темпов вовлечения аудитории к необходимости осознание важности миссии</a:t>
            </a:r>
            <a:endParaRPr sz="1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g29ea0e30334_0_432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5EB2FC3-B9DB-54A1-48DD-8FC910571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Целевые партнеры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84A6441-CC5D-BBB8-6967-C995560FA0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«Теперь так» </a:t>
            </a:r>
            <a:r>
              <a:rPr lang="ru-RU" dirty="0">
                <a:solidFill>
                  <a:srgbClr val="FFFFFF"/>
                </a:solidFill>
                <a:latin typeface="Helvetica Neue" panose="02000503000000020004" pitchFamily="2" charset="0"/>
              </a:rPr>
              <a:t>—</a:t>
            </a:r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 бюро партнёрств и коммуникаций для достижений целей устойчивого развития. </a:t>
            </a:r>
            <a:r>
              <a:rPr lang="ru-RU" dirty="0">
                <a:solidFill>
                  <a:srgbClr val="FFFFFF"/>
                </a:solidFill>
                <a:latin typeface="Helvetica Neue" panose="02000503000000020004" pitchFamily="2" charset="0"/>
              </a:rPr>
              <a:t>Совместно с бюро Сбер продумает спец курс согласно своим имиджевым целям и эко-повесткой.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«С</a:t>
            </a:r>
            <a:r>
              <a:rPr lang="ru-RU" dirty="0">
                <a:solidFill>
                  <a:srgbClr val="FFFFFF"/>
                </a:solidFill>
                <a:latin typeface="Helvetica Neue" panose="02000503000000020004" pitchFamily="2" charset="0"/>
              </a:rPr>
              <a:t>амокат</a:t>
            </a:r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» </a:t>
            </a:r>
            <a:r>
              <a:rPr lang="ru-RU" dirty="0">
                <a:solidFill>
                  <a:srgbClr val="FFFFFF"/>
                </a:solidFill>
                <a:latin typeface="Helvetica Neue" panose="02000503000000020004" pitchFamily="2" charset="0"/>
              </a:rPr>
              <a:t>—</a:t>
            </a:r>
            <a:r>
              <a:rPr lang="es-ES" dirty="0">
                <a:solidFill>
                  <a:srgbClr val="FFFFFF"/>
                </a:solidFill>
                <a:latin typeface="Helvetica Neue" panose="02000503000000020004" pitchFamily="2" charset="0"/>
              </a:rPr>
              <a:t> </a:t>
            </a:r>
            <a:r>
              <a:rPr lang="ru-RU" dirty="0">
                <a:solidFill>
                  <a:srgbClr val="FFFFFF"/>
                </a:solidFill>
                <a:latin typeface="Helvetica Neue" panose="02000503000000020004" pitchFamily="2" charset="0"/>
              </a:rPr>
              <a:t>российский сервис заказа продуктов питания и товаров для дома с доставкой. Цифровые площадки бренда послужат дополнительной платформой для рекламы.</a:t>
            </a:r>
          </a:p>
          <a:p>
            <a:r>
              <a:rPr lang="ru-RU" dirty="0" err="1">
                <a:solidFill>
                  <a:srgbClr val="FFFFFF"/>
                </a:solidFill>
                <a:latin typeface="Helvetica Neue" panose="02000503000000020004" pitchFamily="2" charset="0"/>
              </a:rPr>
              <a:t>СберТех</a:t>
            </a:r>
            <a:r>
              <a:rPr lang="ru-RU" dirty="0">
                <a:solidFill>
                  <a:srgbClr val="FFFFFF"/>
                </a:solidFill>
                <a:latin typeface="Helvetica Neue" panose="02000503000000020004" pitchFamily="2" charset="0"/>
              </a:rPr>
              <a:t> — фундамент </a:t>
            </a:r>
            <a:r>
              <a:rPr lang="es-ES" dirty="0">
                <a:solidFill>
                  <a:srgbClr val="FFFFFF"/>
                </a:solidFill>
                <a:latin typeface="Helvetica Neue" panose="02000503000000020004" pitchFamily="2" charset="0"/>
              </a:rPr>
              <a:t>IT-</a:t>
            </a:r>
            <a:r>
              <a:rPr lang="ru-RU" dirty="0">
                <a:solidFill>
                  <a:srgbClr val="FFFFFF"/>
                </a:solidFill>
                <a:latin typeface="Helvetica Neue" panose="02000503000000020004" pitchFamily="2" charset="0"/>
              </a:rPr>
              <a:t>экосистемы Сбера. Разработает программу </a:t>
            </a:r>
            <a:r>
              <a:rPr lang="ru-RU" dirty="0" err="1">
                <a:solidFill>
                  <a:srgbClr val="FFFFFF"/>
                </a:solidFill>
                <a:latin typeface="Helvetica Neue" panose="02000503000000020004" pitchFamily="2" charset="0"/>
              </a:rPr>
              <a:t>СберЭко</a:t>
            </a:r>
            <a:r>
              <a:rPr lang="ru-RU" dirty="0">
                <a:solidFill>
                  <a:srgbClr val="FFFFFF"/>
                </a:solidFill>
                <a:latin typeface="Helvetica Neue" panose="02000503000000020004" pitchFamily="2" charset="0"/>
              </a:rPr>
              <a:t> и </a:t>
            </a:r>
            <a:r>
              <a:rPr lang="ru-RU" dirty="0" err="1">
                <a:solidFill>
                  <a:srgbClr val="FFFFFF"/>
                </a:solidFill>
                <a:latin typeface="Helvetica Neue" panose="02000503000000020004" pitchFamily="2" charset="0"/>
              </a:rPr>
              <a:t>внедрид</a:t>
            </a:r>
            <a:r>
              <a:rPr lang="ru-RU" dirty="0">
                <a:solidFill>
                  <a:srgbClr val="FFFFFF"/>
                </a:solidFill>
                <a:latin typeface="Helvetica Neue" panose="02000503000000020004" pitchFamily="2" charset="0"/>
              </a:rPr>
              <a:t> её в приложение Сбер.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7748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g29ea0e30334_0_432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5EB2FC3-B9DB-54A1-48DD-8FC910571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План переговоров 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84A6441-CC5D-BBB8-6967-C995560FA0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Назначить дату, время и место встречи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Назначить состав участников и приготовить план стартапа с презентацией  продукта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Приготовить вопросы для обсуждения и альтернативы на случай контрпредложений</a:t>
            </a:r>
          </a:p>
          <a:p>
            <a:pPr marL="13970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672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g29ea0e30334_0_492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g29ea0e30334_0_492"/>
          <p:cNvSpPr txBox="1"/>
          <p:nvPr/>
        </p:nvSpPr>
        <p:spPr>
          <a:xfrm>
            <a:off x="-7" y="-54485"/>
            <a:ext cx="8277600" cy="8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50" tIns="103650" rIns="103650" bIns="1036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 dirty="0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LEAN-CANVAS</a:t>
            </a:r>
            <a:endParaRPr sz="4000" b="0" i="0" u="none" strike="noStrike" cap="none" dirty="0">
              <a:solidFill>
                <a:srgbClr val="FFFF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3" name="Рисунок 2" descr="Изображение выглядит как текст, снимок экрана, меню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B435B7B-109B-C035-CC4E-4E3FDB7CA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396" y="688946"/>
            <a:ext cx="7919207" cy="445455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g29ea0e30334_0_496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29ea0e30334_0_496"/>
          <p:cNvSpPr txBox="1">
            <a:spLocks noGrp="1"/>
          </p:cNvSpPr>
          <p:nvPr>
            <p:ph type="title"/>
          </p:nvPr>
        </p:nvSpPr>
        <p:spPr>
          <a:xfrm>
            <a:off x="220200" y="1789500"/>
            <a:ext cx="4045200" cy="15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ru" b="1" dirty="0">
                <a:solidFill>
                  <a:schemeClr val="lt1"/>
                </a:solidFill>
              </a:rPr>
              <a:t>Выгода</a:t>
            </a:r>
            <a:endParaRPr b="1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ru" b="1" dirty="0">
                <a:solidFill>
                  <a:schemeClr val="lt1"/>
                </a:solidFill>
              </a:rPr>
              <a:t>Сбера</a:t>
            </a:r>
            <a:endParaRPr b="1" dirty="0">
              <a:solidFill>
                <a:schemeClr val="lt1"/>
              </a:solidFill>
            </a:endParaRPr>
          </a:p>
        </p:txBody>
      </p:sp>
      <p:sp>
        <p:nvSpPr>
          <p:cNvPr id="238" name="Google Shape;238;g29ea0e30334_0_496"/>
          <p:cNvSpPr txBox="1">
            <a:spLocks noGrp="1"/>
          </p:cNvSpPr>
          <p:nvPr>
            <p:ph type="body" idx="1"/>
          </p:nvPr>
        </p:nvSpPr>
        <p:spPr>
          <a:xfrm>
            <a:off x="491825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ru" dirty="0">
                <a:solidFill>
                  <a:schemeClr val="lt1"/>
                </a:solidFill>
              </a:rPr>
              <a:t>Создание уникальной и многофункциональной системы, которая в дальнейшем будет приложении СБЕР</a:t>
            </a:r>
            <a:endParaRPr dirty="0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ru" dirty="0">
                <a:solidFill>
                  <a:schemeClr val="lt1"/>
                </a:solidFill>
              </a:rPr>
              <a:t>Развитие своего бренда в положительном ключе в СМИ</a:t>
            </a:r>
            <a:endParaRPr dirty="0">
              <a:solidFill>
                <a:schemeClr val="lt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" dirty="0">
                <a:solidFill>
                  <a:schemeClr val="lt1"/>
                </a:solidFill>
              </a:rPr>
              <a:t>Дополнительное развитие в ESG направлении бизнеса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g29ea0e30334_0_510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g29ea0e30334_0_510"/>
          <p:cNvSpPr txBox="1">
            <a:spLocks noGrp="1"/>
          </p:cNvSpPr>
          <p:nvPr>
            <p:ph type="title"/>
          </p:nvPr>
        </p:nvSpPr>
        <p:spPr>
          <a:xfrm>
            <a:off x="252100" y="1651350"/>
            <a:ext cx="4045200" cy="15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ru" b="1">
                <a:solidFill>
                  <a:schemeClr val="lt1"/>
                </a:solidFill>
              </a:rPr>
              <a:t>Выгода</a:t>
            </a:r>
            <a:endParaRPr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ru" b="1">
                <a:solidFill>
                  <a:schemeClr val="lt1"/>
                </a:solidFill>
              </a:rPr>
              <a:t>Команды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45" name="Google Shape;245;g29ea0e30334_0_510"/>
          <p:cNvSpPr txBox="1">
            <a:spLocks noGrp="1"/>
          </p:cNvSpPr>
          <p:nvPr>
            <p:ph type="body" idx="1"/>
          </p:nvPr>
        </p:nvSpPr>
        <p:spPr>
          <a:xfrm>
            <a:off x="48970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ru" dirty="0">
                <a:solidFill>
                  <a:schemeClr val="lt1"/>
                </a:solidFill>
              </a:rPr>
              <a:t>Сотрудничество с крупным партнером</a:t>
            </a:r>
            <a:endParaRPr dirty="0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ru" dirty="0">
                <a:solidFill>
                  <a:schemeClr val="lt1"/>
                </a:solidFill>
              </a:rPr>
              <a:t>Привлечение внимания к важной проблеме</a:t>
            </a:r>
            <a:endParaRPr dirty="0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ru" dirty="0">
                <a:solidFill>
                  <a:schemeClr val="lt1"/>
                </a:solidFill>
              </a:rPr>
              <a:t>Развитие личностных качеств исходя из работы со Сбером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64B2"/>
            </a:gs>
            <a:gs pos="23000">
              <a:srgbClr val="3864B2"/>
            </a:gs>
            <a:gs pos="69000">
              <a:srgbClr val="2F5496"/>
            </a:gs>
            <a:gs pos="97000">
              <a:srgbClr val="2C4E8C"/>
            </a:gs>
            <a:gs pos="100000">
              <a:srgbClr val="2C4E8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g29ea0e30334_0_518"/>
          <p:cNvPicPr preferRelativeResize="0"/>
          <p:nvPr/>
        </p:nvPicPr>
        <p:blipFill rotWithShape="1">
          <a:blip r:embed="rId3">
            <a:alphaModFix/>
          </a:blip>
          <a:srcRect t="19" b="39"/>
          <a:stretch/>
        </p:blipFill>
        <p:spPr>
          <a:xfrm>
            <a:off x="8288521" y="0"/>
            <a:ext cx="716471" cy="716059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29ea0e30334_0_51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4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sz="3300">
                <a:solidFill>
                  <a:schemeClr val="lt1"/>
                </a:solidFill>
              </a:rPr>
              <a:t>Контакты</a:t>
            </a:r>
            <a:endParaRPr sz="33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br>
              <a:rPr lang="ru" sz="3300">
                <a:solidFill>
                  <a:schemeClr val="lt1"/>
                </a:solidFill>
              </a:rPr>
            </a:br>
            <a:r>
              <a:rPr lang="ru" sz="3300">
                <a:solidFill>
                  <a:schemeClr val="lt1"/>
                </a:solidFill>
              </a:rPr>
              <a:t>Кристина +7 981 462 31 92</a:t>
            </a:r>
            <a:endParaRPr sz="33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sz="3300">
                <a:solidFill>
                  <a:schemeClr val="lt1"/>
                </a:solidFill>
              </a:rPr>
              <a:t>Михаил +7 964 598 01 55</a:t>
            </a:r>
            <a:endParaRPr sz="33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sz="3300">
                <a:solidFill>
                  <a:schemeClr val="lt1"/>
                </a:solidFill>
              </a:rPr>
              <a:t>Никита +7 903 262 19 54</a:t>
            </a:r>
            <a:endParaRPr sz="33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sz="3300">
                <a:solidFill>
                  <a:schemeClr val="lt1"/>
                </a:solidFill>
              </a:rPr>
              <a:t>Святослав +7 964 772 52 58</a:t>
            </a:r>
            <a:endParaRPr sz="33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3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651</Words>
  <Application>Microsoft Office PowerPoint</Application>
  <PresentationFormat>Экран (16:9)</PresentationFormat>
  <Paragraphs>110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Roboto</vt:lpstr>
      <vt:lpstr>Calibri</vt:lpstr>
      <vt:lpstr>Arial</vt:lpstr>
      <vt:lpstr>Raleway SemiBold</vt:lpstr>
      <vt:lpstr>Helvetica Neue</vt:lpstr>
      <vt:lpstr>Geometric</vt:lpstr>
      <vt:lpstr>Презентация PowerPoint</vt:lpstr>
      <vt:lpstr>Презентация PowerPoint</vt:lpstr>
      <vt:lpstr>Результаты опроса</vt:lpstr>
      <vt:lpstr>Презентация PowerPoint</vt:lpstr>
      <vt:lpstr>СберЭко</vt:lpstr>
      <vt:lpstr>Технические характеристики продукта</vt:lpstr>
      <vt:lpstr>СТРУКТУРНАЯ ДЕКОМПОЗИЦИЯ РАБОТ</vt:lpstr>
      <vt:lpstr>Календарный график проекта</vt:lpstr>
      <vt:lpstr>Преимущества</vt:lpstr>
      <vt:lpstr>Риски проекта</vt:lpstr>
      <vt:lpstr>Решение рисков проекта</vt:lpstr>
      <vt:lpstr>Методы продвижения</vt:lpstr>
      <vt:lpstr>Резюме проекта</vt:lpstr>
      <vt:lpstr>Рентабельность проекта</vt:lpstr>
      <vt:lpstr>Целевые партнеры</vt:lpstr>
      <vt:lpstr>План переговоров </vt:lpstr>
      <vt:lpstr>Презентация PowerPoint</vt:lpstr>
      <vt:lpstr>Выгода Сбера</vt:lpstr>
      <vt:lpstr>Выгода Команды</vt:lpstr>
      <vt:lpstr>Контакты  Кристина +7 981 462 31 92 Михаил +7 964 598 01 55 Никита +7 903 262 19 54 Святослав +7 964 772 52 58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Кристина Ракицкая</cp:lastModifiedBy>
  <cp:revision>6</cp:revision>
  <dcterms:modified xsi:type="dcterms:W3CDTF">2023-11-29T06:36:39Z</dcterms:modified>
</cp:coreProperties>
</file>