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8"/>
  </p:notesMasterIdLst>
  <p:sldIdLst>
    <p:sldId id="268" r:id="rId5"/>
    <p:sldId id="257" r:id="rId6"/>
    <p:sldId id="258" r:id="rId7"/>
    <p:sldId id="259" r:id="rId8"/>
    <p:sldId id="260" r:id="rId9"/>
    <p:sldId id="266" r:id="rId10"/>
    <p:sldId id="261" r:id="rId11"/>
    <p:sldId id="262" r:id="rId12"/>
    <p:sldId id="263" r:id="rId13"/>
    <p:sldId id="264" r:id="rId14"/>
    <p:sldId id="265" r:id="rId15"/>
    <p:sldId id="267" r:id="rId16"/>
    <p:sldId id="269" r:id="rId17"/>
  </p:sldIdLst>
  <p:sldSz cx="20104100" cy="11315700"/>
  <p:notesSz cx="9947275" cy="68151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22" autoAdjust="0"/>
  </p:normalViewPr>
  <p:slideViewPr>
    <p:cSldViewPr>
      <p:cViewPr varScale="1">
        <p:scale>
          <a:sx n="48" d="100"/>
          <a:sy n="48" d="100"/>
        </p:scale>
        <p:origin x="634" y="9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6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16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16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16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21C85E18-0AD6-4D4E-90C9-1B27ABD7B9CB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336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2488"/>
            <a:ext cx="4084638" cy="2298700"/>
          </a:xfrm>
          <a:prstGeom prst="rect">
            <a:avLst/>
          </a:prstGeom>
        </p:spPr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994320" y="3279600"/>
            <a:ext cx="7957080" cy="2682360"/>
          </a:xfrm>
          <a:prstGeom prst="rect">
            <a:avLst/>
          </a:prstGeom>
        </p:spPr>
        <p:txBody>
          <a:bodyPr lIns="48600" tIns="24480" rIns="48600" bIns="2448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216" name="CustomShape 3"/>
          <p:cNvSpPr/>
          <p:nvPr/>
        </p:nvSpPr>
        <p:spPr>
          <a:xfrm>
            <a:off x="5634360" y="6473880"/>
            <a:ext cx="4309200" cy="33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8600" tIns="24480" rIns="48600" bIns="24480" anchor="b">
            <a:noAutofit/>
          </a:bodyPr>
          <a:lstStyle/>
          <a:p>
            <a:pPr algn="r">
              <a:lnSpc>
                <a:spcPct val="100000"/>
              </a:lnSpc>
            </a:pPr>
            <a:fld id="{0B31F5B2-5E0B-4124-92DE-F6B99390EB6C}" type="slidenum">
              <a:rPr lang="ru-RU" sz="1800" b="0" strike="noStrike" spc="-1">
                <a:solidFill>
                  <a:srgbClr val="000000"/>
                </a:solidFill>
                <a:latin typeface="Times New Roman"/>
              </a:rPr>
              <a:t>4</a:t>
            </a:fld>
            <a:endParaRPr lang="ru-RU" sz="18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4089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5F63-BCE6-6B53-E2E9-F9EE3A79A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FAA99-1D1C-B39E-D053-4E1A4B253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1BBA1-0555-9217-F46D-00C701EB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2CD9-7148-4FBB-6E1A-CC3454C5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628A7-64EB-F3DE-369C-8A0219DD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60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1005120" y="451440"/>
            <a:ext cx="18093240" cy="8758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2;p37"/>
          <p:cNvPicPr/>
          <p:nvPr/>
        </p:nvPicPr>
        <p:blipFill>
          <a:blip r:embed="rId16"/>
          <a:stretch/>
        </p:blipFill>
        <p:spPr>
          <a:xfrm>
            <a:off x="9588240" y="567000"/>
            <a:ext cx="10848240" cy="11650320"/>
          </a:xfrm>
          <a:prstGeom prst="rect">
            <a:avLst/>
          </a:prstGeom>
          <a:ln>
            <a:noFill/>
          </a:ln>
        </p:spPr>
      </p:pic>
      <p:pic>
        <p:nvPicPr>
          <p:cNvPr id="6" name="Google Shape;16;p37"/>
          <p:cNvPicPr/>
          <p:nvPr/>
        </p:nvPicPr>
        <p:blipFill>
          <a:blip r:embed="rId17"/>
          <a:stretch/>
        </p:blipFill>
        <p:spPr>
          <a:xfrm>
            <a:off x="942840" y="740520"/>
            <a:ext cx="5431320" cy="1974240"/>
          </a:xfrm>
          <a:prstGeom prst="rect">
            <a:avLst/>
          </a:prstGeom>
          <a:ln>
            <a:noFill/>
          </a:ln>
        </p:spPr>
      </p:pic>
      <p:pic>
        <p:nvPicPr>
          <p:cNvPr id="2" name="Google Shape;17;p37"/>
          <p:cNvPicPr/>
          <p:nvPr/>
        </p:nvPicPr>
        <p:blipFill>
          <a:blip r:embed="rId18"/>
          <a:stretch/>
        </p:blipFill>
        <p:spPr>
          <a:xfrm>
            <a:off x="13010040" y="725400"/>
            <a:ext cx="6405840" cy="563040"/>
          </a:xfrm>
          <a:prstGeom prst="rect">
            <a:avLst/>
          </a:prstGeom>
          <a:ln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00" r:id="rId13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28;p39"/>
          <p:cNvPicPr/>
          <p:nvPr/>
        </p:nvPicPr>
        <p:blipFill>
          <a:blip r:embed="rId15">
            <a:alphaModFix amt="58000"/>
          </a:blip>
          <a:stretch/>
        </p:blipFill>
        <p:spPr>
          <a:xfrm>
            <a:off x="8650080" y="-2454120"/>
            <a:ext cx="14707440" cy="13768200"/>
          </a:xfrm>
          <a:prstGeom prst="rect">
            <a:avLst/>
          </a:prstGeom>
          <a:ln>
            <a:noFill/>
          </a:ln>
        </p:spPr>
      </p:pic>
      <p:pic>
        <p:nvPicPr>
          <p:cNvPr id="42" name="Google Shape;31;p39"/>
          <p:cNvPicPr/>
          <p:nvPr/>
        </p:nvPicPr>
        <p:blipFill>
          <a:blip r:embed="rId16"/>
          <a:stretch/>
        </p:blipFill>
        <p:spPr>
          <a:xfrm>
            <a:off x="10815480" y="496080"/>
            <a:ext cx="5975640" cy="525240"/>
          </a:xfrm>
          <a:prstGeom prst="rect">
            <a:avLst/>
          </a:prstGeom>
          <a:ln>
            <a:noFill/>
          </a:ln>
        </p:spPr>
      </p:pic>
      <p:pic>
        <p:nvPicPr>
          <p:cNvPr id="43" name="Google Shape;32;p39"/>
          <p:cNvPicPr/>
          <p:nvPr/>
        </p:nvPicPr>
        <p:blipFill>
          <a:blip r:embed="rId17"/>
          <a:stretch/>
        </p:blipFill>
        <p:spPr>
          <a:xfrm>
            <a:off x="17405280" y="458280"/>
            <a:ext cx="1912680" cy="710640"/>
          </a:xfrm>
          <a:prstGeom prst="rect">
            <a:avLst/>
          </a:prstGeom>
          <a:ln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19;p38"/>
          <p:cNvPicPr/>
          <p:nvPr/>
        </p:nvPicPr>
        <p:blipFill>
          <a:blip r:embed="rId15">
            <a:alphaModFix amt="58000"/>
          </a:blip>
          <a:stretch/>
        </p:blipFill>
        <p:spPr>
          <a:xfrm rot="10800000">
            <a:off x="-2922120" y="4296600"/>
            <a:ext cx="10471680" cy="9803160"/>
          </a:xfrm>
          <a:prstGeom prst="rect">
            <a:avLst/>
          </a:prstGeom>
          <a:ln>
            <a:noFill/>
          </a:ln>
        </p:spPr>
      </p:pic>
      <p:pic>
        <p:nvPicPr>
          <p:cNvPr id="83" name="Google Shape;22;p38"/>
          <p:cNvPicPr/>
          <p:nvPr/>
        </p:nvPicPr>
        <p:blipFill>
          <a:blip r:embed="rId16"/>
          <a:stretch/>
        </p:blipFill>
        <p:spPr>
          <a:xfrm>
            <a:off x="10815480" y="496080"/>
            <a:ext cx="5975640" cy="525240"/>
          </a:xfrm>
          <a:prstGeom prst="rect">
            <a:avLst/>
          </a:prstGeom>
          <a:ln>
            <a:noFill/>
          </a:ln>
        </p:spPr>
      </p:pic>
      <p:pic>
        <p:nvPicPr>
          <p:cNvPr id="84" name="Google Shape;23;p38"/>
          <p:cNvPicPr/>
          <p:nvPr/>
        </p:nvPicPr>
        <p:blipFill>
          <a:blip r:embed="rId17"/>
          <a:stretch/>
        </p:blipFill>
        <p:spPr>
          <a:xfrm>
            <a:off x="17405280" y="458280"/>
            <a:ext cx="1912680" cy="710640"/>
          </a:xfrm>
          <a:prstGeom prst="rect">
            <a:avLst/>
          </a:prstGeom>
          <a:ln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88;p41"/>
          <p:cNvPicPr/>
          <p:nvPr/>
        </p:nvPicPr>
        <p:blipFill>
          <a:blip r:embed="rId15"/>
          <a:stretch/>
        </p:blipFill>
        <p:spPr>
          <a:xfrm>
            <a:off x="8063280" y="-3760200"/>
            <a:ext cx="15444000" cy="14462640"/>
          </a:xfrm>
          <a:prstGeom prst="rect">
            <a:avLst/>
          </a:prstGeom>
          <a:ln>
            <a:noFill/>
          </a:ln>
        </p:spPr>
      </p:pic>
      <p:pic>
        <p:nvPicPr>
          <p:cNvPr id="124" name="Google Shape;90;p41"/>
          <p:cNvPicPr/>
          <p:nvPr/>
        </p:nvPicPr>
        <p:blipFill>
          <a:blip r:embed="rId16"/>
          <a:stretch/>
        </p:blipFill>
        <p:spPr>
          <a:xfrm>
            <a:off x="13010040" y="458280"/>
            <a:ext cx="6405840" cy="563040"/>
          </a:xfrm>
          <a:prstGeom prst="rect">
            <a:avLst/>
          </a:prstGeom>
          <a:ln>
            <a:noFill/>
          </a:ln>
        </p:spPr>
      </p:pic>
      <p:pic>
        <p:nvPicPr>
          <p:cNvPr id="125" name="Google Shape;94;p41"/>
          <p:cNvPicPr/>
          <p:nvPr/>
        </p:nvPicPr>
        <p:blipFill>
          <a:blip r:embed="rId17"/>
          <a:stretch/>
        </p:blipFill>
        <p:spPr>
          <a:xfrm>
            <a:off x="906480" y="713880"/>
            <a:ext cx="3176280" cy="1180800"/>
          </a:xfrm>
          <a:prstGeom prst="rect">
            <a:avLst/>
          </a:prstGeom>
          <a:ln>
            <a:noFill/>
          </a:ln>
        </p:spPr>
      </p:pic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005120" y="451440"/>
            <a:ext cx="18093240" cy="1889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3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32.png"/><Relationship Id="rId9" Type="http://schemas.openxmlformats.org/officeDocument/2006/relationships/image" Target="../media/image16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E50589-3AB1-AD19-42DD-7560561C81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3572"/>
            <a:ext cx="20104100" cy="11308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779C1-40CF-25CD-AA49-F217A6AB0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444160" y="630229"/>
            <a:ext cx="14605368" cy="1983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603BE8-521D-9441-8304-B52F2522B1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126287" y="236411"/>
            <a:ext cx="4799171" cy="2377234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382C944-9ED3-71BC-374D-698719F38E70}"/>
              </a:ext>
            </a:extLst>
          </p:cNvPr>
          <p:cNvGrpSpPr/>
          <p:nvPr/>
        </p:nvGrpSpPr>
        <p:grpSpPr>
          <a:xfrm>
            <a:off x="569812" y="9220431"/>
            <a:ext cx="18964477" cy="1921684"/>
            <a:chOff x="444374" y="5530417"/>
            <a:chExt cx="10767337" cy="10910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718D00-9BA6-82E6-364E-6E7E681A5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1B7968-0101-BF8D-B727-E391F7D88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8D8680-67F5-8094-5AC6-761307DA5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C9FC11-8343-43BE-F9AB-37508D254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12A639-400F-623D-C001-0D1BE6018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83FEF3-7B76-E496-2EED-420278876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D5BA61-7978-BF33-F4B3-D29D62506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5FECDED-45DA-3FDA-3F74-E0F3CBE0F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9345CF-99EE-4910-1F77-081EF9BFB172}"/>
              </a:ext>
            </a:extLst>
          </p:cNvPr>
          <p:cNvSpPr/>
          <p:nvPr/>
        </p:nvSpPr>
        <p:spPr>
          <a:xfrm>
            <a:off x="538274" y="6161906"/>
            <a:ext cx="7807905" cy="2446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 </a:t>
            </a:r>
            <a:r>
              <a:rPr lang="ru-RU" altLang="ru-RU" sz="6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Мозговенко</a:t>
            </a:r>
            <a:r>
              <a:rPr lang="ru-RU" altLang="ru-RU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Андрей</a:t>
            </a:r>
          </a:p>
          <a:p>
            <a:pPr algn="r"/>
            <a:endParaRPr lang="en-US" altLang="ru-RU" sz="3298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08BB74-A857-59A7-4186-89FFA97A4239}"/>
              </a:ext>
            </a:extLst>
          </p:cNvPr>
          <p:cNvSpPr txBox="1"/>
          <p:nvPr/>
        </p:nvSpPr>
        <p:spPr>
          <a:xfrm>
            <a:off x="9536444" y="3649926"/>
            <a:ext cx="9135676" cy="283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6600" b="1" spc="-1" dirty="0">
                <a:solidFill>
                  <a:srgbClr val="0070C0"/>
                </a:solidFill>
                <a:ea typeface="Arial"/>
              </a:rPr>
              <a:t>BAS23 Система картографирования сельхоз полей</a:t>
            </a:r>
            <a:endParaRPr lang="ru-RU" sz="6600" spc="-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95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894600" y="515520"/>
            <a:ext cx="9739800" cy="90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Участники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1368000" y="4032000"/>
            <a:ext cx="4175640" cy="575964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5" name="CustomShape 3"/>
          <p:cNvSpPr/>
          <p:nvPr/>
        </p:nvSpPr>
        <p:spPr>
          <a:xfrm>
            <a:off x="7776000" y="4032000"/>
            <a:ext cx="4175640" cy="575964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CustomShape 4"/>
          <p:cNvSpPr/>
          <p:nvPr/>
        </p:nvSpPr>
        <p:spPr>
          <a:xfrm>
            <a:off x="14328000" y="4032000"/>
            <a:ext cx="4175640" cy="575964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7" name="CustomShape 5"/>
          <p:cNvSpPr/>
          <p:nvPr/>
        </p:nvSpPr>
        <p:spPr>
          <a:xfrm>
            <a:off x="2592000" y="2016000"/>
            <a:ext cx="1727640" cy="1655640"/>
          </a:xfrm>
          <a:prstGeom prst="ellipse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CustomShape 6"/>
          <p:cNvSpPr/>
          <p:nvPr/>
        </p:nvSpPr>
        <p:spPr>
          <a:xfrm>
            <a:off x="9000000" y="2016000"/>
            <a:ext cx="1727640" cy="1655640"/>
          </a:xfrm>
          <a:prstGeom prst="ellipse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CustomShape 7"/>
          <p:cNvSpPr/>
          <p:nvPr/>
        </p:nvSpPr>
        <p:spPr>
          <a:xfrm>
            <a:off x="15696000" y="2088000"/>
            <a:ext cx="1727640" cy="1655640"/>
          </a:xfrm>
          <a:prstGeom prst="ellipse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0" name="CustomShape 8"/>
          <p:cNvSpPr/>
          <p:nvPr/>
        </p:nvSpPr>
        <p:spPr>
          <a:xfrm>
            <a:off x="1787760" y="4261680"/>
            <a:ext cx="33958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Никулин Максим Анатольевич</a:t>
            </a:r>
          </a:p>
        </p:txBody>
      </p:sp>
      <p:sp>
        <p:nvSpPr>
          <p:cNvPr id="181" name="CustomShape 9"/>
          <p:cNvSpPr/>
          <p:nvPr/>
        </p:nvSpPr>
        <p:spPr>
          <a:xfrm>
            <a:off x="8256240" y="4261680"/>
            <a:ext cx="31888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Чепурной Максим Павлович</a:t>
            </a:r>
          </a:p>
        </p:txBody>
      </p:sp>
      <p:sp>
        <p:nvSpPr>
          <p:cNvPr id="182" name="CustomShape 10"/>
          <p:cNvSpPr/>
          <p:nvPr/>
        </p:nvSpPr>
        <p:spPr>
          <a:xfrm>
            <a:off x="14904000" y="4248000"/>
            <a:ext cx="30103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Темиров Эльвис Асанович</a:t>
            </a:r>
          </a:p>
        </p:txBody>
      </p:sp>
      <p:sp>
        <p:nvSpPr>
          <p:cNvPr id="183" name="CustomShape 11"/>
          <p:cNvSpPr/>
          <p:nvPr/>
        </p:nvSpPr>
        <p:spPr>
          <a:xfrm>
            <a:off x="1488600" y="5517720"/>
            <a:ext cx="3335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Студент 2 курса технического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факультета.</a:t>
            </a:r>
          </a:p>
        </p:txBody>
      </p:sp>
      <p:sp>
        <p:nvSpPr>
          <p:cNvPr id="184" name="CustomShape 12"/>
          <p:cNvSpPr/>
          <p:nvPr/>
        </p:nvSpPr>
        <p:spPr>
          <a:xfrm>
            <a:off x="1483560" y="6437160"/>
            <a:ext cx="39081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Специальность: фундаментальная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информатика и информационные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технологии.</a:t>
            </a:r>
          </a:p>
        </p:txBody>
      </p:sp>
      <p:sp>
        <p:nvSpPr>
          <p:cNvPr id="185" name="CustomShape 13"/>
          <p:cNvSpPr/>
          <p:nvPr/>
        </p:nvSpPr>
        <p:spPr>
          <a:xfrm>
            <a:off x="2200680" y="9216000"/>
            <a:ext cx="24069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Исполнитель работы</a:t>
            </a:r>
          </a:p>
        </p:txBody>
      </p:sp>
      <p:sp>
        <p:nvSpPr>
          <p:cNvPr id="186" name="CustomShape 14"/>
          <p:cNvSpPr/>
          <p:nvPr/>
        </p:nvSpPr>
        <p:spPr>
          <a:xfrm>
            <a:off x="7904520" y="5472000"/>
            <a:ext cx="3335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Студент 2 курса технического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факультета.</a:t>
            </a:r>
          </a:p>
        </p:txBody>
      </p:sp>
      <p:sp>
        <p:nvSpPr>
          <p:cNvPr id="187" name="CustomShape 15"/>
          <p:cNvSpPr/>
          <p:nvPr/>
        </p:nvSpPr>
        <p:spPr>
          <a:xfrm>
            <a:off x="7899480" y="6391080"/>
            <a:ext cx="39081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Специальность: фундаментальная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информатика и информационные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технологии.</a:t>
            </a:r>
          </a:p>
        </p:txBody>
      </p:sp>
      <p:sp>
        <p:nvSpPr>
          <p:cNvPr id="188" name="CustomShape 16"/>
          <p:cNvSpPr/>
          <p:nvPr/>
        </p:nvSpPr>
        <p:spPr>
          <a:xfrm>
            <a:off x="8616600" y="9169920"/>
            <a:ext cx="24069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Исполнитель работы</a:t>
            </a:r>
          </a:p>
        </p:txBody>
      </p:sp>
      <p:sp>
        <p:nvSpPr>
          <p:cNvPr id="189" name="CustomShape 17"/>
          <p:cNvSpPr/>
          <p:nvPr/>
        </p:nvSpPr>
        <p:spPr>
          <a:xfrm>
            <a:off x="14477040" y="5472000"/>
            <a:ext cx="3335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Студент 2 курса технического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факультета.</a:t>
            </a:r>
          </a:p>
        </p:txBody>
      </p:sp>
      <p:sp>
        <p:nvSpPr>
          <p:cNvPr id="190" name="CustomShape 18"/>
          <p:cNvSpPr/>
          <p:nvPr/>
        </p:nvSpPr>
        <p:spPr>
          <a:xfrm>
            <a:off x="14472000" y="6391080"/>
            <a:ext cx="39081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Специальность: фундаментальная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информатика и информационные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технологии.</a:t>
            </a:r>
          </a:p>
        </p:txBody>
      </p:sp>
      <p:sp>
        <p:nvSpPr>
          <p:cNvPr id="191" name="CustomShape 19"/>
          <p:cNvSpPr/>
          <p:nvPr/>
        </p:nvSpPr>
        <p:spPr>
          <a:xfrm>
            <a:off x="15189120" y="9169920"/>
            <a:ext cx="24069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latin typeface="Arial"/>
              </a:rPr>
              <a:t>Исполнитель работы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894600" y="515520"/>
            <a:ext cx="9739800" cy="90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Arial"/>
                <a:ea typeface="Arial"/>
              </a:rPr>
              <a:t>Актуальность проекта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1947600" y="1544040"/>
            <a:ext cx="8686440" cy="282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473040" indent="-455760">
              <a:lnSpc>
                <a:spcPct val="150000"/>
              </a:lnSpc>
              <a:buClr>
                <a:srgbClr val="000000"/>
              </a:buClr>
              <a:buFont typeface="Noto Sans Symbols"/>
              <a:buChar char="⮚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Arial"/>
              </a:rPr>
              <a:t>Повышение эффективности сельскохозяйственного производства</a:t>
            </a:r>
            <a:endParaRPr lang="ru-RU" sz="2800" b="0" strike="noStrike" spc="-1">
              <a:latin typeface="Arial"/>
            </a:endParaRPr>
          </a:p>
          <a:p>
            <a:pPr marL="473040" indent="-45576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Noto Sans Symbols"/>
              <a:buChar char="⮚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Arial"/>
              </a:rPr>
              <a:t>Мониторинг растений и болезней</a:t>
            </a:r>
            <a:endParaRPr lang="ru-RU" sz="2800" b="0" strike="noStrike" spc="-1">
              <a:latin typeface="Arial"/>
            </a:endParaRPr>
          </a:p>
          <a:p>
            <a:pPr marL="473040" indent="-45576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Noto Sans Symbols"/>
              <a:buChar char="⮚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Arial"/>
              </a:rPr>
              <a:t>Оптимизация полива</a:t>
            </a:r>
            <a:endParaRPr lang="ru-RU" sz="2800" b="0" strike="noStrike" spc="-1">
              <a:latin typeface="Arial"/>
            </a:endParaRPr>
          </a:p>
          <a:p>
            <a:pPr marL="473040" indent="-45576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Noto Sans Symbols"/>
              <a:buChar char="⮚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Arial"/>
              </a:rPr>
              <a:t>Планирование посевных площадей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94" name="CustomShape 3"/>
          <p:cNvSpPr/>
          <p:nvPr/>
        </p:nvSpPr>
        <p:spPr>
          <a:xfrm>
            <a:off x="1947600" y="8091360"/>
            <a:ext cx="7606440" cy="189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  <a:ea typeface="Arial"/>
              </a:rPr>
              <a:t>Все эти факторы делают тему БПЛА в сельхоз картографии актуальной и важной для развития сельскохозяйственной отрасли.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95" name="Google Shape;140;p33"/>
          <p:cNvPicPr/>
          <p:nvPr/>
        </p:nvPicPr>
        <p:blipFill>
          <a:blip r:embed="rId2"/>
          <a:stretch/>
        </p:blipFill>
        <p:spPr>
          <a:xfrm>
            <a:off x="15210000" y="1968120"/>
            <a:ext cx="4027680" cy="4027680"/>
          </a:xfrm>
          <a:prstGeom prst="rect">
            <a:avLst/>
          </a:prstGeom>
          <a:ln>
            <a:noFill/>
          </a:ln>
        </p:spPr>
      </p:pic>
      <p:pic>
        <p:nvPicPr>
          <p:cNvPr id="196" name="Google Shape;141;p33"/>
          <p:cNvPicPr/>
          <p:nvPr/>
        </p:nvPicPr>
        <p:blipFill>
          <a:blip r:embed="rId3"/>
          <a:stretch/>
        </p:blipFill>
        <p:spPr>
          <a:xfrm>
            <a:off x="10635840" y="6051240"/>
            <a:ext cx="8601840" cy="3931200"/>
          </a:xfrm>
          <a:prstGeom prst="rect">
            <a:avLst/>
          </a:prstGeom>
          <a:ln>
            <a:noFill/>
          </a:ln>
        </p:spPr>
      </p:pic>
      <p:pic>
        <p:nvPicPr>
          <p:cNvPr id="197" name="Google Shape;142;p33"/>
          <p:cNvPicPr/>
          <p:nvPr/>
        </p:nvPicPr>
        <p:blipFill>
          <a:blip r:embed="rId4"/>
          <a:stretch/>
        </p:blipFill>
        <p:spPr>
          <a:xfrm>
            <a:off x="10635840" y="1968120"/>
            <a:ext cx="4463640" cy="4027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894600" y="833314"/>
            <a:ext cx="9739800" cy="90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Конкурентные преимущества</a:t>
            </a:r>
            <a:r>
              <a:rPr lang="en-US" sz="4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endParaRPr lang="ru-RU" sz="4400" b="0" strike="noStrike" spc="-1" dirty="0"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500400" y="2724840"/>
            <a:ext cx="19101960" cy="252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80000" indent="40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●"/>
            </a:pPr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Повышение эффективности сельскохозяйственного производства</a:t>
            </a:r>
            <a:r>
              <a:rPr lang="ru-RU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: БПЛА позволяют собирать высококачественные и точные данные о состоянии посевных площадей, саженцев, урожаев и других аспектов сельскохозяйственного процесса. Это позволяет сельскохозяйственным предприятиям принимать оперативные и обоснованные решения для решения тех или иных проблем.</a:t>
            </a:r>
            <a:endParaRPr lang="ru-RU" sz="2000" b="0" strike="noStrike" spc="-1" dirty="0">
              <a:latin typeface="Arial"/>
            </a:endParaRPr>
          </a:p>
          <a:p>
            <a:pPr marL="180000" indent="53352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 dirty="0">
              <a:latin typeface="Arial"/>
            </a:endParaRPr>
          </a:p>
          <a:p>
            <a:pPr marL="180000" indent="40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●"/>
            </a:pPr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Мониторинг растений и болезней</a:t>
            </a:r>
            <a:r>
              <a:rPr lang="ru-RU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: БПЛА могут собирать данные о состоянии растений на посевных площадях. Это позволяет выявлять поражение растений болезнями, вредителями и другими вредными факторами на ранних стадиях, что позволяет принять эффективные меры по их защите, предотвращению потерь урожая и максимизации урожайности.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 dirty="0">
              <a:latin typeface="Arial"/>
            </a:endParaRPr>
          </a:p>
        </p:txBody>
      </p:sp>
      <p:pic>
        <p:nvPicPr>
          <p:cNvPr id="200" name="Google Shape;158;g2939fbe7190_0_0"/>
          <p:cNvPicPr/>
          <p:nvPr/>
        </p:nvPicPr>
        <p:blipFill>
          <a:blip r:embed="rId3"/>
          <a:stretch/>
        </p:blipFill>
        <p:spPr>
          <a:xfrm>
            <a:off x="12058560" y="5252400"/>
            <a:ext cx="7620480" cy="4762080"/>
          </a:xfrm>
          <a:prstGeom prst="rect">
            <a:avLst/>
          </a:prstGeom>
          <a:ln>
            <a:noFill/>
          </a:ln>
        </p:spPr>
      </p:pic>
      <p:sp>
        <p:nvSpPr>
          <p:cNvPr id="201" name="CustomShape 3"/>
          <p:cNvSpPr/>
          <p:nvPr/>
        </p:nvSpPr>
        <p:spPr>
          <a:xfrm>
            <a:off x="436680" y="5252400"/>
            <a:ext cx="11620440" cy="523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80000" indent="533520">
              <a:lnSpc>
                <a:spcPct val="90000"/>
              </a:lnSpc>
              <a:spcBef>
                <a:spcPts val="1001"/>
              </a:spcBef>
            </a:pPr>
            <a:endParaRPr lang="ru-RU" sz="1800" b="0" strike="noStrike" spc="-1" dirty="0">
              <a:latin typeface="Arial"/>
            </a:endParaRPr>
          </a:p>
          <a:p>
            <a:pPr marL="180000" indent="40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●"/>
            </a:pPr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Оптимизация полива</a:t>
            </a:r>
            <a:r>
              <a:rPr lang="ru-RU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: БПЛА могут помочь сельскохозяйственным предприятиям оптимизировать полив. Они могут создавать карты влажности почвы и определять оптимальные режимы полива для каждой области посевных площадей, что позволяет экономить воду и улучшать урожайность.</a:t>
            </a:r>
            <a:endParaRPr lang="ru-RU" sz="2000" b="0" strike="noStrike" spc="-1" dirty="0">
              <a:latin typeface="Arial"/>
            </a:endParaRPr>
          </a:p>
          <a:p>
            <a:pPr marL="180000" indent="53352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 dirty="0">
              <a:latin typeface="Arial"/>
            </a:endParaRPr>
          </a:p>
          <a:p>
            <a:pPr marL="180000" indent="40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●"/>
            </a:pPr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Планирование посевных площадей</a:t>
            </a:r>
            <a:r>
              <a:rPr lang="ru-RU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: БПЛА могут помочь сельскохозяйственным предприятиям в планировании посевных площадей. Они могут собирать данные о состоянии почвы, растений и погодных условиях, а затем предоставлять рекомендации о том, какие культуры могут быть оптимальными для посева на конкретном участке.</a:t>
            </a:r>
            <a:endParaRPr lang="ru-RU" sz="2000" b="0" strike="noStrike" spc="-1" dirty="0">
              <a:latin typeface="Arial"/>
            </a:endParaRPr>
          </a:p>
          <a:p>
            <a:pPr marL="180000" indent="53352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 dirty="0">
              <a:latin typeface="Arial"/>
            </a:endParaRPr>
          </a:p>
          <a:p>
            <a:pPr marL="180000" indent="533520">
              <a:lnSpc>
                <a:spcPct val="90000"/>
              </a:lnSpc>
              <a:spcBef>
                <a:spcPts val="1001"/>
              </a:spcBef>
            </a:pPr>
            <a:r>
              <a:rPr lang="ru-RU" sz="21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Все эти факторы делают тему БПЛА в сельхоз картографии актуальной и важной для развития сельскохозяйственной отрасли.</a:t>
            </a:r>
            <a:endParaRPr lang="ru-RU" sz="2100" b="0" strike="noStrike" spc="-1" dirty="0">
              <a:latin typeface="Arial"/>
            </a:endParaRPr>
          </a:p>
          <a:p>
            <a:pPr marL="180000" indent="533520">
              <a:lnSpc>
                <a:spcPct val="90000"/>
              </a:lnSpc>
              <a:spcBef>
                <a:spcPts val="1001"/>
              </a:spcBef>
            </a:pPr>
            <a:endParaRPr lang="ru-RU" sz="2100" b="0" strike="noStrike" spc="-1" dirty="0">
              <a:latin typeface="Arial"/>
            </a:endParaRPr>
          </a:p>
          <a:p>
            <a:pPr marL="180000" indent="533520">
              <a:lnSpc>
                <a:spcPct val="90000"/>
              </a:lnSpc>
              <a:spcBef>
                <a:spcPts val="1001"/>
              </a:spcBef>
            </a:pPr>
            <a:endParaRPr lang="ru-RU" sz="21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4320000" y="3168000"/>
            <a:ext cx="12528000" cy="244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</a:pPr>
            <a:r>
              <a:rPr lang="ru-RU" sz="3600" b="0" strike="noStrike" spc="-1">
                <a:solidFill>
                  <a:srgbClr val="000000"/>
                </a:solidFill>
                <a:latin typeface="Arial"/>
                <a:ea typeface="Arial"/>
              </a:rPr>
              <a:t>Нашим продуктом является программное обеспечение, позволяющее БПЛА подлетать на заранее заданные координаты и делать фотографии поля для последующего анализа и сравнений. 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894600" y="515520"/>
            <a:ext cx="9739800" cy="90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Arial"/>
                <a:ea typeface="Arial"/>
              </a:rPr>
              <a:t>Продукт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204" name="Рисунок 203"/>
          <p:cNvPicPr/>
          <p:nvPr/>
        </p:nvPicPr>
        <p:blipFill>
          <a:blip r:embed="rId2"/>
          <a:stretch/>
        </p:blipFill>
        <p:spPr>
          <a:xfrm>
            <a:off x="11520000" y="5832360"/>
            <a:ext cx="7449120" cy="4967640"/>
          </a:xfrm>
          <a:prstGeom prst="rect">
            <a:avLst/>
          </a:prstGeom>
          <a:ln>
            <a:noFill/>
          </a:ln>
        </p:spPr>
      </p:pic>
      <p:pic>
        <p:nvPicPr>
          <p:cNvPr id="205" name="Рисунок 204"/>
          <p:cNvPicPr/>
          <p:nvPr/>
        </p:nvPicPr>
        <p:blipFill>
          <a:blip r:embed="rId3"/>
          <a:stretch/>
        </p:blipFill>
        <p:spPr>
          <a:xfrm>
            <a:off x="1512000" y="5882760"/>
            <a:ext cx="7402320" cy="4917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120" y="1057527"/>
            <a:ext cx="18093240" cy="677108"/>
          </a:xfrm>
        </p:spPr>
        <p:txBody>
          <a:bodyPr/>
          <a:lstStyle/>
          <a:p>
            <a:r>
              <a:rPr lang="ru-RU" sz="4400" b="1" dirty="0">
                <a:latin typeface="+mj-lt"/>
              </a:rPr>
              <a:t>Анализ рынка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907034" y="2268823"/>
            <a:ext cx="18290032" cy="8002191"/>
          </a:xfrm>
        </p:spPr>
        <p:txBody>
          <a:bodyPr/>
          <a:lstStyle/>
          <a:p>
            <a:pPr lvl="0"/>
            <a:r>
              <a:rPr lang="ru-RU" sz="4000" dirty="0"/>
              <a:t>Сельское хозяйство активно принимает технологические инновации для улучшения процессов управления и повышения урожайности.</a:t>
            </a:r>
          </a:p>
          <a:p>
            <a:pPr lvl="0"/>
            <a:endParaRPr lang="ru-RU" sz="4000" dirty="0"/>
          </a:p>
          <a:p>
            <a:pPr lvl="0"/>
            <a:r>
              <a:rPr lang="ru-RU" sz="4000" b="1" dirty="0"/>
              <a:t>Необходимость оптимизации ресурсов:</a:t>
            </a:r>
            <a:r>
              <a:rPr lang="ru-RU" sz="4000" dirty="0"/>
              <a:t> БПЛА предоставляют возможность точного мониторинга и управления угодьями, что позволяет оптимизировать использование воды, удобрений и защитных средств.</a:t>
            </a:r>
          </a:p>
          <a:p>
            <a:pPr lvl="0"/>
            <a:endParaRPr lang="ru-RU" sz="4000" dirty="0"/>
          </a:p>
          <a:p>
            <a:pPr lvl="0"/>
            <a:r>
              <a:rPr lang="ru-RU" sz="4000" b="1" dirty="0"/>
              <a:t>Рост спроса:</a:t>
            </a:r>
            <a:r>
              <a:rPr lang="ru-RU" sz="4000" dirty="0"/>
              <a:t> С увеличением потребности в эффективном использовании ресурсов, спрос на технологии, подобные БПЛА, может значительно возрасти.</a:t>
            </a:r>
          </a:p>
          <a:p>
            <a:pPr lvl="0"/>
            <a:endParaRPr lang="ru-RU" sz="4000" dirty="0"/>
          </a:p>
          <a:p>
            <a:pPr lvl="0"/>
            <a:r>
              <a:rPr lang="ru-RU" sz="4000" b="1" dirty="0"/>
              <a:t>Снижение операционных издержек:</a:t>
            </a:r>
            <a:r>
              <a:rPr lang="ru-RU" sz="4000" dirty="0"/>
              <a:t> БПЛА позволяют сократить издержки на ресурсы и трудозатраты при управлении угодьями.</a:t>
            </a:r>
          </a:p>
        </p:txBody>
      </p:sp>
    </p:spTree>
    <p:extLst>
      <p:ext uri="{BB962C8B-B14F-4D97-AF65-F5344CB8AC3E}">
        <p14:creationId xmlns:p14="http://schemas.microsoft.com/office/powerpoint/2010/main" val="197418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2088000" y="2968560"/>
            <a:ext cx="10484330" cy="18972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Сельхоз предприятия — </a:t>
            </a:r>
            <a:r>
              <a:rPr lang="ru-RU" sz="3600" b="0" strike="noStrike" spc="-1" dirty="0">
                <a:latin typeface="Arial"/>
                <a:ea typeface="Microsoft YaHei"/>
              </a:rPr>
              <a:t>Традиционные методы мониторинга требуют значительных трудовых ресурсов. </a:t>
            </a:r>
            <a:endParaRPr lang="ru-RU" sz="3600" b="0" strike="noStrike" spc="-1" dirty="0">
              <a:latin typeface="Arial"/>
            </a:endParaRPr>
          </a:p>
        </p:txBody>
      </p:sp>
      <p:sp>
        <p:nvSpPr>
          <p:cNvPr id="207" name="CustomShape 2"/>
          <p:cNvSpPr/>
          <p:nvPr/>
        </p:nvSpPr>
        <p:spPr>
          <a:xfrm>
            <a:off x="894600" y="515520"/>
            <a:ext cx="9739800" cy="90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Главные покупатели</a:t>
            </a:r>
            <a:endParaRPr lang="ru-RU" sz="4400" b="0" strike="noStrike" spc="-1" dirty="0">
              <a:latin typeface="Arial"/>
            </a:endParaRPr>
          </a:p>
        </p:txBody>
      </p:sp>
      <p:sp>
        <p:nvSpPr>
          <p:cNvPr id="208" name="CustomShape 3"/>
          <p:cNvSpPr/>
          <p:nvPr/>
        </p:nvSpPr>
        <p:spPr>
          <a:xfrm>
            <a:off x="2088000" y="5112000"/>
            <a:ext cx="10484330" cy="113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</a:pPr>
            <a:r>
              <a:rPr lang="ru-RU" sz="3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Частные лица — </a:t>
            </a:r>
            <a:r>
              <a:rPr lang="ru-RU" sz="3600" b="0" strike="noStrike" spc="-1" dirty="0">
                <a:latin typeface="Arial"/>
                <a:ea typeface="Microsoft YaHei"/>
              </a:rPr>
              <a:t>Ограниченная информация о состоянии почвы и растений. Недостаточные знания об уровне увлажненности почвы и состоянии растений может привести к избыточному или недостаточному использованию воды, удобрений и других ресурсов. </a:t>
            </a:r>
            <a:endParaRPr lang="ru-RU" sz="3600" b="0" strike="noStrike" spc="-1" dirty="0">
              <a:latin typeface="Arial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2572330" y="2201466"/>
            <a:ext cx="0" cy="756084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okuchnik.ru/wp-content/uploads/1/1/d/11de7742e80943e73474916f810de64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0402" y="2201466"/>
            <a:ext cx="6120072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krmayak.ru/upload/resize_cache/iblock/3d5/1000_1000_0/3d5e57d4c398c7e5ffed93b8e589a74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0402" y="6353354"/>
            <a:ext cx="6181015" cy="347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2572200" y="2897640"/>
            <a:ext cx="6787800" cy="8550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</a:pPr>
            <a:r>
              <a:rPr lang="ru-RU" sz="3600" b="0" strike="noStrike" spc="-1" dirty="0">
                <a:latin typeface="Arial"/>
                <a:ea typeface="Microsoft YaHei"/>
              </a:rPr>
              <a:t>БПЛА может автоматизировать этот процесс, сэкономив время и уменьшив трудозатраты. </a:t>
            </a:r>
            <a:r>
              <a:rPr lang="ru-RU" sz="3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Наглядное изменение на полученных фотографиях позволят более точно прогнозировать урожай и заболевания растений, за счет чего можно принимать информированные решения о необходимости удобрений, полива и других аспектах ухода за посевами.</a:t>
            </a:r>
            <a:endParaRPr lang="ru-RU" sz="3600" b="0" strike="noStrike" spc="-1" dirty="0"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894600" y="515520"/>
            <a:ext cx="9739800" cy="90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Решение проблем</a:t>
            </a:r>
            <a:endParaRPr lang="ru-RU" sz="4400" b="0" strike="noStrike" spc="-1" dirty="0">
              <a:latin typeface="Arial"/>
            </a:endParaRPr>
          </a:p>
        </p:txBody>
      </p:sp>
      <p:pic>
        <p:nvPicPr>
          <p:cNvPr id="211" name="Рисунок 210"/>
          <p:cNvPicPr/>
          <p:nvPr/>
        </p:nvPicPr>
        <p:blipFill>
          <a:blip r:embed="rId2"/>
          <a:stretch/>
        </p:blipFill>
        <p:spPr>
          <a:xfrm>
            <a:off x="11250000" y="1689120"/>
            <a:ext cx="8098560" cy="4503960"/>
          </a:xfrm>
          <a:prstGeom prst="rect">
            <a:avLst/>
          </a:prstGeom>
          <a:ln>
            <a:noFill/>
          </a:ln>
        </p:spPr>
      </p:pic>
      <p:pic>
        <p:nvPicPr>
          <p:cNvPr id="212" name="Рисунок 211"/>
          <p:cNvPicPr/>
          <p:nvPr/>
        </p:nvPicPr>
        <p:blipFill>
          <a:blip r:embed="rId3"/>
          <a:stretch/>
        </p:blipFill>
        <p:spPr>
          <a:xfrm>
            <a:off x="11177280" y="6336000"/>
            <a:ext cx="8190720" cy="4680000"/>
          </a:xfrm>
          <a:prstGeom prst="rect">
            <a:avLst/>
          </a:prstGeom>
          <a:ln>
            <a:noFill/>
          </a:ln>
        </p:spPr>
      </p:pic>
      <p:sp>
        <p:nvSpPr>
          <p:cNvPr id="213" name="Line 3"/>
          <p:cNvSpPr/>
          <p:nvPr/>
        </p:nvSpPr>
        <p:spPr>
          <a:xfrm>
            <a:off x="9720000" y="2088000"/>
            <a:ext cx="0" cy="7632000"/>
          </a:xfrm>
          <a:prstGeom prst="line">
            <a:avLst/>
          </a:prstGeom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042" y="977330"/>
            <a:ext cx="18093240" cy="954107"/>
          </a:xfrm>
        </p:spPr>
        <p:txBody>
          <a:bodyPr/>
          <a:lstStyle/>
          <a:p>
            <a:r>
              <a:rPr lang="ru-RU" sz="4400" b="1" dirty="0">
                <a:latin typeface="+mj-lt"/>
              </a:rPr>
              <a:t>Основные характеристики и функции БПЛА: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1005120" y="1737989"/>
            <a:ext cx="18093240" cy="9325630"/>
          </a:xfrm>
        </p:spPr>
        <p:txBody>
          <a:bodyPr/>
          <a:lstStyle/>
          <a:p>
            <a:pPr lvl="0"/>
            <a:r>
              <a:rPr lang="ru-RU" sz="2800" b="1" dirty="0">
                <a:latin typeface="+mn-lt"/>
              </a:rPr>
              <a:t>Тип аппарата:</a:t>
            </a:r>
            <a:r>
              <a:rPr lang="ru-RU" sz="2800" dirty="0">
                <a:latin typeface="+mn-lt"/>
              </a:rPr>
              <a:t> </a:t>
            </a:r>
          </a:p>
          <a:p>
            <a:pPr lvl="0"/>
            <a:r>
              <a:rPr lang="ru-RU" sz="2800" dirty="0" err="1">
                <a:latin typeface="+mn-lt"/>
              </a:rPr>
              <a:t>Мультироторный</a:t>
            </a:r>
            <a:r>
              <a:rPr lang="ru-RU" sz="2800" dirty="0">
                <a:latin typeface="+mn-lt"/>
              </a:rPr>
              <a:t>/планерный (выбрать оптимальный тип для максимальной эффективности сканирования).</a:t>
            </a:r>
          </a:p>
          <a:p>
            <a:pPr lvl="0"/>
            <a:endParaRPr lang="ru-RU" sz="2800" dirty="0">
              <a:latin typeface="+mn-lt"/>
            </a:endParaRPr>
          </a:p>
          <a:p>
            <a:pPr lvl="0"/>
            <a:r>
              <a:rPr lang="ru-RU" sz="2800" b="1" dirty="0">
                <a:latin typeface="+mn-lt"/>
              </a:rPr>
              <a:t>Оборудование:</a:t>
            </a:r>
            <a:r>
              <a:rPr lang="ru-RU" sz="2800" dirty="0">
                <a:latin typeface="+mn-lt"/>
              </a:rPr>
              <a:t> </a:t>
            </a:r>
          </a:p>
          <a:p>
            <a:pPr lvl="0"/>
            <a:r>
              <a:rPr lang="ru-RU" sz="2800" dirty="0">
                <a:latin typeface="+mn-lt"/>
              </a:rPr>
              <a:t>Встроенные камеры высокого разрешения, мультиспектральные и </a:t>
            </a:r>
            <a:r>
              <a:rPr lang="ru-RU" sz="2800" dirty="0" err="1">
                <a:latin typeface="+mn-lt"/>
              </a:rPr>
              <a:t>гиперспектральные</a:t>
            </a:r>
            <a:r>
              <a:rPr lang="ru-RU" sz="2800" dirty="0">
                <a:latin typeface="+mn-lt"/>
              </a:rPr>
              <a:t> датчики для сбора данных о почве, растениях и их состоянии.</a:t>
            </a:r>
          </a:p>
          <a:p>
            <a:pPr lvl="0"/>
            <a:endParaRPr lang="ru-RU" sz="2800" dirty="0">
              <a:latin typeface="+mn-lt"/>
            </a:endParaRPr>
          </a:p>
          <a:p>
            <a:pPr lvl="0"/>
            <a:r>
              <a:rPr lang="ru-RU" sz="2800" b="1" dirty="0">
                <a:latin typeface="+mn-lt"/>
              </a:rPr>
              <a:t>Технические характеристики:</a:t>
            </a:r>
            <a:r>
              <a:rPr lang="ru-RU" sz="2800" dirty="0">
                <a:latin typeface="+mn-lt"/>
              </a:rPr>
              <a:t> 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Дальность полета до 4500 м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Продолжительность полета до 3-4 часов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Точность навигации до 10 метров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Высокая стабильность полета для точного сканирования.</a:t>
            </a:r>
          </a:p>
          <a:p>
            <a:pPr lvl="0"/>
            <a:endParaRPr lang="ru-RU" sz="2800" dirty="0">
              <a:latin typeface="+mn-lt"/>
            </a:endParaRPr>
          </a:p>
          <a:p>
            <a:pPr lvl="0"/>
            <a:r>
              <a:rPr lang="ru-RU" sz="2800" b="1" dirty="0">
                <a:latin typeface="+mn-lt"/>
              </a:rPr>
              <a:t>Функциональные возможности:</a:t>
            </a:r>
            <a:endParaRPr lang="ru-RU" sz="2800" dirty="0">
              <a:latin typeface="+mn-lt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Автоматизированное сканирование и съемка участков сельскохозяйственных полей.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Анализ данных с использованием алгоритмов компьютерного зрения и машинного обучения для определения состояния растений, заболеваний, плодородия почвы и роста культур.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Построение высокоточных карт участков с полями с подробной информацией о состоянии растений и почвы.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800" dirty="0">
                <a:latin typeface="+mn-lt"/>
              </a:rPr>
              <a:t>Мониторинг изменений в течение времени для оценки эффективности сельскохозяйственных методов и стратегий.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6975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042" y="1265362"/>
            <a:ext cx="18093240" cy="1354217"/>
          </a:xfrm>
        </p:spPr>
        <p:txBody>
          <a:bodyPr/>
          <a:lstStyle/>
          <a:p>
            <a:r>
              <a:rPr lang="ru-RU" sz="4400" b="1" dirty="0"/>
              <a:t>Программное обеспечение и технологии: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1195066" y="2777530"/>
            <a:ext cx="18093240" cy="7725192"/>
          </a:xfrm>
        </p:spPr>
        <p:txBody>
          <a:bodyPr/>
          <a:lstStyle/>
          <a:p>
            <a:pPr lvl="0"/>
            <a:r>
              <a:rPr lang="ru-RU" sz="4400" b="1" dirty="0"/>
              <a:t>Операционная система:</a:t>
            </a:r>
            <a:r>
              <a:rPr lang="ru-RU" sz="4400" dirty="0"/>
              <a:t> Специализированная операционная система для управления полетами, обработки данных и визуализации результатов.</a:t>
            </a:r>
          </a:p>
          <a:p>
            <a:pPr lvl="0"/>
            <a:endParaRPr lang="ru-RU" sz="4400" dirty="0"/>
          </a:p>
          <a:p>
            <a:pPr lvl="0"/>
            <a:r>
              <a:rPr lang="ru-RU" sz="4400" b="1" dirty="0"/>
              <a:t>Алгоритмы и программное обеспечение:</a:t>
            </a:r>
            <a:endParaRPr lang="ru-RU" sz="4400" dirty="0"/>
          </a:p>
          <a:p>
            <a:pPr marL="457200" lvl="1" indent="-457200">
              <a:buFont typeface="Arial" pitchFamily="34" charset="0"/>
              <a:buChar char="•"/>
            </a:pPr>
            <a:r>
              <a:rPr lang="ru-RU" sz="4400" dirty="0"/>
              <a:t>Разработка программ для автоматического планирования маршрутов сканирования.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ru-RU" sz="4400" dirty="0"/>
              <a:t>Программы для обработки данных, создания карт и анализа информации о полях.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ru-RU" sz="4400" dirty="0"/>
              <a:t>Использование искусственного интеллекта для распознавания растений, определения заболеваний и оценки состояния культур.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2914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042" y="833314"/>
            <a:ext cx="18093240" cy="677108"/>
          </a:xfrm>
        </p:spPr>
        <p:txBody>
          <a:bodyPr/>
          <a:lstStyle/>
          <a:p>
            <a:r>
              <a:rPr lang="ru-RU" sz="4400" b="1" dirty="0"/>
              <a:t>Научно-технические решения</a:t>
            </a:r>
            <a:r>
              <a:rPr lang="en-US" sz="4400" b="1" dirty="0"/>
              <a:t>: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979042" y="2129458"/>
            <a:ext cx="18093240" cy="8494633"/>
          </a:xfrm>
        </p:spPr>
        <p:txBody>
          <a:bodyPr/>
          <a:lstStyle/>
          <a:p>
            <a:r>
              <a:rPr lang="ru-RU" sz="2300" dirty="0"/>
              <a:t>Наш продукт основан на передовых методах обработки изображений и анализа данных, с использованием технологий машинного обучения и компьютерного зрения. Ниже представлены ключевые научно-технические решения:</a:t>
            </a:r>
          </a:p>
          <a:p>
            <a:endParaRPr lang="ru-RU" sz="2300" dirty="0"/>
          </a:p>
          <a:p>
            <a:pPr lvl="0"/>
            <a:r>
              <a:rPr lang="ru-RU" sz="2300" b="1" dirty="0"/>
              <a:t>Спектральный анализ:</a:t>
            </a:r>
            <a:endParaRPr lang="ru-RU" sz="23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300" i="1" dirty="0"/>
              <a:t>Использование </a:t>
            </a:r>
            <a:r>
              <a:rPr lang="ru-RU" sz="2300" i="1" dirty="0" err="1"/>
              <a:t>многозондовых</a:t>
            </a:r>
            <a:r>
              <a:rPr lang="ru-RU" sz="2300" i="1" dirty="0"/>
              <a:t> камер:</a:t>
            </a:r>
            <a:r>
              <a:rPr lang="ru-RU" sz="2300" dirty="0"/>
              <a:t> Беспилотные летательные аппараты (БПЛА) оборудованы </a:t>
            </a:r>
            <a:r>
              <a:rPr lang="ru-RU" sz="2300" dirty="0" err="1"/>
              <a:t>многозондовыми</a:t>
            </a:r>
            <a:r>
              <a:rPr lang="ru-RU" sz="2300" dirty="0"/>
              <a:t> камерами, способными регистрировать различные спектральные зоны света. Это позволяет проводить более глубокий анализ состояния растений, почвы и воды.</a:t>
            </a:r>
          </a:p>
          <a:p>
            <a:pPr lvl="1"/>
            <a:endParaRPr lang="ru-RU" sz="2300" dirty="0"/>
          </a:p>
          <a:p>
            <a:pPr lvl="0"/>
            <a:r>
              <a:rPr lang="ru-RU" sz="2300" b="1" dirty="0"/>
              <a:t>Машинное обучение:</a:t>
            </a:r>
            <a:endParaRPr lang="ru-RU" sz="23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300" i="1" dirty="0"/>
              <a:t>Обучение модели для классификации данных:</a:t>
            </a:r>
            <a:r>
              <a:rPr lang="ru-RU" sz="2300" dirty="0"/>
              <a:t> Мы используем технологии машинного обучения для обучения моделей, способных автоматически классифицировать данные, например, выявлять зоны с дефицитом воды, недостатком питательных веществ или заболеваниями растений.</a:t>
            </a:r>
          </a:p>
          <a:p>
            <a:pPr lvl="1"/>
            <a:endParaRPr lang="ru-RU" sz="2300" dirty="0"/>
          </a:p>
          <a:p>
            <a:pPr lvl="0"/>
            <a:r>
              <a:rPr lang="ru-RU" sz="2300" b="1" dirty="0"/>
              <a:t>Комплексный анализ данных:</a:t>
            </a:r>
            <a:endParaRPr lang="ru-RU" sz="23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300" i="1" dirty="0"/>
              <a:t>Интеграция данных с различных источников:</a:t>
            </a:r>
            <a:r>
              <a:rPr lang="ru-RU" sz="2300" dirty="0"/>
              <a:t> Наше ПО объединяет данные, полученные от различных сенсоров БПЛА, а также данных с земли, чтобы предоставить полную картину состояния сельскохозяйственных угодий.</a:t>
            </a:r>
          </a:p>
          <a:p>
            <a:pPr lvl="1"/>
            <a:endParaRPr lang="ru-RU" sz="2300" dirty="0"/>
          </a:p>
          <a:p>
            <a:pPr lvl="0"/>
            <a:r>
              <a:rPr lang="ru-RU" sz="2300" b="1" dirty="0"/>
              <a:t>Реальное время:</a:t>
            </a:r>
            <a:endParaRPr lang="ru-RU" sz="23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300" i="1" dirty="0"/>
              <a:t>Оптимизация алгоритмов для оперативного анализа:</a:t>
            </a:r>
            <a:r>
              <a:rPr lang="ru-RU" sz="2300" dirty="0"/>
              <a:t> Мы разрабатываем алгоритмы обработки данных, обеспечивающие оперативное получение результатов, что позволяет фермерам мгновенно реагировать на изменения в угодьях.</a:t>
            </a:r>
          </a:p>
          <a:p>
            <a:pPr lvl="1"/>
            <a:endParaRPr lang="ru-RU" sz="2300" dirty="0"/>
          </a:p>
          <a:p>
            <a:pPr lvl="0"/>
            <a:r>
              <a:rPr lang="ru-RU" sz="2300" b="1" dirty="0"/>
              <a:t>Интеграция с БПЛА:</a:t>
            </a:r>
            <a:endParaRPr lang="ru-RU" sz="23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300" i="1" dirty="0"/>
              <a:t>Оптимизация для различных моделей:</a:t>
            </a:r>
            <a:r>
              <a:rPr lang="ru-RU" sz="2300" dirty="0"/>
              <a:t> Наше ПО разрабатывается с учетом разнообразия моделей БПЛА, обеспечивая высокую степень совместимости и эффективное использование различных технических характеристик.</a:t>
            </a:r>
          </a:p>
        </p:txBody>
      </p:sp>
    </p:spTree>
    <p:extLst>
      <p:ext uri="{BB962C8B-B14F-4D97-AF65-F5344CB8AC3E}">
        <p14:creationId xmlns:p14="http://schemas.microsoft.com/office/powerpoint/2010/main" val="3432313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042" y="761306"/>
            <a:ext cx="18093240" cy="677108"/>
          </a:xfrm>
        </p:spPr>
        <p:txBody>
          <a:bodyPr/>
          <a:lstStyle/>
          <a:p>
            <a:r>
              <a:rPr lang="ru-RU" sz="4400" dirty="0">
                <a:latin typeface="+mj-lt"/>
              </a:rPr>
              <a:t>Бизнес модель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198169"/>
              </p:ext>
            </p:extLst>
          </p:nvPr>
        </p:nvGraphicFramePr>
        <p:xfrm>
          <a:off x="979042" y="1697410"/>
          <a:ext cx="18362039" cy="95070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35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5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5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58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8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9609">
                <a:tc rowSpan="3"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itchFamily="18" charset="0"/>
                          <a:cs typeface="Times New Roman" pitchFamily="18" charset="0"/>
                        </a:rPr>
                        <a:t>Партнёры</a:t>
                      </a:r>
                      <a:r>
                        <a:rPr lang="en-US" sz="1400" i="1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Сельскохозяйственные предприятия и фермерские хозяйства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1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Потенциальные клиенты, заинтересованные в использовании технологий БПЛА для оптимизации управления и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контроля.</a:t>
                      </a: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Производители сельскохозяйственных инструментов и техники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1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Партнерство с производителями техники может способствовать интеграции БПЛА в сельскохозяйственные сферы деятельности.</a:t>
                      </a: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IT-компании и разработчики программного обеспечения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1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Сотрудничество с IT-специалистами поможет создать специализированное программное обеспечение для анализа и обработки данных.</a:t>
                      </a: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Университеты и исследовательские центры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Партнерство с академическими учреждениями позволит осуществлять научные исследования, тестирование новых технологий и разработку более эффективных методов сканирования сельскохозяйственных угодий.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</a:t>
                      </a:r>
                      <a:r>
                        <a:rPr lang="ru-RU" sz="14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деятельности</a:t>
                      </a:r>
                      <a:r>
                        <a:rPr lang="en-US" sz="14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400" i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Мониторинг влажности почвы, содержания питательных веществ и других параметров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Обнаружение изменения в цвете и структуре растений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Определить оптимальное время сбора с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помощью анализа данных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полученных от камер и сенсоров.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 состояния растений, определяя необходимость применения химикатов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Ценность</a:t>
                      </a:r>
                      <a:r>
                        <a:rPr lang="en-US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Экономическая эффективность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связи с использованием БПЛА для сканирования сельскохозяйственных угодий, наши услуги предоставляются по более доступной цене, чем традиционные методы сканирования.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и надежность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 придерживаемся строгих норм и правил безопасности при выполнении сканирования сельскохозяйственных угодий с помощью БПЛА.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Индивидуальный подход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 предоставим индивидуальные решения и подходы для каждого клиента, учитывая их уникальные потребности и требования.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Оперативность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наиболее короткий срок получить анализ состояния сельскохозяйственных угодий с помощью БПЛА и решить проблему.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itchFamily="18" charset="0"/>
                          <a:cs typeface="Times New Roman" pitchFamily="18" charset="0"/>
                        </a:rPr>
                        <a:t>Взаимоотношения с клиентами</a:t>
                      </a:r>
                      <a:r>
                        <a:rPr lang="en-US" sz="1400" i="1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endParaRPr lang="en-US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Предполагается активное взаимодействие с сельхоз предприятиями. </a:t>
                      </a: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 будем предлагать услуги по сканированию угодий с помощью БПЛА, а также оказывать консультационную поддержку для оптимизации сельскохозяйственного производства.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устанавливать партнерские отношения с производителями БПЛА и другими технологическими партнерами для обмена знаниями и опытом, а также для доступа к новым технологическим решениям.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Клиенты</a:t>
                      </a:r>
                      <a:r>
                        <a:rPr lang="en-US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endParaRPr lang="ru-RU" sz="1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Проект ориентирован для юридических лиц такие как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Агробизнес и Фермерские Хозяйства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Агротехнологические Компании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Страховые Компании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Поставщики Удобрений и Защитных Средств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Консалтинговые Компании в Сельском Хозяйстве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Сельскохозяйственные Кооперативы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Государственные Сельскохозяйственные Организации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itchFamily="18" charset="0"/>
                          <a:cs typeface="Times New Roman" pitchFamily="18" charset="0"/>
                        </a:rPr>
                        <a:t>Каналы сбыта</a:t>
                      </a:r>
                      <a:r>
                        <a:rPr lang="en-US" sz="1400" i="1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Прямые продажи сельскохозяйственным предприятиям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Дистрибьюторы сельскохозяйственного оборудования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Онлайн-платформы для сельскохозяйственных технологий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05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</a:t>
                      </a:r>
                      <a:r>
                        <a:rPr lang="ru-RU" sz="14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ресурсы</a:t>
                      </a:r>
                      <a:r>
                        <a:rPr lang="en-US" sz="14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Программное обеспечение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 БПЛА сканирующего сельхоз </a:t>
                      </a:r>
                      <a:r>
                        <a:rPr lang="ru-RU" sz="1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угодия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анализ данных на основании скана.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1067"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Издержки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приобретение и установку оборудования для БПЛА.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разработку и настройку программного обеспечения для управления и              обработки данных с БПЛА.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получение разрешений и лицензий для использования.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маркетинг и продвижение услуг сканирования.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Издержки на юридическую и бухгалтерскую поддержку.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обеспечение безопасности и конфиденциальности данных.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 сделаем большой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вклад в развитие сельхоз отрасли в России. Увеличив урожайность, тем самым решив множество проблем не тратя много ресурсов. Также</a:t>
                      </a:r>
                      <a:r>
                        <a:rPr lang="en-US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Продажа самого БПЛА сельскохозяйственным предприятиям. Цена может зависеть от размера и функциональных возможностей БПЛА.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Предоставление услуги сканирования сельхозугодий с использованием БПЛА. За такие услуги можно взимать плату, основываясь на площади сканирования или других критериях.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744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8B403A9-7085-A6AB-A8F4-BEDC5712B0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3572"/>
            <a:ext cx="20104100" cy="1130855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669A5-0E26-1109-943E-4175F93DE5DC}"/>
              </a:ext>
            </a:extLst>
          </p:cNvPr>
          <p:cNvGrpSpPr/>
          <p:nvPr/>
        </p:nvGrpSpPr>
        <p:grpSpPr>
          <a:xfrm>
            <a:off x="3639315" y="2822875"/>
            <a:ext cx="5278815" cy="6160808"/>
            <a:chOff x="419100" y="1959768"/>
            <a:chExt cx="3201303" cy="37361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00467A-EF39-39EC-A186-F644C6486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1959768"/>
              <a:ext cx="3200400" cy="3200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6D2BCA0-4341-E360-239C-F34534765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5155105"/>
              <a:ext cx="3201303" cy="54084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9D951A4-E44B-304A-B155-6440D62559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444160" y="630229"/>
            <a:ext cx="14605368" cy="19834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86D69E-7D54-9CED-8050-F12C91B9CB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126287" y="236411"/>
            <a:ext cx="4799171" cy="237723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4FF0ADD-0E40-C565-5B11-9A883FC1FBB3}"/>
              </a:ext>
            </a:extLst>
          </p:cNvPr>
          <p:cNvGrpSpPr/>
          <p:nvPr/>
        </p:nvGrpSpPr>
        <p:grpSpPr>
          <a:xfrm>
            <a:off x="569812" y="9220431"/>
            <a:ext cx="18964477" cy="1921684"/>
            <a:chOff x="444374" y="5530417"/>
            <a:chExt cx="10767337" cy="109106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7B99099-66CB-1BFF-8FC6-32B0FF49F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46A4FA4-C623-5EFB-0E6C-1E9D391E2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85F0A6-570C-ECCB-CD03-2960E3A7F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22E1FF-ED61-243D-C325-F1910A8B3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ADF51BE-9D2C-3598-9493-93E3E1A2F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9537E53-CB02-1CB3-EA96-8D702A5ED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59ED463-6EB2-9EED-9C57-610FF550B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055A933-A88B-74C1-EDE3-D5742EF7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2DA64C6-207A-B54F-C2B6-4479A18DA3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927" flipH="1">
            <a:off x="-163804" y="2798931"/>
            <a:ext cx="4528669" cy="640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10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901</Words>
  <Application>Microsoft Office PowerPoint</Application>
  <PresentationFormat>Произвольный</PresentationFormat>
  <Paragraphs>177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Lato</vt:lpstr>
      <vt:lpstr>Noto Sans Symbols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рынка</vt:lpstr>
      <vt:lpstr>Презентация PowerPoint</vt:lpstr>
      <vt:lpstr>Презентация PowerPoint</vt:lpstr>
      <vt:lpstr>Основные характеристики и функции БПЛА: </vt:lpstr>
      <vt:lpstr>Программное обеспечение и технологии: </vt:lpstr>
      <vt:lpstr>Научно-технические решения:</vt:lpstr>
      <vt:lpstr>Бизнес модель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Пешкова Василиса Олеговна</dc:creator>
  <dc:description/>
  <cp:lastModifiedBy>Юлия Акимова</cp:lastModifiedBy>
  <cp:revision>52</cp:revision>
  <dcterms:created xsi:type="dcterms:W3CDTF">2021-03-01T12:07:13Z</dcterms:created>
  <dcterms:modified xsi:type="dcterms:W3CDTF">2023-11-24T18:11:19Z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0x010100389BBA01C4FE21449AAFFFA76EBF4062</vt:lpwstr>
  </property>
  <property fmtid="{D5CDD505-2E9C-101B-9397-08002B2CF9AE}" pid="3" name="LastSaved">
    <vt:filetime>2021-03-01T00:00:00Z</vt:filetime>
  </property>
</Properties>
</file>