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11315700" cx="20112025"/>
  <p:notesSz cx="9144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icaRKbFhuM+proQq1fhPD/TI3A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4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6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8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9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0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19.png"/><Relationship Id="rId13" Type="http://schemas.openxmlformats.org/officeDocument/2006/relationships/image" Target="../media/image10.png"/><Relationship Id="rId1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Relationship Id="rId15" Type="http://schemas.openxmlformats.org/officeDocument/2006/relationships/image" Target="../media/image8.png"/><Relationship Id="rId14" Type="http://schemas.openxmlformats.org/officeDocument/2006/relationships/image" Target="../media/image1.png"/><Relationship Id="rId17" Type="http://schemas.openxmlformats.org/officeDocument/2006/relationships/image" Target="../media/image16.png"/><Relationship Id="rId16" Type="http://schemas.openxmlformats.org/officeDocument/2006/relationships/image" Target="../media/image6.png"/><Relationship Id="rId5" Type="http://schemas.openxmlformats.org/officeDocument/2006/relationships/image" Target="../media/image3.png"/><Relationship Id="rId19" Type="http://schemas.openxmlformats.org/officeDocument/2006/relationships/image" Target="../media/image20.png"/><Relationship Id="rId6" Type="http://schemas.openxmlformats.org/officeDocument/2006/relationships/image" Target="../media/image11.png"/><Relationship Id="rId18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19.png"/><Relationship Id="rId13" Type="http://schemas.openxmlformats.org/officeDocument/2006/relationships/image" Target="../media/image10.png"/><Relationship Id="rId1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Relationship Id="rId15" Type="http://schemas.openxmlformats.org/officeDocument/2006/relationships/image" Target="../media/image38.png"/><Relationship Id="rId14" Type="http://schemas.openxmlformats.org/officeDocument/2006/relationships/image" Target="../media/image1.png"/><Relationship Id="rId16" Type="http://schemas.openxmlformats.org/officeDocument/2006/relationships/image" Target="../media/image20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7.png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12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7" name="Google Shape;17;p1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1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1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1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1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1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1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12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12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12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" name="Google Shape;30;p1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10337" y="2678099"/>
            <a:ext cx="6982380" cy="22940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12"/>
          <p:cNvGrpSpPr/>
          <p:nvPr/>
        </p:nvGrpSpPr>
        <p:grpSpPr>
          <a:xfrm>
            <a:off x="8124612" y="2678099"/>
            <a:ext cx="10822308" cy="2294006"/>
            <a:chOff x="8124612" y="2533062"/>
            <a:chExt cx="8218587" cy="1742095"/>
          </a:xfrm>
        </p:grpSpPr>
        <p:pic>
          <p:nvPicPr>
            <p:cNvPr id="32" name="Google Shape;32;p12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8124612" y="2533062"/>
              <a:ext cx="4182332" cy="173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12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12538839" y="2535046"/>
              <a:ext cx="3804360" cy="17401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Google Shape;34;p12"/>
          <p:cNvSpPr txBox="1"/>
          <p:nvPr>
            <p:ph idx="1" type="body"/>
          </p:nvPr>
        </p:nvSpPr>
        <p:spPr>
          <a:xfrm>
            <a:off x="887413" y="5888038"/>
            <a:ext cx="1675923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12"/>
          <p:cNvSpPr txBox="1"/>
          <p:nvPr>
            <p:ph idx="2" type="body"/>
          </p:nvPr>
        </p:nvSpPr>
        <p:spPr>
          <a:xfrm>
            <a:off x="887413" y="7451725"/>
            <a:ext cx="7399337" cy="2447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12"/>
          <p:cNvSpPr/>
          <p:nvPr/>
        </p:nvSpPr>
        <p:spPr>
          <a:xfrm>
            <a:off x="14401800" y="6381750"/>
            <a:ext cx="5715000" cy="4876800"/>
          </a:xfrm>
          <a:custGeom>
            <a:rect b="b" l="l" r="r" t="t"/>
            <a:pathLst>
              <a:path extrusionOk="0" h="4876800" w="571500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cap="flat" cmpd="sng" w="9525">
            <a:solidFill>
              <a:srgbClr val="302E2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2"/>
          <p:cNvSpPr/>
          <p:nvPr/>
        </p:nvSpPr>
        <p:spPr>
          <a:xfrm>
            <a:off x="16268700" y="7639050"/>
            <a:ext cx="3867150" cy="3467100"/>
          </a:xfrm>
          <a:custGeom>
            <a:rect b="b" l="l" r="r" t="t"/>
            <a:pathLst>
              <a:path extrusionOk="0" h="3467100" w="386715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cap="flat" cmpd="sng" w="12700">
            <a:solidFill>
              <a:srgbClr val="302E2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2"/>
          <p:cNvSpPr txBox="1"/>
          <p:nvPr>
            <p:ph idx="3" type="body"/>
          </p:nvPr>
        </p:nvSpPr>
        <p:spPr>
          <a:xfrm>
            <a:off x="887413" y="10064750"/>
            <a:ext cx="7399337" cy="3259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12"/>
          <p:cNvSpPr/>
          <p:nvPr/>
        </p:nvSpPr>
        <p:spPr>
          <a:xfrm>
            <a:off x="13620750" y="8610600"/>
            <a:ext cx="6515100" cy="2724150"/>
          </a:xfrm>
          <a:custGeom>
            <a:rect b="b" l="l" r="r" t="t"/>
            <a:pathLst>
              <a:path extrusionOk="0" h="2724150" w="651510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302E2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2"/>
          <p:cNvSpPr/>
          <p:nvPr/>
        </p:nvSpPr>
        <p:spPr>
          <a:xfrm>
            <a:off x="13042232" y="8165432"/>
            <a:ext cx="7074568" cy="3160294"/>
          </a:xfrm>
          <a:custGeom>
            <a:rect b="b" l="l" r="r" t="t"/>
            <a:pathLst>
              <a:path extrusionOk="0" h="4555958" w="7074568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2"/>
          <p:cNvSpPr/>
          <p:nvPr/>
        </p:nvSpPr>
        <p:spPr>
          <a:xfrm>
            <a:off x="11906250" y="10363200"/>
            <a:ext cx="4457700" cy="971550"/>
          </a:xfrm>
          <a:custGeom>
            <a:rect b="b" l="l" r="r" t="t"/>
            <a:pathLst>
              <a:path extrusionOk="0" h="971550" w="445770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cap="flat" cmpd="sng" w="12700">
            <a:solidFill>
              <a:srgbClr val="302E2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Google Shape;42;p12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816769" y="5158132"/>
            <a:ext cx="923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2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idx="1" type="body"/>
          </p:nvPr>
        </p:nvSpPr>
        <p:spPr>
          <a:xfrm>
            <a:off x="894589" y="1728887"/>
            <a:ext cx="10479264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13"/>
          <p:cNvSpPr txBox="1"/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b="1" i="0" sz="7258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13"/>
          <p:cNvSpPr/>
          <p:nvPr/>
        </p:nvSpPr>
        <p:spPr>
          <a:xfrm>
            <a:off x="12725399" y="-11430"/>
            <a:ext cx="6962775" cy="1192530"/>
          </a:xfrm>
          <a:custGeom>
            <a:rect b="b" l="l" r="r" t="t"/>
            <a:pathLst>
              <a:path extrusionOk="0" h="1192530" w="6962775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3"/>
          <p:cNvSpPr/>
          <p:nvPr/>
        </p:nvSpPr>
        <p:spPr>
          <a:xfrm>
            <a:off x="16259175" y="-4762"/>
            <a:ext cx="3857625" cy="2252662"/>
          </a:xfrm>
          <a:custGeom>
            <a:rect b="b" l="l" r="r" t="t"/>
            <a:pathLst>
              <a:path extrusionOk="0" h="2252662" w="3857625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15716250" y="333374"/>
            <a:ext cx="4395788" cy="1466850"/>
          </a:xfrm>
          <a:custGeom>
            <a:rect b="b" l="l" r="r" t="t"/>
            <a:pathLst>
              <a:path extrusionOk="0" h="1466850" w="4395788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17268825" y="-14287"/>
            <a:ext cx="271462" cy="809625"/>
          </a:xfrm>
          <a:custGeom>
            <a:rect b="b" l="l" r="r" t="t"/>
            <a:pathLst>
              <a:path extrusionOk="0" h="809625" w="271462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5011400" y="1"/>
            <a:ext cx="685800" cy="914399"/>
          </a:xfrm>
          <a:custGeom>
            <a:rect b="b" l="l" r="r" t="t"/>
            <a:pathLst>
              <a:path extrusionOk="0" h="914399" w="68580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idx="1" type="body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b="1" i="0" sz="7258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14"/>
          <p:cNvSpPr txBox="1"/>
          <p:nvPr>
            <p:ph idx="2" type="body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3" type="body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4" type="body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/>
          <p:nvPr/>
        </p:nvSpPr>
        <p:spPr>
          <a:xfrm>
            <a:off x="12725399" y="-11430"/>
            <a:ext cx="6962775" cy="1192530"/>
          </a:xfrm>
          <a:custGeom>
            <a:rect b="b" l="l" r="r" t="t"/>
            <a:pathLst>
              <a:path extrusionOk="0" h="1192530" w="6962775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16259175" y="-4762"/>
            <a:ext cx="3857625" cy="2252662"/>
          </a:xfrm>
          <a:custGeom>
            <a:rect b="b" l="l" r="r" t="t"/>
            <a:pathLst>
              <a:path extrusionOk="0" h="2252662" w="3857625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5716250" y="333374"/>
            <a:ext cx="4395788" cy="1466850"/>
          </a:xfrm>
          <a:custGeom>
            <a:rect b="b" l="l" r="r" t="t"/>
            <a:pathLst>
              <a:path extrusionOk="0" h="1466850" w="4395788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7268825" y="-14287"/>
            <a:ext cx="271462" cy="809625"/>
          </a:xfrm>
          <a:custGeom>
            <a:rect b="b" l="l" r="r" t="t"/>
            <a:pathLst>
              <a:path extrusionOk="0" h="809625" w="271462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5011400" y="1"/>
            <a:ext cx="685800" cy="914399"/>
          </a:xfrm>
          <a:custGeom>
            <a:rect b="b" l="l" r="r" t="t"/>
            <a:pathLst>
              <a:path extrusionOk="0" h="914399" w="68580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b="1" i="0" sz="7258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5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5"/>
          <p:cNvSpPr/>
          <p:nvPr/>
        </p:nvSpPr>
        <p:spPr>
          <a:xfrm>
            <a:off x="12725399" y="-11430"/>
            <a:ext cx="6962775" cy="1192530"/>
          </a:xfrm>
          <a:custGeom>
            <a:rect b="b" l="l" r="r" t="t"/>
            <a:pathLst>
              <a:path extrusionOk="0" h="1192530" w="6962775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16259175" y="-4762"/>
            <a:ext cx="3857625" cy="2252662"/>
          </a:xfrm>
          <a:custGeom>
            <a:rect b="b" l="l" r="r" t="t"/>
            <a:pathLst>
              <a:path extrusionOk="0" h="2252662" w="3857625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15716250" y="333374"/>
            <a:ext cx="4395788" cy="1466850"/>
          </a:xfrm>
          <a:custGeom>
            <a:rect b="b" l="l" r="r" t="t"/>
            <a:pathLst>
              <a:path extrusionOk="0" h="1466850" w="4395788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17268825" y="-14287"/>
            <a:ext cx="271462" cy="809625"/>
          </a:xfrm>
          <a:custGeom>
            <a:rect b="b" l="l" r="r" t="t"/>
            <a:pathLst>
              <a:path extrusionOk="0" h="809625" w="271462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5011400" y="1"/>
            <a:ext cx="685800" cy="914399"/>
          </a:xfrm>
          <a:custGeom>
            <a:rect b="b" l="l" r="r" t="t"/>
            <a:pathLst>
              <a:path extrusionOk="0" h="914399" w="68580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b="1" i="0" sz="7258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16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6"/>
          <p:cNvSpPr/>
          <p:nvPr/>
        </p:nvSpPr>
        <p:spPr>
          <a:xfrm>
            <a:off x="12725399" y="-11430"/>
            <a:ext cx="6962775" cy="1192530"/>
          </a:xfrm>
          <a:custGeom>
            <a:rect b="b" l="l" r="r" t="t"/>
            <a:pathLst>
              <a:path extrusionOk="0" h="1192530" w="6962775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6259175" y="-4762"/>
            <a:ext cx="3857625" cy="2252662"/>
          </a:xfrm>
          <a:custGeom>
            <a:rect b="b" l="l" r="r" t="t"/>
            <a:pathLst>
              <a:path extrusionOk="0" h="2252662" w="3857625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15716250" y="333374"/>
            <a:ext cx="4395788" cy="1466850"/>
          </a:xfrm>
          <a:custGeom>
            <a:rect b="b" l="l" r="r" t="t"/>
            <a:pathLst>
              <a:path extrusionOk="0" h="1466850" w="4395788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17268825" y="-14287"/>
            <a:ext cx="271462" cy="809625"/>
          </a:xfrm>
          <a:custGeom>
            <a:rect b="b" l="l" r="r" t="t"/>
            <a:pathLst>
              <a:path extrusionOk="0" h="809625" w="271462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15011400" y="1"/>
            <a:ext cx="685800" cy="914399"/>
          </a:xfrm>
          <a:custGeom>
            <a:rect b="b" l="l" r="r" t="t"/>
            <a:pathLst>
              <a:path extrusionOk="0" h="914399" w="68580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b="1" i="0" sz="7258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5" name="Google Shape;85;p17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7"/>
          <p:cNvSpPr/>
          <p:nvPr/>
        </p:nvSpPr>
        <p:spPr>
          <a:xfrm>
            <a:off x="12725399" y="-11430"/>
            <a:ext cx="6962775" cy="1192530"/>
          </a:xfrm>
          <a:custGeom>
            <a:rect b="b" l="l" r="r" t="t"/>
            <a:pathLst>
              <a:path extrusionOk="0" h="1192530" w="6962775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16259175" y="-4762"/>
            <a:ext cx="3857625" cy="2252662"/>
          </a:xfrm>
          <a:custGeom>
            <a:rect b="b" l="l" r="r" t="t"/>
            <a:pathLst>
              <a:path extrusionOk="0" h="2252662" w="3857625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15716250" y="333374"/>
            <a:ext cx="4395788" cy="1466850"/>
          </a:xfrm>
          <a:custGeom>
            <a:rect b="b" l="l" r="r" t="t"/>
            <a:pathLst>
              <a:path extrusionOk="0" h="1466850" w="4395788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17268825" y="-14287"/>
            <a:ext cx="271462" cy="809625"/>
          </a:xfrm>
          <a:custGeom>
            <a:rect b="b" l="l" r="r" t="t"/>
            <a:pathLst>
              <a:path extrusionOk="0" h="809625" w="271462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15011400" y="1"/>
            <a:ext cx="685800" cy="914399"/>
          </a:xfrm>
          <a:custGeom>
            <a:rect b="b" l="l" r="r" t="t"/>
            <a:pathLst>
              <a:path extrusionOk="0" h="914399" w="68580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олько заголовок">
  <p:cSld name="1_Только заголовок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b="1" i="0" sz="7258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4" name="Google Shape;94;p18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8"/>
          <p:cNvSpPr/>
          <p:nvPr/>
        </p:nvSpPr>
        <p:spPr>
          <a:xfrm>
            <a:off x="12725399" y="-11430"/>
            <a:ext cx="6962775" cy="1192530"/>
          </a:xfrm>
          <a:custGeom>
            <a:rect b="b" l="l" r="r" t="t"/>
            <a:pathLst>
              <a:path extrusionOk="0" h="1192530" w="6962775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16259175" y="-4762"/>
            <a:ext cx="3857625" cy="2252662"/>
          </a:xfrm>
          <a:custGeom>
            <a:rect b="b" l="l" r="r" t="t"/>
            <a:pathLst>
              <a:path extrusionOk="0" h="2252662" w="3857625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15716250" y="333374"/>
            <a:ext cx="4395788" cy="1466850"/>
          </a:xfrm>
          <a:custGeom>
            <a:rect b="b" l="l" r="r" t="t"/>
            <a:pathLst>
              <a:path extrusionOk="0" h="1466850" w="4395788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17268825" y="-14287"/>
            <a:ext cx="271462" cy="809625"/>
          </a:xfrm>
          <a:custGeom>
            <a:rect b="b" l="l" r="r" t="t"/>
            <a:pathLst>
              <a:path extrusionOk="0" h="809625" w="271462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15011400" y="1"/>
            <a:ext cx="685800" cy="914399"/>
          </a:xfrm>
          <a:custGeom>
            <a:rect b="b" l="l" r="r" t="t"/>
            <a:pathLst>
              <a:path extrusionOk="0" h="914399" w="68580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1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b="0" i="0" sz="7258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9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19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9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19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19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19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19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19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19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19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19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9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19"/>
          <p:cNvSpPr/>
          <p:nvPr/>
        </p:nvSpPr>
        <p:spPr>
          <a:xfrm>
            <a:off x="12725399" y="-11430"/>
            <a:ext cx="6962775" cy="1192530"/>
          </a:xfrm>
          <a:custGeom>
            <a:rect b="b" l="l" r="r" t="t"/>
            <a:pathLst>
              <a:path extrusionOk="0" h="1192530" w="6962775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16259175" y="-4762"/>
            <a:ext cx="3857625" cy="2252662"/>
          </a:xfrm>
          <a:custGeom>
            <a:rect b="b" l="l" r="r" t="t"/>
            <a:pathLst>
              <a:path extrusionOk="0" h="2252662" w="3857625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15716250" y="333374"/>
            <a:ext cx="4395788" cy="1466850"/>
          </a:xfrm>
          <a:custGeom>
            <a:rect b="b" l="l" r="r" t="t"/>
            <a:pathLst>
              <a:path extrusionOk="0" h="1466850" w="4395788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17268825" y="-14287"/>
            <a:ext cx="271462" cy="809625"/>
          </a:xfrm>
          <a:custGeom>
            <a:rect b="b" l="l" r="r" t="t"/>
            <a:pathLst>
              <a:path extrusionOk="0" h="809625" w="271462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15011400" y="1"/>
            <a:ext cx="685800" cy="914399"/>
          </a:xfrm>
          <a:custGeom>
            <a:rect b="b" l="l" r="r" t="t"/>
            <a:pathLst>
              <a:path extrusionOk="0" h="914399" w="68580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раздела">
  <p:cSld name="1_Заголовок раздела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b="1" i="0" sz="7258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4" name="Google Shape;124;p20"/>
          <p:cNvSpPr txBox="1"/>
          <p:nvPr>
            <p:ph idx="2" type="body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20"/>
          <p:cNvSpPr txBox="1"/>
          <p:nvPr>
            <p:ph idx="3" type="body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" name="Google Shape;126;p20"/>
          <p:cNvSpPr/>
          <p:nvPr/>
        </p:nvSpPr>
        <p:spPr>
          <a:xfrm>
            <a:off x="12725399" y="-11430"/>
            <a:ext cx="6962775" cy="1192530"/>
          </a:xfrm>
          <a:custGeom>
            <a:rect b="b" l="l" r="r" t="t"/>
            <a:pathLst>
              <a:path extrusionOk="0" h="1192530" w="6962775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16259175" y="-4762"/>
            <a:ext cx="3857625" cy="2252662"/>
          </a:xfrm>
          <a:custGeom>
            <a:rect b="b" l="l" r="r" t="t"/>
            <a:pathLst>
              <a:path extrusionOk="0" h="2252662" w="3857625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15716250" y="333374"/>
            <a:ext cx="4395788" cy="1466850"/>
          </a:xfrm>
          <a:custGeom>
            <a:rect b="b" l="l" r="r" t="t"/>
            <a:pathLst>
              <a:path extrusionOk="0" h="1466850" w="4395788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17268825" y="-14287"/>
            <a:ext cx="271462" cy="809625"/>
          </a:xfrm>
          <a:custGeom>
            <a:rect b="b" l="l" r="r" t="t"/>
            <a:pathLst>
              <a:path extrusionOk="0" h="809625" w="271462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15011400" y="1"/>
            <a:ext cx="685800" cy="914399"/>
          </a:xfrm>
          <a:custGeom>
            <a:rect b="b" l="l" r="r" t="t"/>
            <a:pathLst>
              <a:path extrusionOk="0" h="914399" w="68580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rgbClr val="FF6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1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33" name="Google Shape;133;p2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1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1"/>
          <p:cNvSpPr txBox="1"/>
          <p:nvPr/>
        </p:nvSpPr>
        <p:spPr>
          <a:xfrm>
            <a:off x="1034254" y="5948671"/>
            <a:ext cx="132393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77099" lvl="0" marL="377099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Сайт:</a:t>
            </a:r>
            <a:endParaRPr/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Телефон:</a:t>
            </a:r>
            <a:endParaRPr/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Email:</a:t>
            </a:r>
            <a:endParaRPr/>
          </a:p>
        </p:txBody>
      </p:sp>
      <p:sp>
        <p:nvSpPr>
          <p:cNvPr id="147" name="Google Shape;147;p21"/>
          <p:cNvSpPr txBox="1"/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b="1" i="0" sz="7258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48" name="Google Shape;148;p2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405912" y="2763633"/>
            <a:ext cx="9940867" cy="571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Google Shape;150;p21"/>
          <p:cNvSpPr txBox="1"/>
          <p:nvPr>
            <p:ph idx="2" type="body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21"/>
          <p:cNvSpPr txBox="1"/>
          <p:nvPr>
            <p:ph idx="3" type="body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52" name="Google Shape;152;p2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14401800" y="6381750"/>
            <a:ext cx="5715000" cy="4876800"/>
          </a:xfrm>
          <a:custGeom>
            <a:rect b="b" l="l" r="r" t="t"/>
            <a:pathLst>
              <a:path extrusionOk="0" h="4876800" w="571500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cap="flat" cmpd="sng" w="9525">
            <a:solidFill>
              <a:srgbClr val="A29E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1"/>
          <p:cNvSpPr/>
          <p:nvPr/>
        </p:nvSpPr>
        <p:spPr>
          <a:xfrm>
            <a:off x="16268700" y="7639050"/>
            <a:ext cx="3867150" cy="3467100"/>
          </a:xfrm>
          <a:custGeom>
            <a:rect b="b" l="l" r="r" t="t"/>
            <a:pathLst>
              <a:path extrusionOk="0" h="3467100" w="386715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cap="flat" cmpd="sng" w="12700">
            <a:solidFill>
              <a:srgbClr val="A29E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1"/>
          <p:cNvSpPr/>
          <p:nvPr/>
        </p:nvSpPr>
        <p:spPr>
          <a:xfrm>
            <a:off x="13620750" y="8610600"/>
            <a:ext cx="6515100" cy="2724150"/>
          </a:xfrm>
          <a:custGeom>
            <a:rect b="b" l="l" r="r" t="t"/>
            <a:pathLst>
              <a:path extrusionOk="0" h="2724150" w="651510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1"/>
          <p:cNvSpPr/>
          <p:nvPr/>
        </p:nvSpPr>
        <p:spPr>
          <a:xfrm>
            <a:off x="13042232" y="8165432"/>
            <a:ext cx="7074568" cy="3160294"/>
          </a:xfrm>
          <a:custGeom>
            <a:rect b="b" l="l" r="r" t="t"/>
            <a:pathLst>
              <a:path extrusionOk="0" h="4555958" w="7074568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1"/>
          <p:cNvSpPr/>
          <p:nvPr/>
        </p:nvSpPr>
        <p:spPr>
          <a:xfrm>
            <a:off x="11906250" y="10363200"/>
            <a:ext cx="4457700" cy="971550"/>
          </a:xfrm>
          <a:custGeom>
            <a:rect b="b" l="l" r="r" t="t"/>
            <a:pathLst>
              <a:path extrusionOk="0" h="971550" w="445770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cap="flat" cmpd="sng" w="12700">
            <a:solidFill>
              <a:srgbClr val="A29E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6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7.png"/><Relationship Id="rId4" Type="http://schemas.openxmlformats.org/officeDocument/2006/relationships/image" Target="../media/image4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48.png"/><Relationship Id="rId10" Type="http://schemas.openxmlformats.org/officeDocument/2006/relationships/image" Target="../media/image47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nikitatchetverkin@yandex.ru" TargetMode="External"/><Relationship Id="rId4" Type="http://schemas.openxmlformats.org/officeDocument/2006/relationships/hyperlink" Target="mailto:ekaserrus@gmail.com" TargetMode="External"/><Relationship Id="rId9" Type="http://schemas.openxmlformats.org/officeDocument/2006/relationships/image" Target="../media/image42.jpg"/><Relationship Id="rId5" Type="http://schemas.openxmlformats.org/officeDocument/2006/relationships/image" Target="../media/image40.jpg"/><Relationship Id="rId6" Type="http://schemas.openxmlformats.org/officeDocument/2006/relationships/image" Target="../media/image41.jpg"/><Relationship Id="rId7" Type="http://schemas.openxmlformats.org/officeDocument/2006/relationships/image" Target="../media/image44.jpg"/><Relationship Id="rId8" Type="http://schemas.openxmlformats.org/officeDocument/2006/relationships/image" Target="../media/image4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/>
          <p:nvPr>
            <p:ph idx="1" type="body"/>
          </p:nvPr>
        </p:nvSpPr>
        <p:spPr>
          <a:xfrm>
            <a:off x="887413" y="5888038"/>
            <a:ext cx="167592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lang="ru-RU" sz="5500">
                <a:latin typeface="Times New Roman"/>
                <a:ea typeface="Times New Roman"/>
                <a:cs typeface="Times New Roman"/>
                <a:sym typeface="Times New Roman"/>
              </a:rPr>
              <a:t>Пр</a:t>
            </a:r>
            <a:r>
              <a:rPr b="0" lang="ru-RU" sz="5500">
                <a:latin typeface="Times New Roman"/>
                <a:ea typeface="Times New Roman"/>
                <a:cs typeface="Times New Roman"/>
                <a:sym typeface="Times New Roman"/>
              </a:rPr>
              <a:t>именение методов ИИ в нефтегазовой отрасли</a:t>
            </a:r>
            <a:endParaRPr sz="10500"/>
          </a:p>
        </p:txBody>
      </p:sp>
      <p:sp>
        <p:nvSpPr>
          <p:cNvPr id="158" name="Google Shape;158;p1"/>
          <p:cNvSpPr txBox="1"/>
          <p:nvPr>
            <p:ph idx="2" type="body"/>
          </p:nvPr>
        </p:nvSpPr>
        <p:spPr>
          <a:xfrm>
            <a:off x="887413" y="7451725"/>
            <a:ext cx="7399337" cy="2447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900"/>
              <a:t>ПО для мониторинга состояния охранных зон магистральных трубопроводов и выявления признаков </a:t>
            </a:r>
            <a:r>
              <a:rPr lang="ru-RU" sz="2900"/>
              <a:t>несанкционированных</a:t>
            </a:r>
            <a:r>
              <a:rPr lang="ru-RU" sz="2900"/>
              <a:t> </a:t>
            </a:r>
            <a:r>
              <a:rPr lang="ru-RU" sz="2900"/>
              <a:t>действий</a:t>
            </a:r>
            <a:r>
              <a:rPr lang="ru-RU" sz="2900"/>
              <a:t> и утечек</a:t>
            </a:r>
            <a:endParaRPr sz="2900"/>
          </a:p>
        </p:txBody>
      </p:sp>
      <p:sp>
        <p:nvSpPr>
          <p:cNvPr id="159" name="Google Shape;159;p1"/>
          <p:cNvSpPr txBox="1"/>
          <p:nvPr>
            <p:ph idx="3" type="body"/>
          </p:nvPr>
        </p:nvSpPr>
        <p:spPr>
          <a:xfrm>
            <a:off x="887413" y="10064750"/>
            <a:ext cx="7399337" cy="3259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 txBox="1"/>
          <p:nvPr>
            <p:ph idx="1" type="body"/>
          </p:nvPr>
        </p:nvSpPr>
        <p:spPr>
          <a:xfrm>
            <a:off x="894602" y="1728875"/>
            <a:ext cx="125862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Снижение экономических затрат</a:t>
            </a:r>
            <a:endParaRPr/>
          </a:p>
        </p:txBody>
      </p:sp>
      <p:sp>
        <p:nvSpPr>
          <p:cNvPr id="165" name="Google Shape;165;p2"/>
          <p:cNvSpPr txBox="1"/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Актуальность проекта</a:t>
            </a:r>
            <a:endParaRPr/>
          </a:p>
        </p:txBody>
      </p:sp>
      <p:sp>
        <p:nvSpPr>
          <p:cNvPr id="166" name="Google Shape;166;p2"/>
          <p:cNvSpPr txBox="1"/>
          <p:nvPr>
            <p:ph idx="2" type="body"/>
          </p:nvPr>
        </p:nvSpPr>
        <p:spPr>
          <a:xfrm>
            <a:off x="843675" y="2639975"/>
            <a:ext cx="18996900" cy="81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900">
                <a:latin typeface="Times New Roman"/>
                <a:ea typeface="Times New Roman"/>
                <a:cs typeface="Times New Roman"/>
                <a:sym typeface="Times New Roman"/>
              </a:rPr>
              <a:t>Мониторинг состояния магистральных трубопроводов и прилегающих к ним охранных зон является одной из основных операций, обеспечивающих надежную и безопасную эксплуатацию объекта. 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900">
                <a:latin typeface="Times New Roman"/>
                <a:ea typeface="Times New Roman"/>
                <a:cs typeface="Times New Roman"/>
                <a:sym typeface="Times New Roman"/>
              </a:rPr>
              <a:t>Необходимость периодического проведения мониторинга состояния трубопровода приводит к появлению у компаний-операторов объектов транспорта углеводородов больших финансовых затрат ввиду высокой стоимости применяемых на данный момент методов проведения мониторинга при помощи авиации и БПЛА. 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900">
                <a:latin typeface="Times New Roman"/>
                <a:ea typeface="Times New Roman"/>
                <a:cs typeface="Times New Roman"/>
                <a:sym typeface="Times New Roman"/>
              </a:rPr>
              <a:t>Также к недостаткам применяемых на данный момент методов можно отнести большие затраты времени на проведение процесса мониторинга и обработки его результатов.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900">
                <a:latin typeface="Times New Roman"/>
                <a:ea typeface="Times New Roman"/>
                <a:cs typeface="Times New Roman"/>
                <a:sym typeface="Times New Roman"/>
              </a:rPr>
              <a:t> По этой причине разработка более высокопроизводительных и менее затратных с финансовой и временной точек зрения методов проведения мониторинга является актуальной.</a:t>
            </a:r>
            <a:endParaRPr sz="4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"/>
          <p:cNvSpPr txBox="1"/>
          <p:nvPr>
            <p:ph idx="1" type="body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72" name="Google Shape;172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Проблема</a:t>
            </a:r>
            <a:endParaRPr/>
          </a:p>
        </p:txBody>
      </p:sp>
      <p:sp>
        <p:nvSpPr>
          <p:cNvPr id="173" name="Google Shape;173;p3"/>
          <p:cNvSpPr txBox="1"/>
          <p:nvPr>
            <p:ph idx="2" type="body"/>
          </p:nvPr>
        </p:nvSpPr>
        <p:spPr>
          <a:xfrm>
            <a:off x="894600" y="2942400"/>
            <a:ext cx="92019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0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Times New Roman"/>
              <a:buAutoNum type="arabicPeriod"/>
            </a:pPr>
            <a:r>
              <a:rPr lang="ru-RU" sz="35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Высокая стоимость применяемых методов.</a:t>
            </a:r>
            <a:endParaRPr sz="35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0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Times New Roman"/>
              <a:buAutoNum type="arabicPeriod"/>
            </a:pPr>
            <a:r>
              <a:rPr lang="ru-RU" sz="35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Сложность мониторинга состояния трубопровода.  </a:t>
            </a:r>
            <a:endParaRPr sz="35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данный момент </a:t>
            </a:r>
            <a:r>
              <a:rPr lang="ru-RU" sz="3500">
                <a:latin typeface="Times New Roman"/>
                <a:ea typeface="Times New Roman"/>
                <a:cs typeface="Times New Roman"/>
                <a:sym typeface="Times New Roman"/>
              </a:rPr>
              <a:t>компании, осуществляющие транспортировку углеводородов по магистральным трубопроводам </a:t>
            </a:r>
            <a:r>
              <a:rPr lang="ru-RU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применяют:</a:t>
            </a:r>
            <a:endParaRPr sz="3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5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Мониторинг с применением авиации</a:t>
            </a:r>
            <a:endParaRPr sz="35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Мониторинг с применением БПЛА</a:t>
            </a:r>
            <a:endParaRPr sz="35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перечисленные методы характеризуются существенными финансовыми затратами.</a:t>
            </a:r>
            <a:endParaRPr sz="3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p3"/>
          <p:cNvSpPr txBox="1"/>
          <p:nvPr>
            <p:ph idx="3" type="body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75" name="Google Shape;175;p3"/>
          <p:cNvSpPr txBox="1"/>
          <p:nvPr>
            <p:ph idx="4" type="body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76" name="Google Shape;17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05350" y="1074775"/>
            <a:ext cx="8581651" cy="4837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59600" y="5997750"/>
            <a:ext cx="8581651" cy="5873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"/>
          <p:cNvSpPr txBox="1"/>
          <p:nvPr>
            <p:ph idx="1" type="body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83" name="Google Shape;183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184" name="Google Shape;184;p4"/>
          <p:cNvSpPr txBox="1"/>
          <p:nvPr>
            <p:ph idx="2" type="body"/>
          </p:nvPr>
        </p:nvSpPr>
        <p:spPr>
          <a:xfrm>
            <a:off x="894600" y="2942400"/>
            <a:ext cx="87915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Программное обеспечение на основе нейросетевых моделей компьютерного зрения, предназначенных для детекции и классификации объектов на спутниковых снимках.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Преимуществами данного решения являются: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286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1. 	Удобство и быстрота оценки обстановки в пределах охранной зоны магистрального трубопровода.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286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2. 	Точность и гибкость а</a:t>
            </a: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лгоритма, </a:t>
            </a: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способностью нейросети к самообучению и адаптации к новым данным и задачам. 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2860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3.    Большие размеры охватываемой области при спутниковой съемке, позволяющая существенно сократить объем работ по съемке местности.</a:t>
            </a:r>
            <a:endParaRPr sz="3000"/>
          </a:p>
        </p:txBody>
      </p:sp>
      <p:pic>
        <p:nvPicPr>
          <p:cNvPr id="185" name="Google Shape;18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25650" y="625248"/>
            <a:ext cx="9741199" cy="10200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 txBox="1"/>
          <p:nvPr>
            <p:ph idx="1" type="body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Компании транспортеры углеводородов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" name="Google Shape;191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Рынок</a:t>
            </a:r>
            <a:endParaRPr/>
          </a:p>
        </p:txBody>
      </p:sp>
      <p:sp>
        <p:nvSpPr>
          <p:cNvPr id="192" name="Google Shape;192;p5"/>
          <p:cNvSpPr txBox="1"/>
          <p:nvPr>
            <p:ph idx="2" type="body"/>
          </p:nvPr>
        </p:nvSpPr>
        <p:spPr>
          <a:xfrm>
            <a:off x="894600" y="2199625"/>
            <a:ext cx="120219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Сегмент: B2B</a:t>
            </a:r>
            <a:endParaRPr sz="4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PAM:</a:t>
            </a:r>
            <a:b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Potential Available Market </a:t>
            </a:r>
            <a:endParaRPr b="1" sz="23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latin typeface="Times New Roman"/>
                <a:ea typeface="Times New Roman"/>
                <a:cs typeface="Times New Roman"/>
                <a:sym typeface="Times New Roman"/>
              </a:rPr>
              <a:t>Потенциальный объем рынка</a:t>
            </a:r>
            <a:endParaRPr b="1"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latin typeface="Times New Roman"/>
                <a:ea typeface="Times New Roman"/>
                <a:cs typeface="Times New Roman"/>
                <a:sym typeface="Times New Roman"/>
              </a:rPr>
              <a:t>Это максимальное количество товара, которое в теории может быть продано на рынке. То есть если каждый потенциальный потребитель (нефтегазовые компании, финансовые институты и инвесторы, экологические организации, организации по чрезвычайным ситуациям) купит товар.</a:t>
            </a:r>
            <a:endParaRPr b="1"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250 млн. руб. </a:t>
            </a:r>
            <a:endParaRPr b="1" sz="2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TAM:</a:t>
            </a:r>
            <a:b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Total Addressable Market</a:t>
            </a:r>
            <a:b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300">
                <a:latin typeface="Times New Roman"/>
                <a:ea typeface="Times New Roman"/>
                <a:cs typeface="Times New Roman"/>
                <a:sym typeface="Times New Roman"/>
              </a:rPr>
              <a:t>Общий объем целевого рынка</a:t>
            </a:r>
            <a:endParaRPr b="1"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latin typeface="Times New Roman"/>
                <a:ea typeface="Times New Roman"/>
                <a:cs typeface="Times New Roman"/>
                <a:sym typeface="Times New Roman"/>
              </a:rPr>
              <a:t>Это максимально возможная сумма дохода от предлагаемой нами нейросети при условии, что будет охвачен весь рынок. Этот показатель определяет уровень усилий и финансирования, которые команда должна вложить в данное направление.</a:t>
            </a:r>
            <a:endParaRPr b="1"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200 млн. руб. </a:t>
            </a:r>
            <a:endParaRPr b="1" sz="2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SAM:</a:t>
            </a:r>
            <a:b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50">
                <a:solidFill>
                  <a:schemeClr val="accent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Serviceable Available Market</a:t>
            </a:r>
            <a:br>
              <a:rPr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300">
                <a:latin typeface="Times New Roman"/>
                <a:ea typeface="Times New Roman"/>
                <a:cs typeface="Times New Roman"/>
                <a:sym typeface="Times New Roman"/>
              </a:rPr>
              <a:t>Возможный объем целевого рынка</a:t>
            </a:r>
            <a:endParaRPr b="1"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Это сегмент ТАМ, на который нацелены ваши продукты, географически достижимый рынок, где ваш продукт может заработать определённое количество денег.</a:t>
            </a:r>
            <a:endParaRPr b="1" sz="2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105 млн. руб. </a:t>
            </a:r>
            <a:endParaRPr b="1" sz="2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SOM:</a:t>
            </a:r>
            <a:b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Served/Serviceable Available Market)</a:t>
            </a:r>
            <a:b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300">
                <a:latin typeface="Times New Roman"/>
                <a:ea typeface="Times New Roman"/>
                <a:cs typeface="Times New Roman"/>
                <a:sym typeface="Times New Roman"/>
              </a:rPr>
              <a:t>Доступный объем рынка</a:t>
            </a:r>
            <a:endParaRPr b="1"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latin typeface="Times New Roman"/>
                <a:ea typeface="Times New Roman"/>
                <a:cs typeface="Times New Roman"/>
                <a:sym typeface="Times New Roman"/>
              </a:rPr>
              <a:t>Это объём рынка (доля от TAM), который готов приобрести продукт в точности такой же, как производит наша команда.</a:t>
            </a:r>
            <a:endParaRPr b="1"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 млн. руб.</a:t>
            </a:r>
            <a:endParaRPr b="1" sz="23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4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3" name="Google Shape;19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81970" y="515375"/>
            <a:ext cx="6835500" cy="45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54683" y="5706250"/>
            <a:ext cx="6490086" cy="4557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Google Shape;195;p5"/>
          <p:cNvCxnSpPr/>
          <p:nvPr/>
        </p:nvCxnSpPr>
        <p:spPr>
          <a:xfrm>
            <a:off x="10237125" y="815825"/>
            <a:ext cx="2212500" cy="221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"/>
          <p:cNvSpPr txBox="1"/>
          <p:nvPr>
            <p:ph idx="1" type="body"/>
          </p:nvPr>
        </p:nvSpPr>
        <p:spPr>
          <a:xfrm>
            <a:off x="894602" y="1728875"/>
            <a:ext cx="147741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700">
                <a:latin typeface="Times New Roman"/>
                <a:ea typeface="Times New Roman"/>
                <a:cs typeface="Times New Roman"/>
                <a:sym typeface="Times New Roman"/>
              </a:rPr>
              <a:t>Модель монетизации</a:t>
            </a:r>
            <a:r>
              <a:rPr lang="ru-RU"/>
              <a:t>:  </a:t>
            </a:r>
            <a:r>
              <a:rPr lang="ru-RU" sz="37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продажа ПО и подписки з</a:t>
            </a:r>
            <a:r>
              <a:rPr lang="ru-RU" sz="37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а использование программного продукта. </a:t>
            </a:r>
            <a:endParaRPr/>
          </a:p>
        </p:txBody>
      </p:sp>
      <p:sp>
        <p:nvSpPr>
          <p:cNvPr id="201" name="Google Shape;201;p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Бизнес - модель</a:t>
            </a:r>
            <a:endParaRPr/>
          </a:p>
        </p:txBody>
      </p:sp>
      <p:sp>
        <p:nvSpPr>
          <p:cNvPr id="202" name="Google Shape;202;p6"/>
          <p:cNvSpPr/>
          <p:nvPr/>
        </p:nvSpPr>
        <p:spPr>
          <a:xfrm>
            <a:off x="154125" y="2933300"/>
            <a:ext cx="8365800" cy="2498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6"/>
          <p:cNvSpPr/>
          <p:nvPr/>
        </p:nvSpPr>
        <p:spPr>
          <a:xfrm>
            <a:off x="154125" y="6938525"/>
            <a:ext cx="8365800" cy="2498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6"/>
          <p:cNvSpPr txBox="1"/>
          <p:nvPr>
            <p:ph idx="2" type="body"/>
          </p:nvPr>
        </p:nvSpPr>
        <p:spPr>
          <a:xfrm>
            <a:off x="655300" y="2942363"/>
            <a:ext cx="9741300" cy="3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5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Доходы:</a:t>
            </a:r>
            <a:endParaRPr sz="350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0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mes New Roman"/>
              <a:buChar char="-"/>
            </a:pPr>
            <a:r>
              <a:rPr lang="ru-RU" sz="3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Продажа  программного обеспечения</a:t>
            </a:r>
            <a:endParaRPr sz="3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0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mes New Roman"/>
              <a:buChar char="-"/>
            </a:pPr>
            <a:r>
              <a:rPr lang="ru-RU" sz="3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Ежемесячная подписка</a:t>
            </a:r>
            <a:endParaRPr sz="3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0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mes New Roman"/>
              <a:buChar char="-"/>
            </a:pPr>
            <a:r>
              <a:rPr lang="ru-RU" sz="3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Инвестиции компаний-партнеров</a:t>
            </a:r>
            <a:endParaRPr sz="1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10166700" y="2928950"/>
            <a:ext cx="9708600" cy="3720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6"/>
          <p:cNvSpPr txBox="1"/>
          <p:nvPr>
            <p:ph idx="2" type="body"/>
          </p:nvPr>
        </p:nvSpPr>
        <p:spPr>
          <a:xfrm>
            <a:off x="655300" y="6938525"/>
            <a:ext cx="7047900" cy="3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продаж</a:t>
            </a:r>
            <a:r>
              <a:rPr lang="ru-RU" sz="36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360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Char char="-"/>
            </a:pPr>
            <a:r>
              <a:rPr lang="ru-RU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Сайт организации-разработчика</a:t>
            </a:r>
            <a:endParaRPr sz="3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Char char="-"/>
            </a:pPr>
            <a:r>
              <a:rPr lang="ru-RU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Торговый представитель организации</a:t>
            </a:r>
            <a:endParaRPr sz="3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3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Google Shape;207;p6"/>
          <p:cNvSpPr txBox="1"/>
          <p:nvPr>
            <p:ph idx="2" type="body"/>
          </p:nvPr>
        </p:nvSpPr>
        <p:spPr>
          <a:xfrm>
            <a:off x="10635800" y="2942375"/>
            <a:ext cx="9107400" cy="3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Расходы:</a:t>
            </a:r>
            <a:endParaRPr sz="340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Times New Roman"/>
              <a:buChar char="-"/>
            </a:pPr>
            <a:r>
              <a:rPr lang="ru-RU" sz="3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 по обновлению и совершенствованию программного обеспечения</a:t>
            </a:r>
            <a:endParaRPr sz="3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Times New Roman"/>
              <a:buChar char="-"/>
            </a:pPr>
            <a:r>
              <a:rPr lang="ru-RU" sz="3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Оплата работы программистов</a:t>
            </a:r>
            <a:endParaRPr sz="3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Times New Roman"/>
              <a:buChar char="-"/>
            </a:pPr>
            <a:r>
              <a:rPr lang="ru-RU" sz="3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Оплата работы по разметке наборов данных</a:t>
            </a:r>
            <a:endParaRPr sz="3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Times New Roman"/>
              <a:buChar char="-"/>
            </a:pPr>
            <a:r>
              <a:rPr lang="ru-RU" sz="3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Оплата участия в профильных выставках и иных средств продвижения</a:t>
            </a:r>
            <a:endParaRPr sz="3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8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6"/>
          <p:cNvSpPr/>
          <p:nvPr/>
        </p:nvSpPr>
        <p:spPr>
          <a:xfrm>
            <a:off x="10150350" y="6938525"/>
            <a:ext cx="9741300" cy="2498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6"/>
          <p:cNvSpPr txBox="1"/>
          <p:nvPr>
            <p:ph idx="2" type="body"/>
          </p:nvPr>
        </p:nvSpPr>
        <p:spPr>
          <a:xfrm>
            <a:off x="10635800" y="6938525"/>
            <a:ext cx="7047900" cy="3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коммуникации</a:t>
            </a:r>
            <a:r>
              <a:rPr lang="ru-RU" sz="36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360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Char char="-"/>
            </a:pPr>
            <a:r>
              <a:rPr lang="ru-RU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Сайт организации-разработчика</a:t>
            </a:r>
            <a:endParaRPr sz="3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Char char="-"/>
            </a:pPr>
            <a:r>
              <a:rPr lang="ru-RU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Специалист по работе с клиентами</a:t>
            </a:r>
            <a:endParaRPr sz="3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3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 txBox="1"/>
          <p:nvPr>
            <p:ph idx="1" type="body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Обучение 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нейронной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 сети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Текущие результаты</a:t>
            </a:r>
            <a:endParaRPr/>
          </a:p>
        </p:txBody>
      </p:sp>
      <p:sp>
        <p:nvSpPr>
          <p:cNvPr id="216" name="Google Shape;216;p7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17" name="Google Shape;21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4601" y="2942375"/>
            <a:ext cx="7626180" cy="755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51442" y="2942375"/>
            <a:ext cx="10267800" cy="58260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"/>
          <p:cNvSpPr txBox="1"/>
          <p:nvPr>
            <p:ph idx="1" type="body"/>
          </p:nvPr>
        </p:nvSpPr>
        <p:spPr>
          <a:xfrm>
            <a:off x="2636776" y="1707938"/>
            <a:ext cx="97413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24" name="Google Shape;224;p8"/>
          <p:cNvSpPr txBox="1"/>
          <p:nvPr>
            <p:ph type="title"/>
          </p:nvPr>
        </p:nvSpPr>
        <p:spPr>
          <a:xfrm>
            <a:off x="1332488" y="53890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225" name="Google Shape;225;p8"/>
          <p:cNvSpPr txBox="1"/>
          <p:nvPr>
            <p:ph idx="2" type="body"/>
          </p:nvPr>
        </p:nvSpPr>
        <p:spPr>
          <a:xfrm>
            <a:off x="810850" y="4760577"/>
            <a:ext cx="30627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роль в проекте: разработчик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тел.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+79967460362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</a:t>
            </a:r>
            <a:r>
              <a:rPr lang="ru-RU" sz="2050" u="sng">
                <a:solidFill>
                  <a:schemeClr val="hlink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nikitatchetverkin@yandex.ru</a:t>
            </a:r>
            <a:endParaRPr sz="2050">
              <a:solidFill>
                <a:srgbClr val="43434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50">
              <a:solidFill>
                <a:srgbClr val="43434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8"/>
          <p:cNvSpPr/>
          <p:nvPr>
            <p:ph idx="3" type="pic"/>
          </p:nvPr>
        </p:nvSpPr>
        <p:spPr>
          <a:xfrm>
            <a:off x="811414" y="3076468"/>
            <a:ext cx="1585200" cy="1089000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8"/>
          <p:cNvSpPr txBox="1"/>
          <p:nvPr>
            <p:ph idx="4" type="body"/>
          </p:nvPr>
        </p:nvSpPr>
        <p:spPr>
          <a:xfrm>
            <a:off x="810850" y="4435116"/>
            <a:ext cx="3062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Четверкин Н.А.</a:t>
            </a:r>
            <a:endParaRPr/>
          </a:p>
        </p:txBody>
      </p:sp>
      <p:sp>
        <p:nvSpPr>
          <p:cNvPr id="228" name="Google Shape;228;p8"/>
          <p:cNvSpPr txBox="1"/>
          <p:nvPr>
            <p:ph idx="5" type="body"/>
          </p:nvPr>
        </p:nvSpPr>
        <p:spPr>
          <a:xfrm>
            <a:off x="833900" y="9777125"/>
            <a:ext cx="32169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роль в проекте: разработчик</a:t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тел.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+79967460362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</a:t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kirill.levshanov@gmail.com</a:t>
            </a:r>
            <a:endParaRPr/>
          </a:p>
        </p:txBody>
      </p:sp>
      <p:sp>
        <p:nvSpPr>
          <p:cNvPr id="229" name="Google Shape;229;p8"/>
          <p:cNvSpPr/>
          <p:nvPr>
            <p:ph idx="6" type="pic"/>
          </p:nvPr>
        </p:nvSpPr>
        <p:spPr>
          <a:xfrm>
            <a:off x="834466" y="8093018"/>
            <a:ext cx="1585200" cy="1089000"/>
          </a:xfrm>
          <a:prstGeom prst="rect">
            <a:avLst/>
          </a:prstGeom>
          <a:noFill/>
          <a:ln>
            <a:noFill/>
          </a:ln>
        </p:spPr>
      </p:sp>
      <p:sp>
        <p:nvSpPr>
          <p:cNvPr id="230" name="Google Shape;230;p8"/>
          <p:cNvSpPr txBox="1"/>
          <p:nvPr>
            <p:ph idx="7" type="body"/>
          </p:nvPr>
        </p:nvSpPr>
        <p:spPr>
          <a:xfrm>
            <a:off x="833901" y="9451666"/>
            <a:ext cx="3062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Левщанов К. А.</a:t>
            </a:r>
            <a:endParaRPr/>
          </a:p>
        </p:txBody>
      </p:sp>
      <p:sp>
        <p:nvSpPr>
          <p:cNvPr id="231" name="Google Shape;231;p8"/>
          <p:cNvSpPr txBox="1"/>
          <p:nvPr>
            <p:ph idx="8" type="body"/>
          </p:nvPr>
        </p:nvSpPr>
        <p:spPr>
          <a:xfrm>
            <a:off x="10383065" y="9825777"/>
            <a:ext cx="30627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роль в проекте: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экономист 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тел +79179464577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u="sng">
                <a:solidFill>
                  <a:schemeClr val="hlink"/>
                </a:solidFill>
                <a:hlinkClick r:id="rId4"/>
              </a:rPr>
              <a:t>ekaserrus@gmail.com</a:t>
            </a:r>
            <a:r>
              <a:rPr lang="ru-RU"/>
              <a:t> </a:t>
            </a:r>
            <a:endParaRPr/>
          </a:p>
        </p:txBody>
      </p:sp>
      <p:sp>
        <p:nvSpPr>
          <p:cNvPr id="232" name="Google Shape;232;p8"/>
          <p:cNvSpPr txBox="1"/>
          <p:nvPr>
            <p:ph idx="13" type="body"/>
          </p:nvPr>
        </p:nvSpPr>
        <p:spPr>
          <a:xfrm>
            <a:off x="10305465" y="9451666"/>
            <a:ext cx="3062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Русакова Е.С.</a:t>
            </a:r>
            <a:endParaRPr/>
          </a:p>
        </p:txBody>
      </p:sp>
      <p:sp>
        <p:nvSpPr>
          <p:cNvPr id="233" name="Google Shape;233;p8"/>
          <p:cNvSpPr txBox="1"/>
          <p:nvPr>
            <p:ph idx="14" type="body"/>
          </p:nvPr>
        </p:nvSpPr>
        <p:spPr>
          <a:xfrm>
            <a:off x="6002128" y="4820464"/>
            <a:ext cx="30627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Роль в проекте: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разработчик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тел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+79397114527</a:t>
            </a:r>
            <a:endParaRPr sz="30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zaplatkin2005@gmail.com</a:t>
            </a:r>
            <a:endParaRPr/>
          </a:p>
        </p:txBody>
      </p:sp>
      <p:sp>
        <p:nvSpPr>
          <p:cNvPr id="234" name="Google Shape;234;p8"/>
          <p:cNvSpPr/>
          <p:nvPr>
            <p:ph idx="15" type="pic"/>
          </p:nvPr>
        </p:nvSpPr>
        <p:spPr>
          <a:xfrm>
            <a:off x="6002693" y="3136356"/>
            <a:ext cx="1585200" cy="1089000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8"/>
          <p:cNvSpPr txBox="1"/>
          <p:nvPr>
            <p:ph idx="16" type="body"/>
          </p:nvPr>
        </p:nvSpPr>
        <p:spPr>
          <a:xfrm>
            <a:off x="6002128" y="4495004"/>
            <a:ext cx="3062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Заплаткин Р.С.</a:t>
            </a:r>
            <a:endParaRPr/>
          </a:p>
        </p:txBody>
      </p:sp>
      <p:sp>
        <p:nvSpPr>
          <p:cNvPr id="236" name="Google Shape;236;p8"/>
          <p:cNvSpPr txBox="1"/>
          <p:nvPr>
            <p:ph idx="14" type="body"/>
          </p:nvPr>
        </p:nvSpPr>
        <p:spPr>
          <a:xfrm>
            <a:off x="6117838" y="9814525"/>
            <a:ext cx="3062700" cy="10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Роль в проекте:</a:t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маркетолог</a:t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тел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+79867995240</a:t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rgalimov721@gmail.com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37" name="Google Shape;237;p8"/>
          <p:cNvSpPr/>
          <p:nvPr>
            <p:ph idx="15" type="pic"/>
          </p:nvPr>
        </p:nvSpPr>
        <p:spPr>
          <a:xfrm>
            <a:off x="6118402" y="8095025"/>
            <a:ext cx="1585200" cy="11118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8"/>
          <p:cNvSpPr txBox="1"/>
          <p:nvPr>
            <p:ph idx="16" type="body"/>
          </p:nvPr>
        </p:nvSpPr>
        <p:spPr>
          <a:xfrm>
            <a:off x="6117838" y="9482225"/>
            <a:ext cx="3062700" cy="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Галимов Р.Р.</a:t>
            </a:r>
            <a:endParaRPr/>
          </a:p>
        </p:txBody>
      </p:sp>
      <p:sp>
        <p:nvSpPr>
          <p:cNvPr id="239" name="Google Shape;239;p8"/>
          <p:cNvSpPr txBox="1"/>
          <p:nvPr>
            <p:ph idx="14" type="body"/>
          </p:nvPr>
        </p:nvSpPr>
        <p:spPr>
          <a:xfrm>
            <a:off x="10792313" y="5039500"/>
            <a:ext cx="3062700" cy="10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Роль в проекте:</a:t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финансист</a:t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тел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+79093310676</a:t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varzin303@gmail.com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40" name="Google Shape;240;p8"/>
          <p:cNvSpPr/>
          <p:nvPr>
            <p:ph idx="15" type="pic"/>
          </p:nvPr>
        </p:nvSpPr>
        <p:spPr>
          <a:xfrm>
            <a:off x="10792877" y="3320000"/>
            <a:ext cx="1585200" cy="11118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8"/>
          <p:cNvSpPr txBox="1"/>
          <p:nvPr>
            <p:ph idx="16" type="body"/>
          </p:nvPr>
        </p:nvSpPr>
        <p:spPr>
          <a:xfrm>
            <a:off x="10792313" y="4707200"/>
            <a:ext cx="3062700" cy="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Варзин М.В</a:t>
            </a:r>
            <a:endParaRPr/>
          </a:p>
        </p:txBody>
      </p:sp>
      <p:pic>
        <p:nvPicPr>
          <p:cNvPr id="242" name="Google Shape;242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0850" y="1552250"/>
            <a:ext cx="2086775" cy="278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87001" y="6425174"/>
            <a:ext cx="2210525" cy="2924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86225" y="1552257"/>
            <a:ext cx="2210525" cy="2840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86401" y="6443432"/>
            <a:ext cx="2210525" cy="2934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576413" y="1706850"/>
            <a:ext cx="2086775" cy="27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8"/>
          <p:cNvSpPr txBox="1"/>
          <p:nvPr>
            <p:ph idx="8" type="body"/>
          </p:nvPr>
        </p:nvSpPr>
        <p:spPr>
          <a:xfrm>
            <a:off x="15108065" y="7925639"/>
            <a:ext cx="30627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роль в проекте:</a:t>
            </a:r>
            <a:endParaRPr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/>
              <a:t>разработчик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тел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+79967419438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maximermoshin16@gmail.com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48" name="Google Shape;248;p8"/>
          <p:cNvSpPr/>
          <p:nvPr>
            <p:ph idx="9" type="pic"/>
          </p:nvPr>
        </p:nvSpPr>
        <p:spPr>
          <a:xfrm>
            <a:off x="15108629" y="6241531"/>
            <a:ext cx="1585200" cy="10890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8"/>
          <p:cNvSpPr txBox="1"/>
          <p:nvPr>
            <p:ph idx="13" type="body"/>
          </p:nvPr>
        </p:nvSpPr>
        <p:spPr>
          <a:xfrm>
            <a:off x="15108065" y="7600179"/>
            <a:ext cx="3062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Еомошин М.А.</a:t>
            </a:r>
            <a:endParaRPr/>
          </a:p>
        </p:txBody>
      </p:sp>
      <p:pic>
        <p:nvPicPr>
          <p:cNvPr id="250" name="Google Shape;250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160927" y="4431795"/>
            <a:ext cx="2210525" cy="292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8"/>
          <p:cNvPicPr preferRelativeResize="0"/>
          <p:nvPr/>
        </p:nvPicPr>
        <p:blipFill rotWithShape="1">
          <a:blip r:embed="rId11">
            <a:alphaModFix/>
          </a:blip>
          <a:srcRect b="28890" l="19073" r="10099" t="3732"/>
          <a:stretch/>
        </p:blipFill>
        <p:spPr>
          <a:xfrm>
            <a:off x="10388875" y="6588325"/>
            <a:ext cx="2086775" cy="278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9"/>
          <p:cNvSpPr txBox="1"/>
          <p:nvPr>
            <p:ph idx="1" type="body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57" name="Google Shape;257;p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Планы развития</a:t>
            </a:r>
            <a:endParaRPr/>
          </a:p>
        </p:txBody>
      </p:sp>
      <p:sp>
        <p:nvSpPr>
          <p:cNvPr id="258" name="Google Shape;258;p9"/>
          <p:cNvSpPr txBox="1"/>
          <p:nvPr>
            <p:ph idx="3" type="body"/>
          </p:nvPr>
        </p:nvSpPr>
        <p:spPr>
          <a:xfrm>
            <a:off x="10358439" y="2942400"/>
            <a:ext cx="88590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00"/>
              <a:buFont typeface="Times New Roman"/>
              <a:buChar char="-"/>
            </a:pPr>
            <a:r>
              <a:rPr lang="ru-RU" sz="31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июнь-июль 2024 г.</a:t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00"/>
              <a:buFont typeface="Times New Roman"/>
              <a:buChar char="-"/>
            </a:pPr>
            <a:r>
              <a:rPr lang="ru-RU" sz="31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август-сентябрь 2024 г.</a:t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00"/>
              <a:buFont typeface="Times New Roman"/>
              <a:buChar char="-"/>
            </a:pPr>
            <a:r>
              <a:rPr lang="ru-RU" sz="31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октябрь-ноябрь 2024 г.</a:t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00"/>
              <a:buFont typeface="Times New Roman"/>
              <a:buChar char="-"/>
            </a:pPr>
            <a:r>
              <a:rPr lang="ru-RU" sz="31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декабрь-февраль 2024 г.</a:t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00"/>
              <a:buFont typeface="Times New Roman"/>
              <a:buChar char="-"/>
            </a:pPr>
            <a:r>
              <a:rPr lang="ru-RU" sz="31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март 2024 г.</a:t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00"/>
              <a:buFont typeface="Times New Roman"/>
              <a:buChar char="-"/>
            </a:pPr>
            <a:r>
              <a:rPr lang="ru-RU" sz="31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апрель-май 2024 г.</a:t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00"/>
              <a:buFont typeface="Times New Roman"/>
              <a:buChar char="-"/>
            </a:pPr>
            <a:r>
              <a:rPr lang="ru-RU" sz="31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июнь-июль 2024 г.</a:t>
            </a:r>
            <a:endParaRPr sz="31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59" name="Google Shape;259;p9"/>
          <p:cNvSpPr txBox="1"/>
          <p:nvPr>
            <p:ph idx="2" type="body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Font typeface="Times New Roman"/>
              <a:buAutoNum type="arabicPeriod"/>
            </a:pP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Доработка технических 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ошибок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выявленные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акселерационной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 программой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Font typeface="Times New Roman"/>
              <a:buAutoNum type="arabicPeriod"/>
            </a:pP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Доработка Финансовых ошибок 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выявленных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акселерационной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программой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Font typeface="Times New Roman"/>
              <a:buAutoNum type="arabicPeriod"/>
            </a:pP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Полная доработка ПО и создание рабочего прототипа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Font typeface="Times New Roman"/>
              <a:buAutoNum type="arabicPeriod"/>
            </a:pP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Выход на связь с потенциальными партнерами и заказчиками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Font typeface="Times New Roman"/>
              <a:buAutoNum type="arabicPeriod"/>
            </a:pP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Пробные испытания продукта на реальных объектах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Font typeface="Times New Roman"/>
              <a:buAutoNum type="arabicPeriod"/>
            </a:pP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Доработка ПО на основе проведенных испытаний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Font typeface="Times New Roman"/>
              <a:buAutoNum type="arabicPeriod"/>
            </a:pP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Выход продукта на рынок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"/>
          <p:cNvSpPr txBox="1"/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65" name="Google Shape;265;p10"/>
          <p:cNvSpPr txBox="1"/>
          <p:nvPr>
            <p:ph idx="1" type="body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2800"/>
              <a:t>kirill.levshanov@gmail.com</a:t>
            </a:r>
            <a:endParaRPr sz="2800"/>
          </a:p>
        </p:txBody>
      </p:sp>
      <p:sp>
        <p:nvSpPr>
          <p:cNvPr id="266" name="Google Shape;266;p10"/>
          <p:cNvSpPr txBox="1"/>
          <p:nvPr>
            <p:ph idx="2" type="body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/>
              <a:t>+79626053044</a:t>
            </a:r>
            <a:endParaRPr/>
          </a:p>
        </p:txBody>
      </p:sp>
      <p:sp>
        <p:nvSpPr>
          <p:cNvPr id="267" name="Google Shape;267;p10"/>
          <p:cNvSpPr txBox="1"/>
          <p:nvPr>
            <p:ph idx="3" type="body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268" name="Google Shape;26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4450" y="4019925"/>
            <a:ext cx="2657074" cy="268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2023-10-12T08:46:59Z</dcterms:created>
  <dc:creator>Acer</dc:creator>
</cp:coreProperties>
</file>