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embeddedFontLst>
    <p:embeddedFont>
      <p:font typeface="Arial Black" panose="020B0A04020102020204" pitchFamily="34" charset="0"/>
      <p:bold r:id="rId12"/>
    </p:embeddedFont>
    <p:embeddedFont>
      <p:font typeface="Montserrat" panose="020B0604020202020204" charset="-52"/>
      <p:regular r:id="rId13"/>
      <p:bold r:id="rId14"/>
      <p:italic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jzXZ9yE4yvjHoBLdTbHdoGrwgq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5E5581C-D317-4C5A-87CD-7B14AAF19F86}">
  <a:tblStyle styleId="{95E5581C-D317-4C5A-87CD-7B14AAF19F8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07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960022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2679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1516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ed2a91e39f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1ed2a91e39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90793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4259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92619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2806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48218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88896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5975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l="31216" t="74866" r="19858"/>
          <a:stretch/>
        </p:blipFill>
        <p:spPr>
          <a:xfrm rot="-2624064">
            <a:off x="-4089050" y="1492718"/>
            <a:ext cx="9136604" cy="4947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 l="69212" t="18503" b="33549"/>
          <a:stretch/>
        </p:blipFill>
        <p:spPr>
          <a:xfrm>
            <a:off x="8324346" y="-2101992"/>
            <a:ext cx="5267944" cy="8647063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>
            <a:spLocks noGrp="1"/>
          </p:cNvSpPr>
          <p:nvPr>
            <p:ph type="ctrTitle"/>
          </p:nvPr>
        </p:nvSpPr>
        <p:spPr>
          <a:xfrm>
            <a:off x="1814318" y="3696005"/>
            <a:ext cx="9144000" cy="975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 Black"/>
              <a:buNone/>
            </a:pPr>
            <a:r>
              <a:rPr lang="ru-RU" sz="24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Комплексная система контроля и помощи водителю для предотвращения аварийных ситуаций на дороге</a:t>
            </a:r>
            <a:br>
              <a:rPr lang="ru-RU" sz="24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 sz="7200" b="1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2" name="Google Shape;92;p1"/>
          <p:cNvSpPr txBox="1">
            <a:spLocks noGrp="1"/>
          </p:cNvSpPr>
          <p:nvPr>
            <p:ph type="subTitle" idx="1"/>
          </p:nvPr>
        </p:nvSpPr>
        <p:spPr>
          <a:xfrm>
            <a:off x="2245941" y="264080"/>
            <a:ext cx="8059882" cy="372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A2F85"/>
              </a:buClr>
              <a:buSzPct val="100000"/>
              <a:buNone/>
            </a:pPr>
            <a:r>
              <a:rPr lang="ru-RU" b="1">
                <a:solidFill>
                  <a:srgbClr val="6A2F85"/>
                </a:solidFill>
                <a:latin typeface="Montserrat"/>
                <a:ea typeface="Montserrat"/>
                <a:cs typeface="Montserrat"/>
                <a:sym typeface="Montserrat"/>
              </a:rPr>
              <a:t>ДВИЖЕНИЕ, ВОПЛОЩАЮЩЕЕ ИДЕИ В ЖИЗНЬ</a:t>
            </a:r>
            <a:endParaRPr/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7417" y="696733"/>
            <a:ext cx="4096929" cy="1524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/>
          <p:cNvPicPr preferRelativeResize="0"/>
          <p:nvPr/>
        </p:nvPicPr>
        <p:blipFill rotWithShape="1">
          <a:blip r:embed="rId3">
            <a:alphaModFix/>
          </a:blip>
          <a:srcRect r="51882" b="44346"/>
          <a:stretch/>
        </p:blipFill>
        <p:spPr>
          <a:xfrm rot="7531451">
            <a:off x="8813535" y="4725577"/>
            <a:ext cx="5009131" cy="6106714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 txBox="1"/>
          <p:nvPr/>
        </p:nvSpPr>
        <p:spPr>
          <a:xfrm>
            <a:off x="709349" y="5768431"/>
            <a:ext cx="9144000" cy="975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 Black"/>
              <a:buNone/>
            </a:pPr>
            <a:r>
              <a:rPr lang="ru-RU" sz="2400">
                <a:latin typeface="Arial Black"/>
                <a:ea typeface="Arial Black"/>
                <a:cs typeface="Arial Black"/>
                <a:sym typeface="Arial Black"/>
              </a:rPr>
              <a:t>Л</a:t>
            </a:r>
            <a:r>
              <a:rPr lang="ru-RU" sz="24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идер</a:t>
            </a:r>
            <a:r>
              <a:rPr lang="ru-RU" sz="2400">
                <a:latin typeface="Arial Black"/>
                <a:ea typeface="Arial Black"/>
                <a:cs typeface="Arial Black"/>
                <a:sym typeface="Arial Black"/>
              </a:rPr>
              <a:t>: Слузов Иван Евгеньевич</a:t>
            </a:r>
            <a:endParaRPr sz="2400"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 Black"/>
              <a:buNone/>
            </a:pP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 Black"/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Контактный телефон:</a:t>
            </a:r>
            <a:r>
              <a:rPr lang="ru-RU" sz="2400">
                <a:latin typeface="Arial Black"/>
                <a:ea typeface="Arial Black"/>
                <a:cs typeface="Arial Black"/>
                <a:sym typeface="Arial Black"/>
              </a:rPr>
              <a:t> 8-983-177-99-78</a:t>
            </a:r>
            <a:endParaRPr sz="2400"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31216" t="74866" r="19858"/>
          <a:stretch/>
        </p:blipFill>
        <p:spPr>
          <a:xfrm rot="-2624064">
            <a:off x="9488164" y="2326746"/>
            <a:ext cx="1663706" cy="900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 rotWithShape="1">
          <a:blip r:embed="rId4">
            <a:alphaModFix/>
          </a:blip>
          <a:srcRect l="69212" t="18503" b="33549"/>
          <a:stretch/>
        </p:blipFill>
        <p:spPr>
          <a:xfrm>
            <a:off x="11094208" y="1451621"/>
            <a:ext cx="834309" cy="1369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/>
          <p:cNvPicPr preferRelativeResize="0"/>
          <p:nvPr/>
        </p:nvPicPr>
        <p:blipFill rotWithShape="1">
          <a:blip r:embed="rId5">
            <a:alphaModFix/>
          </a:blip>
          <a:srcRect l="31216" t="74866" r="19858"/>
          <a:stretch/>
        </p:blipFill>
        <p:spPr>
          <a:xfrm rot="9342634">
            <a:off x="9657279" y="5924405"/>
            <a:ext cx="949287" cy="514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6">
            <a:alphaModFix/>
          </a:blip>
          <a:srcRect r="51882" b="44346"/>
          <a:stretch/>
        </p:blipFill>
        <p:spPr>
          <a:xfrm rot="-5657093">
            <a:off x="10777020" y="2873754"/>
            <a:ext cx="910899" cy="1110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7">
            <a:alphaModFix/>
          </a:blip>
          <a:srcRect l="69212" t="18503" b="33549"/>
          <a:stretch/>
        </p:blipFill>
        <p:spPr>
          <a:xfrm rot="-4853751">
            <a:off x="9672785" y="3556678"/>
            <a:ext cx="726524" cy="119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8">
            <a:alphaModFix/>
          </a:blip>
          <a:srcRect l="69212" t="18503" b="33549"/>
          <a:stretch/>
        </p:blipFill>
        <p:spPr>
          <a:xfrm rot="8850618">
            <a:off x="10961263" y="4360468"/>
            <a:ext cx="963787" cy="1582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"/>
          <p:cNvPicPr preferRelativeResize="0"/>
          <p:nvPr/>
        </p:nvPicPr>
        <p:blipFill rotWithShape="1">
          <a:blip r:embed="rId9">
            <a:alphaModFix/>
          </a:blip>
          <a:srcRect l="31216" t="74866" r="19858"/>
          <a:stretch/>
        </p:blipFill>
        <p:spPr>
          <a:xfrm rot="-10045325">
            <a:off x="10546626" y="482781"/>
            <a:ext cx="1527149" cy="826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"/>
          <p:cNvPicPr preferRelativeResize="0"/>
          <p:nvPr/>
        </p:nvPicPr>
        <p:blipFill rotWithShape="1">
          <a:blip r:embed="rId6">
            <a:alphaModFix/>
          </a:blip>
          <a:srcRect r="51882" b="44346"/>
          <a:stretch/>
        </p:blipFill>
        <p:spPr>
          <a:xfrm rot="5400000">
            <a:off x="9647236" y="4762484"/>
            <a:ext cx="910899" cy="1110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"/>
          <p:cNvPicPr preferRelativeResize="0"/>
          <p:nvPr/>
        </p:nvPicPr>
        <p:blipFill rotWithShape="1">
          <a:blip r:embed="rId10">
            <a:alphaModFix/>
          </a:blip>
          <a:srcRect r="51882" b="44346"/>
          <a:stretch/>
        </p:blipFill>
        <p:spPr>
          <a:xfrm rot="-2232232">
            <a:off x="11119532" y="5774017"/>
            <a:ext cx="783660" cy="955373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"/>
          <p:cNvSpPr txBox="1">
            <a:spLocks noGrp="1"/>
          </p:cNvSpPr>
          <p:nvPr>
            <p:ph type="body" idx="1"/>
          </p:nvPr>
        </p:nvSpPr>
        <p:spPr>
          <a:xfrm>
            <a:off x="409402" y="590549"/>
            <a:ext cx="7311887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A2F85"/>
              </a:buClr>
              <a:buSzPts val="4800"/>
              <a:buNone/>
            </a:pPr>
            <a:r>
              <a:rPr lang="ru-RU" sz="4800" b="1">
                <a:solidFill>
                  <a:srgbClr val="6A2F85"/>
                </a:solidFill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10" name="Google Shape;110;p2"/>
          <p:cNvPicPr preferRelativeResize="0"/>
          <p:nvPr/>
        </p:nvPicPr>
        <p:blipFill rotWithShape="1">
          <a:blip r:embed="rId11">
            <a:alphaModFix/>
          </a:blip>
          <a:srcRect r="51882" b="44346"/>
          <a:stretch/>
        </p:blipFill>
        <p:spPr>
          <a:xfrm>
            <a:off x="9593575" y="397002"/>
            <a:ext cx="1452884" cy="1771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"/>
          <p:cNvPicPr preferRelativeResize="0"/>
          <p:nvPr/>
        </p:nvPicPr>
        <p:blipFill rotWithShape="1">
          <a:blip r:embed="rId12">
            <a:alphaModFix/>
          </a:blip>
          <a:srcRect r="51882" b="44346"/>
          <a:stretch/>
        </p:blipFill>
        <p:spPr>
          <a:xfrm>
            <a:off x="143659" y="5810093"/>
            <a:ext cx="812684" cy="990756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"/>
          <p:cNvSpPr txBox="1"/>
          <p:nvPr/>
        </p:nvSpPr>
        <p:spPr>
          <a:xfrm>
            <a:off x="409402" y="5830785"/>
            <a:ext cx="41870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>
                <a:solidFill>
                  <a:srgbClr val="6A2F85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113" name="Google Shape;113;p2"/>
          <p:cNvSpPr txBox="1"/>
          <p:nvPr/>
        </p:nvSpPr>
        <p:spPr>
          <a:xfrm>
            <a:off x="473520" y="3522662"/>
            <a:ext cx="1020877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A2F85"/>
              </a:buClr>
              <a:buSzPts val="4800"/>
              <a:buFont typeface="Arial"/>
              <a:buNone/>
            </a:pPr>
            <a:r>
              <a:rPr lang="ru-RU" sz="4800" b="1" u="none">
                <a:solidFill>
                  <a:srgbClr val="6A2F85"/>
                </a:solidFill>
                <a:latin typeface="Arial Black"/>
                <a:ea typeface="Arial Black"/>
                <a:cs typeface="Arial Black"/>
                <a:sym typeface="Arial Black"/>
              </a:rPr>
              <a:t>ЦЕЛЕВАЯ АУДИТОРИЯ</a:t>
            </a:r>
            <a:endParaRPr sz="2800" b="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14" name="Google Shape;114;p2"/>
          <p:cNvSpPr txBox="1"/>
          <p:nvPr/>
        </p:nvSpPr>
        <p:spPr>
          <a:xfrm>
            <a:off x="550001" y="4356910"/>
            <a:ext cx="667578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  <a:highlight>
                  <a:srgbClr val="FFFFFF"/>
                </a:highlight>
              </a:rPr>
              <a:t>- ГИБДД</a:t>
            </a:r>
            <a:endParaRPr sz="2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  <a:highlight>
                  <a:srgbClr val="FFFFFF"/>
                </a:highlight>
              </a:rPr>
              <a:t>- автолюбители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"/>
          <p:cNvSpPr txBox="1"/>
          <p:nvPr/>
        </p:nvSpPr>
        <p:spPr>
          <a:xfrm>
            <a:off x="143650" y="1428375"/>
            <a:ext cx="94038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  <a:highlight>
                  <a:srgbClr val="FFFFFF"/>
                </a:highlight>
              </a:rPr>
              <a:t>- управление транспортным средством при неудовлетворительном самочувствии</a:t>
            </a:r>
            <a:endParaRPr sz="2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  <a:highlight>
                  <a:srgbClr val="FFFFFF"/>
                </a:highlight>
              </a:rPr>
              <a:t>- притупление внимания из-за неудовлетворительного самочувствия и по иным причинам </a:t>
            </a:r>
            <a:endParaRPr sz="2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  <a:highlight>
                  <a:srgbClr val="FFFFFF"/>
                </a:highlight>
              </a:rPr>
              <a:t>- невнимательность водителя, повышающая риск возникновения ДТП </a:t>
            </a:r>
            <a:endParaRPr sz="2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  <a:highlight>
                  <a:srgbClr val="FFFFFF"/>
                </a:highlight>
              </a:rPr>
              <a:t>- высокая аварийность на дорогах</a:t>
            </a:r>
            <a:endParaRPr sz="2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g1ed2a91e39f_0_14"/>
          <p:cNvPicPr preferRelativeResize="0"/>
          <p:nvPr/>
        </p:nvPicPr>
        <p:blipFill rotWithShape="1">
          <a:blip r:embed="rId3">
            <a:alphaModFix/>
          </a:blip>
          <a:srcRect l="69211" t="18503" b="33549"/>
          <a:stretch/>
        </p:blipFill>
        <p:spPr>
          <a:xfrm rot="10800000">
            <a:off x="-1503885" y="-1517433"/>
            <a:ext cx="3150837" cy="5171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g1ed2a91e39f_0_14"/>
          <p:cNvPicPr preferRelativeResize="0"/>
          <p:nvPr/>
        </p:nvPicPr>
        <p:blipFill rotWithShape="1">
          <a:blip r:embed="rId3">
            <a:alphaModFix/>
          </a:blip>
          <a:srcRect l="31218" t="74866" r="19858"/>
          <a:stretch/>
        </p:blipFill>
        <p:spPr>
          <a:xfrm rot="7492853">
            <a:off x="7469945" y="2786992"/>
            <a:ext cx="9136603" cy="4947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1ed2a91e39f_0_14"/>
          <p:cNvPicPr preferRelativeResize="0"/>
          <p:nvPr/>
        </p:nvPicPr>
        <p:blipFill rotWithShape="1">
          <a:blip r:embed="rId3">
            <a:alphaModFix/>
          </a:blip>
          <a:srcRect r="51881" b="44345"/>
          <a:stretch/>
        </p:blipFill>
        <p:spPr>
          <a:xfrm rot="7531451">
            <a:off x="-3002198" y="5182927"/>
            <a:ext cx="5009130" cy="610671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g1ed2a91e39f_0_14"/>
          <p:cNvSpPr txBox="1">
            <a:spLocks noGrp="1"/>
          </p:cNvSpPr>
          <p:nvPr>
            <p:ph type="title"/>
          </p:nvPr>
        </p:nvSpPr>
        <p:spPr>
          <a:xfrm>
            <a:off x="838200" y="867719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A2F85"/>
              </a:buClr>
              <a:buSzPts val="4400"/>
              <a:buFont typeface="Arial Black"/>
              <a:buNone/>
            </a:pPr>
            <a:r>
              <a:rPr lang="ru-RU" b="1">
                <a:solidFill>
                  <a:srgbClr val="6A2F85"/>
                </a:solidFill>
                <a:latin typeface="Arial Black"/>
                <a:ea typeface="Arial Black"/>
                <a:cs typeface="Arial Black"/>
                <a:sym typeface="Arial Black"/>
              </a:rPr>
              <a:t>Решение проблемы. </a:t>
            </a:r>
            <a:endParaRPr sz="7200"/>
          </a:p>
        </p:txBody>
      </p:sp>
      <p:pic>
        <p:nvPicPr>
          <p:cNvPr id="124" name="Google Shape;124;g1ed2a91e39f_0_14"/>
          <p:cNvPicPr preferRelativeResize="0"/>
          <p:nvPr/>
        </p:nvPicPr>
        <p:blipFill rotWithShape="1">
          <a:blip r:embed="rId4">
            <a:alphaModFix/>
          </a:blip>
          <a:srcRect r="51881" b="44345"/>
          <a:stretch/>
        </p:blipFill>
        <p:spPr>
          <a:xfrm>
            <a:off x="11353800" y="77779"/>
            <a:ext cx="812684" cy="990756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g1ed2a91e39f_0_14"/>
          <p:cNvSpPr txBox="1"/>
          <p:nvPr/>
        </p:nvSpPr>
        <p:spPr>
          <a:xfrm>
            <a:off x="11619543" y="98471"/>
            <a:ext cx="418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6A2F85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3600">
              <a:solidFill>
                <a:srgbClr val="6A2F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Google Shape;126;g1ed2a91e39f_0_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825" y="2282582"/>
            <a:ext cx="12038349" cy="4085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3"/>
          <p:cNvPicPr preferRelativeResize="0"/>
          <p:nvPr/>
        </p:nvPicPr>
        <p:blipFill rotWithShape="1">
          <a:blip r:embed="rId3">
            <a:alphaModFix/>
          </a:blip>
          <a:srcRect l="69212" t="18503" b="33549"/>
          <a:stretch/>
        </p:blipFill>
        <p:spPr>
          <a:xfrm rot="10800000">
            <a:off x="-1503884" y="-1517434"/>
            <a:ext cx="3150836" cy="5171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3"/>
          <p:cNvPicPr preferRelativeResize="0"/>
          <p:nvPr/>
        </p:nvPicPr>
        <p:blipFill rotWithShape="1">
          <a:blip r:embed="rId3">
            <a:alphaModFix/>
          </a:blip>
          <a:srcRect l="31216" t="74866" r="19858"/>
          <a:stretch/>
        </p:blipFill>
        <p:spPr>
          <a:xfrm rot="7492853">
            <a:off x="7469944" y="2786993"/>
            <a:ext cx="9136604" cy="4947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3"/>
          <p:cNvPicPr preferRelativeResize="0"/>
          <p:nvPr/>
        </p:nvPicPr>
        <p:blipFill rotWithShape="1">
          <a:blip r:embed="rId3">
            <a:alphaModFix/>
          </a:blip>
          <a:srcRect r="51882" b="44346"/>
          <a:stretch/>
        </p:blipFill>
        <p:spPr>
          <a:xfrm rot="7531451">
            <a:off x="-3002199" y="5182928"/>
            <a:ext cx="5009131" cy="6106714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3"/>
          <p:cNvSpPr txBox="1">
            <a:spLocks noGrp="1"/>
          </p:cNvSpPr>
          <p:nvPr>
            <p:ph type="title"/>
          </p:nvPr>
        </p:nvSpPr>
        <p:spPr>
          <a:xfrm>
            <a:off x="838200" y="86771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A2F85"/>
              </a:buClr>
              <a:buSzPts val="4400"/>
              <a:buFont typeface="Arial Black"/>
              <a:buNone/>
            </a:pPr>
            <a:r>
              <a:rPr lang="ru-RU" b="1">
                <a:solidFill>
                  <a:srgbClr val="6A2F85"/>
                </a:solidFill>
                <a:latin typeface="Arial Black"/>
                <a:ea typeface="Arial Black"/>
                <a:cs typeface="Arial Black"/>
                <a:sym typeface="Arial Black"/>
              </a:rPr>
              <a:t>Конкурентные преимущества предлагаемого решения</a:t>
            </a:r>
            <a:r>
              <a:rPr lang="ru-RU" sz="720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7200">
                <a:latin typeface="Arial"/>
                <a:ea typeface="Arial"/>
                <a:cs typeface="Arial"/>
                <a:sym typeface="Arial"/>
              </a:rPr>
            </a:br>
            <a:endParaRPr sz="7200"/>
          </a:p>
        </p:txBody>
      </p:sp>
      <p:pic>
        <p:nvPicPr>
          <p:cNvPr id="135" name="Google Shape;135;p3"/>
          <p:cNvPicPr preferRelativeResize="0"/>
          <p:nvPr/>
        </p:nvPicPr>
        <p:blipFill rotWithShape="1">
          <a:blip r:embed="rId4">
            <a:alphaModFix/>
          </a:blip>
          <a:srcRect r="51882" b="44346"/>
          <a:stretch/>
        </p:blipFill>
        <p:spPr>
          <a:xfrm>
            <a:off x="11353800" y="77779"/>
            <a:ext cx="812684" cy="990756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3"/>
          <p:cNvSpPr txBox="1"/>
          <p:nvPr/>
        </p:nvSpPr>
        <p:spPr>
          <a:xfrm>
            <a:off x="11225824" y="98475"/>
            <a:ext cx="812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6A2F85"/>
                </a:solidFill>
                <a:latin typeface="Calibri"/>
                <a:ea typeface="Calibri"/>
                <a:cs typeface="Calibri"/>
                <a:sym typeface="Calibri"/>
              </a:rPr>
              <a:t>3.1</a:t>
            </a:r>
            <a:endParaRPr sz="3600">
              <a:solidFill>
                <a:srgbClr val="6A2F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922000" y="1969875"/>
            <a:ext cx="10431900" cy="45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Система призвана помочь и облегчить вождение автомобиля и повысить безопасность дорожного движения. Устройство распознает движущиеся и неподвижные объекты на дороге, идентифицирует их и предупреждает о потенциальных угрозах путем выдачи своевременного звукового и визуального предупреждения об опасности на дороге для предотвращения аварий, снижение рисков ДТП и повреждения автомобиля, так же проводя фиксацию и сохраняя видео доказательства для разрешения конфликтных ситуаций. Это решение призвано повышать безопасность и эффективность бизнеса в сфере коммерческих перевозок и поездок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 i="1">
                <a:solidFill>
                  <a:srgbClr val="0B5394"/>
                </a:solidFill>
                <a:highlight>
                  <a:srgbClr val="FFFFFF"/>
                </a:highlight>
              </a:rPr>
              <a:t>- водитель будет предупрежден о необходимости отложить поездку из-за неудовлетворительного самочувствия</a:t>
            </a:r>
            <a:endParaRPr sz="1900" b="1" i="1">
              <a:solidFill>
                <a:srgbClr val="0B5394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 i="1">
                <a:solidFill>
                  <a:srgbClr val="0B5394"/>
                </a:solidFill>
                <a:highlight>
                  <a:srgbClr val="FFFFFF"/>
                </a:highlight>
              </a:rPr>
              <a:t>- своевременная подача звукового сигнала об опасной ситуации на дороге </a:t>
            </a:r>
            <a:endParaRPr sz="1900" b="1" i="1">
              <a:solidFill>
                <a:srgbClr val="0B5394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 i="1">
                <a:solidFill>
                  <a:srgbClr val="0B5394"/>
                </a:solidFill>
                <a:highlight>
                  <a:srgbClr val="FFFFFF"/>
                </a:highlight>
              </a:rPr>
              <a:t>- выведение на экран совокупности данных со всех встроенных датчиков для оценки ситуации по совокупности данных </a:t>
            </a:r>
            <a:endParaRPr sz="1900" b="1" i="1">
              <a:solidFill>
                <a:srgbClr val="0B5394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 i="1">
                <a:solidFill>
                  <a:srgbClr val="0B5394"/>
                </a:solidFill>
                <a:highlight>
                  <a:srgbClr val="FFFFFF"/>
                </a:highlight>
              </a:rPr>
              <a:t>- система включается в момент запуска двигателя</a:t>
            </a:r>
            <a:endParaRPr sz="2300" b="1" i="1">
              <a:solidFill>
                <a:srgbClr val="0B5394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4"/>
          <p:cNvPicPr preferRelativeResize="0"/>
          <p:nvPr/>
        </p:nvPicPr>
        <p:blipFill rotWithShape="1">
          <a:blip r:embed="rId3">
            <a:alphaModFix/>
          </a:blip>
          <a:srcRect l="31216" t="74866" r="19858"/>
          <a:stretch/>
        </p:blipFill>
        <p:spPr>
          <a:xfrm rot="-2624064">
            <a:off x="9767056" y="1203017"/>
            <a:ext cx="1663706" cy="900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4"/>
          <p:cNvPicPr preferRelativeResize="0"/>
          <p:nvPr/>
        </p:nvPicPr>
        <p:blipFill rotWithShape="1">
          <a:blip r:embed="rId4">
            <a:alphaModFix/>
          </a:blip>
          <a:srcRect l="69212" t="18503" b="33549"/>
          <a:stretch/>
        </p:blipFill>
        <p:spPr>
          <a:xfrm>
            <a:off x="11094208" y="1451621"/>
            <a:ext cx="834309" cy="1369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4"/>
          <p:cNvPicPr preferRelativeResize="0"/>
          <p:nvPr/>
        </p:nvPicPr>
        <p:blipFill rotWithShape="1">
          <a:blip r:embed="rId5">
            <a:alphaModFix/>
          </a:blip>
          <a:srcRect l="31216" t="74866" r="19858"/>
          <a:stretch/>
        </p:blipFill>
        <p:spPr>
          <a:xfrm rot="9342634">
            <a:off x="9657279" y="5924405"/>
            <a:ext cx="949287" cy="514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4"/>
          <p:cNvPicPr preferRelativeResize="0"/>
          <p:nvPr/>
        </p:nvPicPr>
        <p:blipFill rotWithShape="1">
          <a:blip r:embed="rId6">
            <a:alphaModFix/>
          </a:blip>
          <a:srcRect r="51882" b="44346"/>
          <a:stretch/>
        </p:blipFill>
        <p:spPr>
          <a:xfrm rot="-5657093">
            <a:off x="10777020" y="2873754"/>
            <a:ext cx="910899" cy="1110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4"/>
          <p:cNvPicPr preferRelativeResize="0"/>
          <p:nvPr/>
        </p:nvPicPr>
        <p:blipFill rotWithShape="1">
          <a:blip r:embed="rId7">
            <a:alphaModFix/>
          </a:blip>
          <a:srcRect l="69212" t="18503" b="33549"/>
          <a:stretch/>
        </p:blipFill>
        <p:spPr>
          <a:xfrm rot="-4853751">
            <a:off x="9672785" y="3556678"/>
            <a:ext cx="726524" cy="119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4"/>
          <p:cNvPicPr preferRelativeResize="0"/>
          <p:nvPr/>
        </p:nvPicPr>
        <p:blipFill rotWithShape="1">
          <a:blip r:embed="rId8">
            <a:alphaModFix/>
          </a:blip>
          <a:srcRect l="69212" t="18503" b="33549"/>
          <a:stretch/>
        </p:blipFill>
        <p:spPr>
          <a:xfrm rot="8850618">
            <a:off x="10961263" y="4360468"/>
            <a:ext cx="963787" cy="1582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4"/>
          <p:cNvPicPr preferRelativeResize="0"/>
          <p:nvPr/>
        </p:nvPicPr>
        <p:blipFill rotWithShape="1">
          <a:blip r:embed="rId6">
            <a:alphaModFix/>
          </a:blip>
          <a:srcRect r="51882" b="44346"/>
          <a:stretch/>
        </p:blipFill>
        <p:spPr>
          <a:xfrm rot="5400000">
            <a:off x="9647236" y="4762484"/>
            <a:ext cx="910899" cy="1110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4"/>
          <p:cNvPicPr preferRelativeResize="0"/>
          <p:nvPr/>
        </p:nvPicPr>
        <p:blipFill rotWithShape="1">
          <a:blip r:embed="rId9">
            <a:alphaModFix/>
          </a:blip>
          <a:srcRect r="51882" b="44346"/>
          <a:stretch/>
        </p:blipFill>
        <p:spPr>
          <a:xfrm rot="-2232232">
            <a:off x="11119532" y="5774017"/>
            <a:ext cx="783660" cy="955373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4"/>
          <p:cNvSpPr txBox="1">
            <a:spLocks noGrp="1"/>
          </p:cNvSpPr>
          <p:nvPr>
            <p:ph type="body" idx="1"/>
          </p:nvPr>
        </p:nvSpPr>
        <p:spPr>
          <a:xfrm>
            <a:off x="291800" y="188959"/>
            <a:ext cx="12156873" cy="2651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A2F85"/>
              </a:buClr>
              <a:buSzPts val="4400"/>
              <a:buNone/>
            </a:pPr>
            <a:r>
              <a:rPr lang="ru-RU" sz="4400">
                <a:solidFill>
                  <a:srgbClr val="6A2F85"/>
                </a:solidFill>
                <a:latin typeface="Arial Black"/>
                <a:ea typeface="Arial Black"/>
                <a:cs typeface="Arial Black"/>
                <a:sym typeface="Arial Black"/>
              </a:rPr>
              <a:t>Бизнес-модель </a:t>
            </a:r>
            <a:endParaRPr sz="4400">
              <a:solidFill>
                <a:srgbClr val="6A2F85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A2F85"/>
              </a:buClr>
              <a:buSzPts val="4000"/>
              <a:buNone/>
            </a:pPr>
            <a:endParaRPr sz="4000" i="1">
              <a:solidFill>
                <a:srgbClr val="6A2F85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51" name="Google Shape;151;p4"/>
          <p:cNvPicPr preferRelativeResize="0"/>
          <p:nvPr/>
        </p:nvPicPr>
        <p:blipFill rotWithShape="1">
          <a:blip r:embed="rId10">
            <a:alphaModFix/>
          </a:blip>
          <a:srcRect r="51882" b="44346"/>
          <a:stretch/>
        </p:blipFill>
        <p:spPr>
          <a:xfrm>
            <a:off x="9617448" y="1624987"/>
            <a:ext cx="1452884" cy="1771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4"/>
          <p:cNvPicPr preferRelativeResize="0"/>
          <p:nvPr/>
        </p:nvPicPr>
        <p:blipFill rotWithShape="1">
          <a:blip r:embed="rId11">
            <a:alphaModFix/>
          </a:blip>
          <a:srcRect r="51882" b="44346"/>
          <a:stretch/>
        </p:blipFill>
        <p:spPr>
          <a:xfrm>
            <a:off x="11353800" y="77779"/>
            <a:ext cx="812684" cy="990756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4"/>
          <p:cNvSpPr txBox="1"/>
          <p:nvPr/>
        </p:nvSpPr>
        <p:spPr>
          <a:xfrm>
            <a:off x="11619543" y="98471"/>
            <a:ext cx="41870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6A2F85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pic>
        <p:nvPicPr>
          <p:cNvPr id="154" name="Google Shape;154;p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2400" y="1068395"/>
            <a:ext cx="11467149" cy="5637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"/>
          <p:cNvSpPr txBox="1">
            <a:spLocks noGrp="1"/>
          </p:cNvSpPr>
          <p:nvPr>
            <p:ph type="title"/>
          </p:nvPr>
        </p:nvSpPr>
        <p:spPr>
          <a:xfrm>
            <a:off x="197796" y="-86746"/>
            <a:ext cx="9035104" cy="1805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A2F85"/>
              </a:buClr>
              <a:buSzPts val="3600"/>
              <a:buFont typeface="Arial Black"/>
              <a:buNone/>
            </a:pPr>
            <a:r>
              <a:rPr lang="ru-RU" sz="3600">
                <a:solidFill>
                  <a:srgbClr val="6A2F85"/>
                </a:solidFill>
                <a:latin typeface="Arial Black"/>
                <a:ea typeface="Arial Black"/>
                <a:cs typeface="Arial Black"/>
                <a:sym typeface="Arial Black"/>
              </a:rPr>
              <a:t>Основные финансовые показатели проекта. Traction</a:t>
            </a:r>
            <a:endParaRPr sz="3600">
              <a:solidFill>
                <a:srgbClr val="6A2F85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-4424" y="2933337"/>
            <a:ext cx="2351137" cy="556591"/>
          </a:xfrm>
          <a:prstGeom prst="homePlate">
            <a:avLst>
              <a:gd name="adj" fmla="val 50000"/>
            </a:avLst>
          </a:prstGeom>
          <a:solidFill>
            <a:srgbClr val="93549B">
              <a:alpha val="6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5"/>
          <p:cNvSpPr/>
          <p:nvPr/>
        </p:nvSpPr>
        <p:spPr>
          <a:xfrm>
            <a:off x="-29220" y="3676221"/>
            <a:ext cx="3261175" cy="556592"/>
          </a:xfrm>
          <a:prstGeom prst="homePlate">
            <a:avLst>
              <a:gd name="adj" fmla="val 50000"/>
            </a:avLst>
          </a:prstGeom>
          <a:solidFill>
            <a:srgbClr val="ECA10C">
              <a:alpha val="6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-4423" y="4492005"/>
            <a:ext cx="3747406" cy="556592"/>
          </a:xfrm>
          <a:prstGeom prst="homePlate">
            <a:avLst>
              <a:gd name="adj" fmla="val 50000"/>
            </a:avLst>
          </a:prstGeom>
          <a:solidFill>
            <a:srgbClr val="93549B">
              <a:alpha val="6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/>
          </a:p>
        </p:txBody>
      </p:sp>
      <p:sp>
        <p:nvSpPr>
          <p:cNvPr id="163" name="Google Shape;163;p5"/>
          <p:cNvSpPr/>
          <p:nvPr/>
        </p:nvSpPr>
        <p:spPr>
          <a:xfrm>
            <a:off x="-29221" y="5277875"/>
            <a:ext cx="4029722" cy="556592"/>
          </a:xfrm>
          <a:prstGeom prst="homePlate">
            <a:avLst>
              <a:gd name="adj" fmla="val 50000"/>
            </a:avLst>
          </a:prstGeom>
          <a:solidFill>
            <a:srgbClr val="ECA10C">
              <a:alpha val="6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/>
          </a:p>
        </p:txBody>
      </p:sp>
      <p:sp>
        <p:nvSpPr>
          <p:cNvPr id="164" name="Google Shape;164;p5"/>
          <p:cNvSpPr/>
          <p:nvPr/>
        </p:nvSpPr>
        <p:spPr>
          <a:xfrm>
            <a:off x="-4424" y="5993623"/>
            <a:ext cx="4367009" cy="556592"/>
          </a:xfrm>
          <a:prstGeom prst="homePlate">
            <a:avLst>
              <a:gd name="adj" fmla="val 50000"/>
            </a:avLst>
          </a:prstGeom>
          <a:solidFill>
            <a:srgbClr val="93549B">
              <a:alpha val="6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/>
          </a:p>
        </p:txBody>
      </p:sp>
      <p:pic>
        <p:nvPicPr>
          <p:cNvPr id="165" name="Google Shape;165;p5"/>
          <p:cNvPicPr preferRelativeResize="0"/>
          <p:nvPr/>
        </p:nvPicPr>
        <p:blipFill rotWithShape="1">
          <a:blip r:embed="rId3">
            <a:alphaModFix/>
          </a:blip>
          <a:srcRect r="51882" b="44346"/>
          <a:stretch/>
        </p:blipFill>
        <p:spPr>
          <a:xfrm>
            <a:off x="11353800" y="77779"/>
            <a:ext cx="812684" cy="990756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5"/>
          <p:cNvSpPr txBox="1"/>
          <p:nvPr/>
        </p:nvSpPr>
        <p:spPr>
          <a:xfrm>
            <a:off x="11619543" y="98471"/>
            <a:ext cx="41870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6A2F85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3600">
              <a:solidFill>
                <a:srgbClr val="6A2F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7" name="Google Shape;167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050" y="2276775"/>
            <a:ext cx="11526500" cy="4273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5"/>
          <p:cNvSpPr txBox="1"/>
          <p:nvPr/>
        </p:nvSpPr>
        <p:spPr>
          <a:xfrm>
            <a:off x="0" y="744800"/>
            <a:ext cx="8918100" cy="14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Срок окупаемости проекта: 2  мес.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Потенциальная прибыль по итогу 12 мес.: 40, 9 млн. руб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6"/>
          <p:cNvPicPr preferRelativeResize="0"/>
          <p:nvPr/>
        </p:nvPicPr>
        <p:blipFill rotWithShape="1">
          <a:blip r:embed="rId3">
            <a:alphaModFix/>
          </a:blip>
          <a:srcRect l="69212" t="18503" b="33549"/>
          <a:stretch/>
        </p:blipFill>
        <p:spPr>
          <a:xfrm rot="10800000">
            <a:off x="-1503884" y="-1517434"/>
            <a:ext cx="3150836" cy="5171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6"/>
          <p:cNvPicPr preferRelativeResize="0"/>
          <p:nvPr/>
        </p:nvPicPr>
        <p:blipFill rotWithShape="1">
          <a:blip r:embed="rId3">
            <a:alphaModFix/>
          </a:blip>
          <a:srcRect l="31216" t="74866" r="19858"/>
          <a:stretch/>
        </p:blipFill>
        <p:spPr>
          <a:xfrm rot="7492853">
            <a:off x="7469944" y="2786993"/>
            <a:ext cx="9136604" cy="4947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6"/>
          <p:cNvPicPr preferRelativeResize="0"/>
          <p:nvPr/>
        </p:nvPicPr>
        <p:blipFill rotWithShape="1">
          <a:blip r:embed="rId3">
            <a:alphaModFix/>
          </a:blip>
          <a:srcRect r="51882" b="44346"/>
          <a:stretch/>
        </p:blipFill>
        <p:spPr>
          <a:xfrm rot="7531451">
            <a:off x="-3002199" y="5182928"/>
            <a:ext cx="5009131" cy="6106714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6"/>
          <p:cNvSpPr txBox="1">
            <a:spLocks noGrp="1"/>
          </p:cNvSpPr>
          <p:nvPr>
            <p:ph type="title"/>
          </p:nvPr>
        </p:nvSpPr>
        <p:spPr>
          <a:xfrm>
            <a:off x="748343" y="1089227"/>
            <a:ext cx="108712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A2F85"/>
              </a:buClr>
              <a:buSzPts val="3600"/>
              <a:buFont typeface="Arial Black"/>
              <a:buNone/>
            </a:pPr>
            <a:r>
              <a:rPr lang="ru-RU" sz="3600" b="1">
                <a:solidFill>
                  <a:srgbClr val="6A2F85"/>
                </a:solidFill>
                <a:latin typeface="Arial Black"/>
                <a:ea typeface="Arial Black"/>
                <a:cs typeface="Arial Black"/>
                <a:sym typeface="Arial Black"/>
              </a:rPr>
              <a:t>Финансовый прогноз: план продаж, финансовый поток. </a:t>
            </a:r>
            <a:br>
              <a:rPr lang="ru-RU" sz="3600" b="1">
                <a:solidFill>
                  <a:srgbClr val="6A2F85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ru-RU" sz="3600" b="1">
                <a:solidFill>
                  <a:srgbClr val="6A2F85"/>
                </a:solidFill>
                <a:latin typeface="Arial Black"/>
                <a:ea typeface="Arial Black"/>
                <a:cs typeface="Arial Black"/>
                <a:sym typeface="Arial Black"/>
              </a:rPr>
              <a:t>Текущий статус бизнеса. </a:t>
            </a:r>
            <a:br>
              <a:rPr lang="ru-RU" sz="3600" b="1">
                <a:solidFill>
                  <a:srgbClr val="6A2F85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ru-RU" sz="600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6000">
                <a:latin typeface="Arial"/>
                <a:ea typeface="Arial"/>
                <a:cs typeface="Arial"/>
                <a:sym typeface="Arial"/>
              </a:rPr>
            </a:br>
            <a:endParaRPr sz="6000"/>
          </a:p>
        </p:txBody>
      </p:sp>
      <p:pic>
        <p:nvPicPr>
          <p:cNvPr id="177" name="Google Shape;177;p6"/>
          <p:cNvPicPr preferRelativeResize="0"/>
          <p:nvPr/>
        </p:nvPicPr>
        <p:blipFill rotWithShape="1">
          <a:blip r:embed="rId4">
            <a:alphaModFix/>
          </a:blip>
          <a:srcRect r="51882" b="44346"/>
          <a:stretch/>
        </p:blipFill>
        <p:spPr>
          <a:xfrm>
            <a:off x="11353800" y="77779"/>
            <a:ext cx="812684" cy="990756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6"/>
          <p:cNvSpPr txBox="1"/>
          <p:nvPr/>
        </p:nvSpPr>
        <p:spPr>
          <a:xfrm>
            <a:off x="11619543" y="98471"/>
            <a:ext cx="41870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6A2F85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/>
          </a:p>
        </p:txBody>
      </p:sp>
      <p:sp>
        <p:nvSpPr>
          <p:cNvPr id="179" name="Google Shape;179;p6"/>
          <p:cNvSpPr txBox="1"/>
          <p:nvPr/>
        </p:nvSpPr>
        <p:spPr>
          <a:xfrm>
            <a:off x="1179575" y="2526475"/>
            <a:ext cx="10238700" cy="3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chemeClr val="dk1"/>
                </a:solidFill>
              </a:rPr>
              <a:t>1. Декабрь 2023 - февраль 2024г. - Доработка прототипа до MVP</a:t>
            </a:r>
            <a:endParaRPr sz="2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chemeClr val="dk1"/>
                </a:solidFill>
              </a:rPr>
              <a:t>2. Март 2024 г. - Проведение решенческого интервью</a:t>
            </a:r>
            <a:endParaRPr sz="2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chemeClr val="dk1"/>
                </a:solidFill>
              </a:rPr>
              <a:t>3. Апрель 2024 г. - доработки в соответствии с результатами решенческого интервью</a:t>
            </a:r>
            <a:endParaRPr sz="2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chemeClr val="dk1"/>
                </a:solidFill>
              </a:rPr>
              <a:t>4. Май - июль 2024 г. - Участие в научных конференциях и выставках, запуск продаж.</a:t>
            </a:r>
            <a:endParaRPr sz="2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chemeClr val="dk1"/>
                </a:solidFill>
              </a:rPr>
              <a:t>5. Август-сентябрь 2024г. - Масштабирование</a:t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"/>
          <p:cNvSpPr txBox="1">
            <a:spLocks noGrp="1"/>
          </p:cNvSpPr>
          <p:nvPr>
            <p:ph type="title"/>
          </p:nvPr>
        </p:nvSpPr>
        <p:spPr>
          <a:xfrm>
            <a:off x="2884710" y="99389"/>
            <a:ext cx="8811005" cy="1805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A2F85"/>
              </a:buClr>
              <a:buSzPts val="4400"/>
              <a:buFont typeface="Arial Black"/>
              <a:buNone/>
            </a:pPr>
            <a:r>
              <a:rPr lang="ru-RU">
                <a:solidFill>
                  <a:srgbClr val="6A2F85"/>
                </a:solidFill>
                <a:latin typeface="Arial Black"/>
                <a:ea typeface="Arial Black"/>
                <a:cs typeface="Arial Black"/>
                <a:sym typeface="Arial Black"/>
              </a:rPr>
              <a:t>Команда проекта </a:t>
            </a:r>
            <a:br>
              <a:rPr lang="ru-RU">
                <a:solidFill>
                  <a:srgbClr val="6A2F85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>
              <a:solidFill>
                <a:srgbClr val="6A2F85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5" name="Google Shape;185;p8"/>
          <p:cNvPicPr preferRelativeResize="0"/>
          <p:nvPr/>
        </p:nvPicPr>
        <p:blipFill rotWithShape="1">
          <a:blip r:embed="rId3">
            <a:alphaModFix/>
          </a:blip>
          <a:srcRect l="31216" t="74866" r="19858"/>
          <a:stretch/>
        </p:blipFill>
        <p:spPr>
          <a:xfrm rot="-2624064">
            <a:off x="98360" y="2099713"/>
            <a:ext cx="1663706" cy="900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8"/>
          <p:cNvPicPr preferRelativeResize="0"/>
          <p:nvPr/>
        </p:nvPicPr>
        <p:blipFill rotWithShape="1">
          <a:blip r:embed="rId4">
            <a:alphaModFix/>
          </a:blip>
          <a:srcRect l="69212" t="18503" b="33549"/>
          <a:stretch/>
        </p:blipFill>
        <p:spPr>
          <a:xfrm>
            <a:off x="1704404" y="1224588"/>
            <a:ext cx="834309" cy="1369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8"/>
          <p:cNvPicPr preferRelativeResize="0"/>
          <p:nvPr/>
        </p:nvPicPr>
        <p:blipFill rotWithShape="1">
          <a:blip r:embed="rId5">
            <a:alphaModFix/>
          </a:blip>
          <a:srcRect l="31216" t="74866" r="19858"/>
          <a:stretch/>
        </p:blipFill>
        <p:spPr>
          <a:xfrm rot="9342634">
            <a:off x="267475" y="5697372"/>
            <a:ext cx="949287" cy="514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8"/>
          <p:cNvPicPr preferRelativeResize="0"/>
          <p:nvPr/>
        </p:nvPicPr>
        <p:blipFill rotWithShape="1">
          <a:blip r:embed="rId6">
            <a:alphaModFix/>
          </a:blip>
          <a:srcRect r="51882" b="44346"/>
          <a:stretch/>
        </p:blipFill>
        <p:spPr>
          <a:xfrm rot="-5657093">
            <a:off x="1387216" y="2646721"/>
            <a:ext cx="910899" cy="1110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8"/>
          <p:cNvPicPr preferRelativeResize="0"/>
          <p:nvPr/>
        </p:nvPicPr>
        <p:blipFill rotWithShape="1">
          <a:blip r:embed="rId7">
            <a:alphaModFix/>
          </a:blip>
          <a:srcRect l="69212" t="18503" b="33549"/>
          <a:stretch/>
        </p:blipFill>
        <p:spPr>
          <a:xfrm rot="-4853751">
            <a:off x="282981" y="3329645"/>
            <a:ext cx="726524" cy="119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8"/>
          <p:cNvPicPr preferRelativeResize="0"/>
          <p:nvPr/>
        </p:nvPicPr>
        <p:blipFill rotWithShape="1">
          <a:blip r:embed="rId8">
            <a:alphaModFix/>
          </a:blip>
          <a:srcRect l="69212" t="18503" b="33549"/>
          <a:stretch/>
        </p:blipFill>
        <p:spPr>
          <a:xfrm rot="8850618">
            <a:off x="1571459" y="4133435"/>
            <a:ext cx="963787" cy="1582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8"/>
          <p:cNvPicPr preferRelativeResize="0"/>
          <p:nvPr/>
        </p:nvPicPr>
        <p:blipFill rotWithShape="1">
          <a:blip r:embed="rId9">
            <a:alphaModFix/>
          </a:blip>
          <a:srcRect l="31216" t="74866" r="19858"/>
          <a:stretch/>
        </p:blipFill>
        <p:spPr>
          <a:xfrm rot="-10045325">
            <a:off x="1156822" y="255748"/>
            <a:ext cx="1527149" cy="826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8"/>
          <p:cNvPicPr preferRelativeResize="0"/>
          <p:nvPr/>
        </p:nvPicPr>
        <p:blipFill rotWithShape="1">
          <a:blip r:embed="rId6">
            <a:alphaModFix/>
          </a:blip>
          <a:srcRect r="51882" b="44346"/>
          <a:stretch/>
        </p:blipFill>
        <p:spPr>
          <a:xfrm rot="5400000">
            <a:off x="257432" y="4535451"/>
            <a:ext cx="910899" cy="1110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8"/>
          <p:cNvPicPr preferRelativeResize="0"/>
          <p:nvPr/>
        </p:nvPicPr>
        <p:blipFill rotWithShape="1">
          <a:blip r:embed="rId10">
            <a:alphaModFix/>
          </a:blip>
          <a:srcRect r="51882" b="44346"/>
          <a:stretch/>
        </p:blipFill>
        <p:spPr>
          <a:xfrm>
            <a:off x="203771" y="169969"/>
            <a:ext cx="1452884" cy="1771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8"/>
          <p:cNvPicPr preferRelativeResize="0"/>
          <p:nvPr/>
        </p:nvPicPr>
        <p:blipFill rotWithShape="1">
          <a:blip r:embed="rId11">
            <a:alphaModFix/>
          </a:blip>
          <a:srcRect r="51882" b="44346"/>
          <a:stretch/>
        </p:blipFill>
        <p:spPr>
          <a:xfrm rot="-2232232">
            <a:off x="1661522" y="5621023"/>
            <a:ext cx="783660" cy="95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8"/>
          <p:cNvPicPr preferRelativeResize="0"/>
          <p:nvPr/>
        </p:nvPicPr>
        <p:blipFill rotWithShape="1">
          <a:blip r:embed="rId12">
            <a:alphaModFix/>
          </a:blip>
          <a:srcRect r="51882" b="44346"/>
          <a:stretch/>
        </p:blipFill>
        <p:spPr>
          <a:xfrm>
            <a:off x="11353800" y="77779"/>
            <a:ext cx="812684" cy="990756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8"/>
          <p:cNvSpPr txBox="1"/>
          <p:nvPr/>
        </p:nvSpPr>
        <p:spPr>
          <a:xfrm>
            <a:off x="11619543" y="98471"/>
            <a:ext cx="41870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6A2F85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/>
          </a:p>
        </p:txBody>
      </p:sp>
      <p:graphicFrame>
        <p:nvGraphicFramePr>
          <p:cNvPr id="197" name="Google Shape;197;p8"/>
          <p:cNvGraphicFramePr/>
          <p:nvPr/>
        </p:nvGraphicFramePr>
        <p:xfrm>
          <a:off x="3694075" y="2196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{95E5581C-D317-4C5A-87CD-7B14AAF19F86}</a:tableStyleId>
              </a:tblPr>
              <a:tblGrid>
                <a:gridCol w="7376975"/>
              </a:tblGrid>
              <a:tr h="10888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/>
                        <a:t>Слузов Иван Евгеньевич</a:t>
                      </a:r>
                      <a:endParaRPr sz="3200"/>
                    </a:p>
                  </a:txBody>
                  <a:tcPr marL="91425" marR="91425" marT="91425" marB="91425">
                    <a:lnL w="6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10888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/>
                        <a:t>Привалов Матвей Евгеньевич</a:t>
                      </a:r>
                      <a:endParaRPr sz="3200"/>
                    </a:p>
                  </a:txBody>
                  <a:tcPr marL="91425" marR="91425" marT="91425" marB="91425">
                    <a:lnL w="6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10888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/>
                        <a:t>Дорогин Кирилл Константинович</a:t>
                      </a:r>
                      <a:endParaRPr sz="3200"/>
                    </a:p>
                  </a:txBody>
                  <a:tcPr marL="91425" marR="91425" marT="91425" marB="91425">
                    <a:lnL w="6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10888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/>
                        <a:t>Хафизов Богдан Мухтарович</a:t>
                      </a:r>
                      <a:endParaRPr sz="3200"/>
                    </a:p>
                  </a:txBody>
                  <a:tcPr marL="91425" marR="91425" marT="91425" marB="91425">
                    <a:lnL w="6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9"/>
          <p:cNvPicPr preferRelativeResize="0"/>
          <p:nvPr/>
        </p:nvPicPr>
        <p:blipFill rotWithShape="1">
          <a:blip r:embed="rId3">
            <a:alphaModFix/>
          </a:blip>
          <a:srcRect l="69212" t="18503" b="33549"/>
          <a:stretch/>
        </p:blipFill>
        <p:spPr>
          <a:xfrm rot="10800000">
            <a:off x="-1503884" y="-1517434"/>
            <a:ext cx="3150836" cy="5171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9"/>
          <p:cNvPicPr preferRelativeResize="0"/>
          <p:nvPr/>
        </p:nvPicPr>
        <p:blipFill rotWithShape="1">
          <a:blip r:embed="rId3">
            <a:alphaModFix/>
          </a:blip>
          <a:srcRect l="31216" t="74866" r="19858"/>
          <a:stretch/>
        </p:blipFill>
        <p:spPr>
          <a:xfrm rot="7492853">
            <a:off x="7469944" y="2786993"/>
            <a:ext cx="9136604" cy="4947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9"/>
          <p:cNvPicPr preferRelativeResize="0"/>
          <p:nvPr/>
        </p:nvPicPr>
        <p:blipFill rotWithShape="1">
          <a:blip r:embed="rId3">
            <a:alphaModFix/>
          </a:blip>
          <a:srcRect r="51882" b="44346"/>
          <a:stretch/>
        </p:blipFill>
        <p:spPr>
          <a:xfrm rot="7531451">
            <a:off x="-3002199" y="5182928"/>
            <a:ext cx="5009131" cy="6106714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9"/>
          <p:cNvSpPr txBox="1">
            <a:spLocks noGrp="1"/>
          </p:cNvSpPr>
          <p:nvPr>
            <p:ph type="title"/>
          </p:nvPr>
        </p:nvSpPr>
        <p:spPr>
          <a:xfrm>
            <a:off x="748343" y="1089227"/>
            <a:ext cx="108712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A2F85"/>
              </a:buClr>
              <a:buSzPts val="3600"/>
              <a:buFont typeface="Arial Black"/>
              <a:buNone/>
            </a:pPr>
            <a:r>
              <a:rPr lang="ru-RU" sz="3600" b="1">
                <a:solidFill>
                  <a:srgbClr val="6A2F85"/>
                </a:solidFill>
                <a:latin typeface="Arial Black"/>
                <a:ea typeface="Arial Black"/>
                <a:cs typeface="Arial Black"/>
                <a:sym typeface="Arial Black"/>
              </a:rPr>
              <a:t>КОНТАКТЫ</a:t>
            </a:r>
            <a:br>
              <a:rPr lang="ru-RU" sz="3600" b="1">
                <a:solidFill>
                  <a:srgbClr val="6A2F85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ru-RU" sz="3600" b="1">
                <a:solidFill>
                  <a:srgbClr val="6A2F85"/>
                </a:solidFill>
                <a:latin typeface="Arial Black"/>
                <a:ea typeface="Arial Black"/>
                <a:cs typeface="Arial Black"/>
                <a:sym typeface="Arial Black"/>
              </a:rPr>
              <a:t/>
            </a:r>
            <a:br>
              <a:rPr lang="ru-RU" sz="3600" b="1">
                <a:solidFill>
                  <a:srgbClr val="6A2F85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ru-RU" sz="600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6000">
                <a:latin typeface="Arial"/>
                <a:ea typeface="Arial"/>
                <a:cs typeface="Arial"/>
                <a:sym typeface="Arial"/>
              </a:rPr>
            </a:br>
            <a:endParaRPr sz="6000"/>
          </a:p>
        </p:txBody>
      </p:sp>
      <p:pic>
        <p:nvPicPr>
          <p:cNvPr id="206" name="Google Shape;206;p9"/>
          <p:cNvPicPr preferRelativeResize="0"/>
          <p:nvPr/>
        </p:nvPicPr>
        <p:blipFill rotWithShape="1">
          <a:blip r:embed="rId4">
            <a:alphaModFix/>
          </a:blip>
          <a:srcRect r="51882" b="44346"/>
          <a:stretch/>
        </p:blipFill>
        <p:spPr>
          <a:xfrm>
            <a:off x="11353800" y="77779"/>
            <a:ext cx="812684" cy="990756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9"/>
          <p:cNvSpPr txBox="1"/>
          <p:nvPr/>
        </p:nvSpPr>
        <p:spPr>
          <a:xfrm>
            <a:off x="11619543" y="98471"/>
            <a:ext cx="41870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6A2F85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3600">
              <a:solidFill>
                <a:srgbClr val="6A2F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9"/>
          <p:cNvSpPr txBox="1"/>
          <p:nvPr/>
        </p:nvSpPr>
        <p:spPr>
          <a:xfrm>
            <a:off x="1352275" y="2221600"/>
            <a:ext cx="8311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</a:rPr>
              <a:t>Слузов Иван Евгеньевич 8-983-177-99-78</a:t>
            </a:r>
            <a:endParaRPr sz="3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320</Words>
  <Application>Microsoft Office PowerPoint</Application>
  <PresentationFormat>Широкоэкранный</PresentationFormat>
  <Paragraphs>50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Montserrat</vt:lpstr>
      <vt:lpstr>Calibri</vt:lpstr>
      <vt:lpstr>Тема Office</vt:lpstr>
      <vt:lpstr>Комплексная система контроля и помощи водителю для предотвращения аварийных ситуаций на дороге </vt:lpstr>
      <vt:lpstr>Презентация PowerPoint</vt:lpstr>
      <vt:lpstr>Решение проблемы. </vt:lpstr>
      <vt:lpstr>Конкурентные преимущества предлагаемого решения </vt:lpstr>
      <vt:lpstr>Презентация PowerPoint</vt:lpstr>
      <vt:lpstr>Основные финансовые показатели проекта. Traction</vt:lpstr>
      <vt:lpstr>Финансовый прогноз: план продаж, финансовый поток.  Текущий статус бизнеса.   </vt:lpstr>
      <vt:lpstr>Команда проекта  </vt:lpstr>
      <vt:lpstr>КОНТАКТЫ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Комплексная система контроля и помощи водителю для предотвращения аварийных ситуаций на дороге </dc:title>
  <dc:creator>Марина Кашлева</dc:creator>
  <cp:lastModifiedBy>Учетная запись Майкрософт</cp:lastModifiedBy>
  <cp:revision>1</cp:revision>
  <dcterms:created xsi:type="dcterms:W3CDTF">2023-09-25T12:22:38Z</dcterms:created>
  <dcterms:modified xsi:type="dcterms:W3CDTF">2023-12-11T15:21:12Z</dcterms:modified>
</cp:coreProperties>
</file>