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72" r:id="rId8"/>
    <p:sldId id="273" r:id="rId9"/>
    <p:sldId id="262" r:id="rId10"/>
    <p:sldId id="263" r:id="rId11"/>
    <p:sldId id="264" r:id="rId12"/>
    <p:sldId id="265" r:id="rId13"/>
    <p:sldId id="266" r:id="rId14"/>
    <p:sldId id="274" r:id="rId15"/>
    <p:sldId id="268" r:id="rId16"/>
    <p:sldId id="269" r:id="rId17"/>
    <p:sldId id="270" r:id="rId18"/>
    <p:sldId id="271" r:id="rId19"/>
  </p:sldIdLst>
  <p:sldSz cx="10071100" cy="5664200"/>
  <p:notesSz cx="10071100" cy="5664200"/>
  <p:embeddedFontLst>
    <p:embeddedFont>
      <p:font typeface="DQJMKD+Arial Italic" panose="020B0604020202020204" charset="0"/>
      <p:regular r:id="rId21"/>
    </p:embeddedFont>
    <p:embeddedFont>
      <p:font typeface="GRHIBN+Times New Roman" panose="020B0604020202020204" charset="0"/>
      <p:regular r:id="rId22"/>
    </p:embeddedFont>
    <p:embeddedFont>
      <p:font typeface="RWSOND+Times New Roman Bold" panose="020B0604020202020204" charset="0"/>
      <p:regular r:id="rId23"/>
    </p:embeddedFont>
    <p:embeddedFont>
      <p:font typeface="QTGCHE+Arial Bold" panose="020B0604020202020204" charset="0"/>
      <p:regular r:id="rId24"/>
    </p:embeddedFont>
    <p:embeddedFont>
      <p:font typeface="USRFFG+Arial Italic" panose="020B0604020202020204" charset="0"/>
      <p:regular r:id="rId25"/>
    </p:embeddedFont>
    <p:embeddedFont>
      <p:font typeface="PTDVAS+Times New Roman Bold" panose="020B0604020202020204" charset="0"/>
      <p:regular r:id="rId26"/>
    </p:embeddedFont>
    <p:embeddedFont>
      <p:font typeface="Calibri" panose="020F0502020204030204" pitchFamily="34" charset="0"/>
      <p:regular r:id="rId27"/>
      <p:bold r:id="rId28"/>
      <p:italic r:id="rId29"/>
      <p:boldItalic r:id="rId30"/>
    </p:embeddedFont>
    <p:embeddedFont>
      <p:font typeface="HMQCTC+Arial" panose="020B0604020202020204" charset="0"/>
      <p:regular r:id="rId31"/>
    </p:embeddedFont>
    <p:embeddedFont>
      <p:font typeface="MCIKHQ+Times New Roman" panose="020B0604020202020204" charset="0"/>
      <p:regular r:id="rId32"/>
    </p:embeddedFont>
    <p:embeddedFont>
      <p:font typeface="JCSIBM+Arial Bold Italic" panose="020B0604020202020204" charset="0"/>
      <p:regular r:id="rId33"/>
    </p:embeddedFont>
    <p:embeddedFont>
      <p:font typeface="GHAKCL+Arial" panose="020B0604020202020204" charset="0"/>
      <p:regular r:id="rId34"/>
    </p:embeddedFont>
    <p:embeddedFont>
      <p:font typeface="MS Gothic" panose="020B0609070205080204" pitchFamily="49" charset="-128"/>
      <p:regular r:id="rId35"/>
    </p:embeddedFont>
    <p:embeddedFont>
      <p:font typeface="UKFHNI+Arial Bold" panose="020B0604020202020204" charset="0"/>
      <p:regular r:id="rId36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741394BC-5DE8-43D4-ACAC-E9969F792C7B}">
          <p14:sldIdLst>
            <p14:sldId id="256"/>
            <p14:sldId id="257"/>
            <p14:sldId id="258"/>
            <p14:sldId id="259"/>
            <p14:sldId id="260"/>
            <p14:sldId id="261"/>
            <p14:sldId id="272"/>
            <p14:sldId id="273"/>
            <p14:sldId id="262"/>
            <p14:sldId id="263"/>
            <p14:sldId id="264"/>
            <p14:sldId id="265"/>
            <p14:sldId id="266"/>
          </p14:sldIdLst>
        </p14:section>
        <p14:section name="Раздел без заголовка" id="{6AA72572-63AC-41EE-A7EA-E3221A2585EA}">
          <p14:sldIdLst>
            <p14:sldId id="274"/>
            <p14:sldId id="268"/>
            <p14:sldId id="269"/>
            <p14:sldId id="270"/>
            <p14:sldId id="27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3168">
          <p15:clr>
            <a:srgbClr val="A4A3A4"/>
          </p15:clr>
        </p15:guide>
        <p15:guide id="2" pos="244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310" autoAdjust="0"/>
  </p:normalViewPr>
  <p:slideViewPr>
    <p:cSldViewPr>
      <p:cViewPr varScale="1">
        <p:scale>
          <a:sx n="107" d="100"/>
          <a:sy n="107" d="100"/>
        </p:scale>
        <p:origin x="370" y="101"/>
      </p:cViewPr>
      <p:guideLst>
        <p:guide orient="horz" pos="3168"/>
        <p:guide pos="244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6.fntdata"/><Relationship Id="rId39" Type="http://schemas.openxmlformats.org/officeDocument/2006/relationships/theme" Target="theme/theme1.xml"/><Relationship Id="rId21" Type="http://schemas.openxmlformats.org/officeDocument/2006/relationships/font" Target="fonts/font1.fntdata"/><Relationship Id="rId34" Type="http://schemas.openxmlformats.org/officeDocument/2006/relationships/font" Target="fonts/font1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33" Type="http://schemas.openxmlformats.org/officeDocument/2006/relationships/font" Target="fonts/font13.fntdata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29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32" Type="http://schemas.openxmlformats.org/officeDocument/2006/relationships/font" Target="fonts/font12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36" Type="http://schemas.openxmlformats.org/officeDocument/2006/relationships/font" Target="fonts/font16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font" Target="fonts/font10.fntdata"/><Relationship Id="rId35" Type="http://schemas.openxmlformats.org/officeDocument/2006/relationships/font" Target="fonts/font15.fntdata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5BFBAC8-337F-499E-9BC4-6FD1736C15A7}" type="doc">
      <dgm:prSet loTypeId="urn:microsoft.com/office/officeart/2005/8/layout/venn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818C206-01D3-42CA-8284-93BDB68F62D6}">
      <dgm:prSet phldrT="[Текст]" custT="1"/>
      <dgm:spPr>
        <a:solidFill>
          <a:srgbClr val="018C9A"/>
        </a:solidFill>
      </dgm:spPr>
      <dgm:t>
        <a:bodyPr/>
        <a:lstStyle/>
        <a:p>
          <a:r>
            <a:rPr lang="ru-RU" sz="1400" b="1" dirty="0"/>
            <a:t>РАМ</a:t>
          </a:r>
        </a:p>
        <a:p>
          <a:r>
            <a:rPr lang="ru-RU" sz="1000" b="1" dirty="0"/>
            <a:t>Потенциал</a:t>
          </a:r>
        </a:p>
      </dgm:t>
    </dgm:pt>
    <dgm:pt modelId="{65C436CB-08E6-49C1-9A79-4071A8440CCD}" type="parTrans" cxnId="{8EEF58ED-ED40-4850-9E47-A87E0D56FC45}">
      <dgm:prSet/>
      <dgm:spPr/>
      <dgm:t>
        <a:bodyPr/>
        <a:lstStyle/>
        <a:p>
          <a:endParaRPr lang="ru-RU"/>
        </a:p>
      </dgm:t>
    </dgm:pt>
    <dgm:pt modelId="{258EF059-92CE-48A0-996D-F2A8DF2C303D}" type="sibTrans" cxnId="{8EEF58ED-ED40-4850-9E47-A87E0D56FC45}">
      <dgm:prSet/>
      <dgm:spPr/>
      <dgm:t>
        <a:bodyPr/>
        <a:lstStyle/>
        <a:p>
          <a:endParaRPr lang="ru-RU"/>
        </a:p>
      </dgm:t>
    </dgm:pt>
    <dgm:pt modelId="{A5C99BE3-4D64-4E7A-B18B-8B213C86CDEC}">
      <dgm:prSet phldrT="[Текст]" custT="1"/>
      <dgm:spPr>
        <a:solidFill>
          <a:srgbClr val="00B7D0">
            <a:alpha val="26667"/>
          </a:srgbClr>
        </a:solidFill>
      </dgm:spPr>
      <dgm:t>
        <a:bodyPr/>
        <a:lstStyle/>
        <a:p>
          <a:r>
            <a:rPr lang="ru-RU" sz="1400" b="1" dirty="0"/>
            <a:t>ТАМ</a:t>
          </a:r>
        </a:p>
        <a:p>
          <a:r>
            <a:rPr lang="ru-RU" sz="1000" b="1" dirty="0"/>
            <a:t>Перспектива</a:t>
          </a:r>
        </a:p>
      </dgm:t>
    </dgm:pt>
    <dgm:pt modelId="{A4593E7A-F82E-4547-8497-D80A9A76C689}" type="parTrans" cxnId="{B97D2851-367A-4938-8643-3E77186B6344}">
      <dgm:prSet/>
      <dgm:spPr/>
      <dgm:t>
        <a:bodyPr/>
        <a:lstStyle/>
        <a:p>
          <a:endParaRPr lang="ru-RU"/>
        </a:p>
      </dgm:t>
    </dgm:pt>
    <dgm:pt modelId="{8D36F347-D085-46EA-AEC9-0A960CB6B522}" type="sibTrans" cxnId="{B97D2851-367A-4938-8643-3E77186B6344}">
      <dgm:prSet/>
      <dgm:spPr/>
      <dgm:t>
        <a:bodyPr/>
        <a:lstStyle/>
        <a:p>
          <a:endParaRPr lang="ru-RU"/>
        </a:p>
      </dgm:t>
    </dgm:pt>
    <dgm:pt modelId="{37AF65A7-7E5E-427D-BA82-D110CBC1AE77}">
      <dgm:prSet phldrT="[Текст]" custT="1"/>
      <dgm:spPr>
        <a:solidFill>
          <a:srgbClr val="00B7D0"/>
        </a:solidFill>
      </dgm:spPr>
      <dgm:t>
        <a:bodyPr/>
        <a:lstStyle/>
        <a:p>
          <a:r>
            <a:rPr lang="en-US" sz="1400" b="1" dirty="0"/>
            <a:t>SAM</a:t>
          </a:r>
        </a:p>
        <a:p>
          <a:r>
            <a:rPr lang="ru-RU" sz="1000" b="1" dirty="0"/>
            <a:t>Стратегия и конкуренты</a:t>
          </a:r>
        </a:p>
      </dgm:t>
    </dgm:pt>
    <dgm:pt modelId="{A91712B4-A4DF-46F2-92C7-132C3C82EDE0}" type="parTrans" cxnId="{248E7D37-95DD-452F-83CF-84C543A0A9C0}">
      <dgm:prSet/>
      <dgm:spPr/>
      <dgm:t>
        <a:bodyPr/>
        <a:lstStyle/>
        <a:p>
          <a:endParaRPr lang="ru-RU"/>
        </a:p>
      </dgm:t>
    </dgm:pt>
    <dgm:pt modelId="{04BA4D13-6294-4853-B366-8AAB9E2B6027}" type="sibTrans" cxnId="{248E7D37-95DD-452F-83CF-84C543A0A9C0}">
      <dgm:prSet/>
      <dgm:spPr/>
      <dgm:t>
        <a:bodyPr/>
        <a:lstStyle/>
        <a:p>
          <a:endParaRPr lang="ru-RU"/>
        </a:p>
      </dgm:t>
    </dgm:pt>
    <dgm:pt modelId="{4B8D2A1B-1AF5-4C7B-861F-7B6A3BC87275}">
      <dgm:prSet phldrT="[Текст]" custT="1"/>
      <dgm:spPr>
        <a:solidFill>
          <a:srgbClr val="A4D4E2"/>
        </a:solidFill>
      </dgm:spPr>
      <dgm:t>
        <a:bodyPr/>
        <a:lstStyle/>
        <a:p>
          <a:r>
            <a:rPr lang="en-US" sz="1400" b="1" dirty="0"/>
            <a:t>SOM</a:t>
          </a:r>
        </a:p>
        <a:p>
          <a:r>
            <a:rPr lang="ru-RU" sz="1000" b="1" dirty="0"/>
            <a:t>Тактика</a:t>
          </a:r>
        </a:p>
      </dgm:t>
    </dgm:pt>
    <dgm:pt modelId="{1D539D50-E2A1-498F-B9B3-68DE08EFC708}" type="parTrans" cxnId="{129E51AC-1D83-4B42-BEEE-07D8BED6C60E}">
      <dgm:prSet/>
      <dgm:spPr/>
      <dgm:t>
        <a:bodyPr/>
        <a:lstStyle/>
        <a:p>
          <a:endParaRPr lang="ru-RU"/>
        </a:p>
      </dgm:t>
    </dgm:pt>
    <dgm:pt modelId="{D0B8BD9E-20C1-4484-A250-52655C0BA592}" type="sibTrans" cxnId="{129E51AC-1D83-4B42-BEEE-07D8BED6C60E}">
      <dgm:prSet/>
      <dgm:spPr/>
      <dgm:t>
        <a:bodyPr/>
        <a:lstStyle/>
        <a:p>
          <a:endParaRPr lang="ru-RU"/>
        </a:p>
      </dgm:t>
    </dgm:pt>
    <dgm:pt modelId="{0AA7055B-6A39-42CE-9DAA-F774E35C7CE0}" type="pres">
      <dgm:prSet presAssocID="{55BFBAC8-337F-499E-9BC4-6FD1736C15A7}" presName="Name0" presStyleCnt="0">
        <dgm:presLayoutVars>
          <dgm:chMax val="7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C414194-CF75-48E5-A718-61A934C9264C}" type="pres">
      <dgm:prSet presAssocID="{55BFBAC8-337F-499E-9BC4-6FD1736C15A7}" presName="comp1" presStyleCnt="0"/>
      <dgm:spPr/>
    </dgm:pt>
    <dgm:pt modelId="{A493D662-2D6B-4213-8BCC-C3E77744DC58}" type="pres">
      <dgm:prSet presAssocID="{55BFBAC8-337F-499E-9BC4-6FD1736C15A7}" presName="circle1" presStyleLbl="node1" presStyleIdx="0" presStyleCnt="4"/>
      <dgm:spPr/>
      <dgm:t>
        <a:bodyPr/>
        <a:lstStyle/>
        <a:p>
          <a:endParaRPr lang="ru-RU"/>
        </a:p>
      </dgm:t>
    </dgm:pt>
    <dgm:pt modelId="{E9939ED1-4562-48D9-BE1C-4783B0C5CCC3}" type="pres">
      <dgm:prSet presAssocID="{55BFBAC8-337F-499E-9BC4-6FD1736C15A7}" presName="c1text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D8272D6-E575-4238-A0D6-5D8B76F9C1BD}" type="pres">
      <dgm:prSet presAssocID="{55BFBAC8-337F-499E-9BC4-6FD1736C15A7}" presName="comp2" presStyleCnt="0"/>
      <dgm:spPr/>
    </dgm:pt>
    <dgm:pt modelId="{71F9D321-AD24-4B2F-9858-808383740F5B}" type="pres">
      <dgm:prSet presAssocID="{55BFBAC8-337F-499E-9BC4-6FD1736C15A7}" presName="circle2" presStyleLbl="node1" presStyleIdx="1" presStyleCnt="4"/>
      <dgm:spPr/>
      <dgm:t>
        <a:bodyPr/>
        <a:lstStyle/>
        <a:p>
          <a:endParaRPr lang="ru-RU"/>
        </a:p>
      </dgm:t>
    </dgm:pt>
    <dgm:pt modelId="{1BAB291C-2D12-4C6C-AF57-8F3D2971ECEF}" type="pres">
      <dgm:prSet presAssocID="{55BFBAC8-337F-499E-9BC4-6FD1736C15A7}" presName="c2text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B9134C8-35FA-4C35-943A-88376E3E58B3}" type="pres">
      <dgm:prSet presAssocID="{55BFBAC8-337F-499E-9BC4-6FD1736C15A7}" presName="comp3" presStyleCnt="0"/>
      <dgm:spPr/>
    </dgm:pt>
    <dgm:pt modelId="{F4F73ED0-32D2-41A1-B72D-C2D81FC80C1A}" type="pres">
      <dgm:prSet presAssocID="{55BFBAC8-337F-499E-9BC4-6FD1736C15A7}" presName="circle3" presStyleLbl="node1" presStyleIdx="2" presStyleCnt="4"/>
      <dgm:spPr/>
      <dgm:t>
        <a:bodyPr/>
        <a:lstStyle/>
        <a:p>
          <a:endParaRPr lang="ru-RU"/>
        </a:p>
      </dgm:t>
    </dgm:pt>
    <dgm:pt modelId="{2C29A3DA-C316-42BB-A5C2-535CBF0E275C}" type="pres">
      <dgm:prSet presAssocID="{55BFBAC8-337F-499E-9BC4-6FD1736C15A7}" presName="c3text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2275A94-14E9-4F05-A906-105908E0C9A4}" type="pres">
      <dgm:prSet presAssocID="{55BFBAC8-337F-499E-9BC4-6FD1736C15A7}" presName="comp4" presStyleCnt="0"/>
      <dgm:spPr/>
    </dgm:pt>
    <dgm:pt modelId="{C12AB981-CE2A-46AD-A1EC-BC438E315F66}" type="pres">
      <dgm:prSet presAssocID="{55BFBAC8-337F-499E-9BC4-6FD1736C15A7}" presName="circle4" presStyleLbl="node1" presStyleIdx="3" presStyleCnt="4"/>
      <dgm:spPr/>
      <dgm:t>
        <a:bodyPr/>
        <a:lstStyle/>
        <a:p>
          <a:endParaRPr lang="ru-RU"/>
        </a:p>
      </dgm:t>
    </dgm:pt>
    <dgm:pt modelId="{35FD8772-767A-40C1-9DBC-28B8FDCDD168}" type="pres">
      <dgm:prSet presAssocID="{55BFBAC8-337F-499E-9BC4-6FD1736C15A7}" presName="c4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7DB705B-AB17-4043-BD78-686FF7376B25}" type="presOf" srcId="{4B8D2A1B-1AF5-4C7B-861F-7B6A3BC87275}" destId="{35FD8772-767A-40C1-9DBC-28B8FDCDD168}" srcOrd="1" destOrd="0" presId="urn:microsoft.com/office/officeart/2005/8/layout/venn2"/>
    <dgm:cxn modelId="{B97D2851-367A-4938-8643-3E77186B6344}" srcId="{55BFBAC8-337F-499E-9BC4-6FD1736C15A7}" destId="{A5C99BE3-4D64-4E7A-B18B-8B213C86CDEC}" srcOrd="1" destOrd="0" parTransId="{A4593E7A-F82E-4547-8497-D80A9A76C689}" sibTransId="{8D36F347-D085-46EA-AEC9-0A960CB6B522}"/>
    <dgm:cxn modelId="{679C4BE2-2BA9-4BAB-B65F-3932BD821DC1}" type="presOf" srcId="{4B8D2A1B-1AF5-4C7B-861F-7B6A3BC87275}" destId="{C12AB981-CE2A-46AD-A1EC-BC438E315F66}" srcOrd="0" destOrd="0" presId="urn:microsoft.com/office/officeart/2005/8/layout/venn2"/>
    <dgm:cxn modelId="{0DD0BCDC-05F9-4EFB-A653-891820B2AE61}" type="presOf" srcId="{37AF65A7-7E5E-427D-BA82-D110CBC1AE77}" destId="{F4F73ED0-32D2-41A1-B72D-C2D81FC80C1A}" srcOrd="0" destOrd="0" presId="urn:microsoft.com/office/officeart/2005/8/layout/venn2"/>
    <dgm:cxn modelId="{7DEA2863-C54E-4BA5-B06D-62D4BF72B869}" type="presOf" srcId="{0818C206-01D3-42CA-8284-93BDB68F62D6}" destId="{A493D662-2D6B-4213-8BCC-C3E77744DC58}" srcOrd="0" destOrd="0" presId="urn:microsoft.com/office/officeart/2005/8/layout/venn2"/>
    <dgm:cxn modelId="{129E51AC-1D83-4B42-BEEE-07D8BED6C60E}" srcId="{55BFBAC8-337F-499E-9BC4-6FD1736C15A7}" destId="{4B8D2A1B-1AF5-4C7B-861F-7B6A3BC87275}" srcOrd="3" destOrd="0" parTransId="{1D539D50-E2A1-498F-B9B3-68DE08EFC708}" sibTransId="{D0B8BD9E-20C1-4484-A250-52655C0BA592}"/>
    <dgm:cxn modelId="{ECFD6CAF-AE7A-4771-85F8-A6D8B5B1E35F}" type="presOf" srcId="{37AF65A7-7E5E-427D-BA82-D110CBC1AE77}" destId="{2C29A3DA-C316-42BB-A5C2-535CBF0E275C}" srcOrd="1" destOrd="0" presId="urn:microsoft.com/office/officeart/2005/8/layout/venn2"/>
    <dgm:cxn modelId="{CBD12B8E-328E-4055-A85C-8D5D99807045}" type="presOf" srcId="{0818C206-01D3-42CA-8284-93BDB68F62D6}" destId="{E9939ED1-4562-48D9-BE1C-4783B0C5CCC3}" srcOrd="1" destOrd="0" presId="urn:microsoft.com/office/officeart/2005/8/layout/venn2"/>
    <dgm:cxn modelId="{CB39B2D1-3B8A-451B-BC83-5EE70F963867}" type="presOf" srcId="{A5C99BE3-4D64-4E7A-B18B-8B213C86CDEC}" destId="{1BAB291C-2D12-4C6C-AF57-8F3D2971ECEF}" srcOrd="1" destOrd="0" presId="urn:microsoft.com/office/officeart/2005/8/layout/venn2"/>
    <dgm:cxn modelId="{8EEF58ED-ED40-4850-9E47-A87E0D56FC45}" srcId="{55BFBAC8-337F-499E-9BC4-6FD1736C15A7}" destId="{0818C206-01D3-42CA-8284-93BDB68F62D6}" srcOrd="0" destOrd="0" parTransId="{65C436CB-08E6-49C1-9A79-4071A8440CCD}" sibTransId="{258EF059-92CE-48A0-996D-F2A8DF2C303D}"/>
    <dgm:cxn modelId="{99E899BB-DDB3-423C-B4A7-0B337E7AC376}" type="presOf" srcId="{55BFBAC8-337F-499E-9BC4-6FD1736C15A7}" destId="{0AA7055B-6A39-42CE-9DAA-F774E35C7CE0}" srcOrd="0" destOrd="0" presId="urn:microsoft.com/office/officeart/2005/8/layout/venn2"/>
    <dgm:cxn modelId="{248E7D37-95DD-452F-83CF-84C543A0A9C0}" srcId="{55BFBAC8-337F-499E-9BC4-6FD1736C15A7}" destId="{37AF65A7-7E5E-427D-BA82-D110CBC1AE77}" srcOrd="2" destOrd="0" parTransId="{A91712B4-A4DF-46F2-92C7-132C3C82EDE0}" sibTransId="{04BA4D13-6294-4853-B366-8AAB9E2B6027}"/>
    <dgm:cxn modelId="{261B8CD2-C27D-4503-865E-D95E598EB13B}" type="presOf" srcId="{A5C99BE3-4D64-4E7A-B18B-8B213C86CDEC}" destId="{71F9D321-AD24-4B2F-9858-808383740F5B}" srcOrd="0" destOrd="0" presId="urn:microsoft.com/office/officeart/2005/8/layout/venn2"/>
    <dgm:cxn modelId="{FD07F168-DB83-4255-B138-30E9D20CC963}" type="presParOf" srcId="{0AA7055B-6A39-42CE-9DAA-F774E35C7CE0}" destId="{BC414194-CF75-48E5-A718-61A934C9264C}" srcOrd="0" destOrd="0" presId="urn:microsoft.com/office/officeart/2005/8/layout/venn2"/>
    <dgm:cxn modelId="{18826CEC-578C-4ED0-A1A8-B286B28118E7}" type="presParOf" srcId="{BC414194-CF75-48E5-A718-61A934C9264C}" destId="{A493D662-2D6B-4213-8BCC-C3E77744DC58}" srcOrd="0" destOrd="0" presId="urn:microsoft.com/office/officeart/2005/8/layout/venn2"/>
    <dgm:cxn modelId="{6F1297EF-ED6D-4628-8249-6282076EFBD5}" type="presParOf" srcId="{BC414194-CF75-48E5-A718-61A934C9264C}" destId="{E9939ED1-4562-48D9-BE1C-4783B0C5CCC3}" srcOrd="1" destOrd="0" presId="urn:microsoft.com/office/officeart/2005/8/layout/venn2"/>
    <dgm:cxn modelId="{B95AE111-A14E-4A51-9979-90C71CF0B3CD}" type="presParOf" srcId="{0AA7055B-6A39-42CE-9DAA-F774E35C7CE0}" destId="{2D8272D6-E575-4238-A0D6-5D8B76F9C1BD}" srcOrd="1" destOrd="0" presId="urn:microsoft.com/office/officeart/2005/8/layout/venn2"/>
    <dgm:cxn modelId="{077E4850-DE93-47EA-AB2F-A400FC76A0CD}" type="presParOf" srcId="{2D8272D6-E575-4238-A0D6-5D8B76F9C1BD}" destId="{71F9D321-AD24-4B2F-9858-808383740F5B}" srcOrd="0" destOrd="0" presId="urn:microsoft.com/office/officeart/2005/8/layout/venn2"/>
    <dgm:cxn modelId="{F6896E37-9670-4E10-A309-A76D4E6477E4}" type="presParOf" srcId="{2D8272D6-E575-4238-A0D6-5D8B76F9C1BD}" destId="{1BAB291C-2D12-4C6C-AF57-8F3D2971ECEF}" srcOrd="1" destOrd="0" presId="urn:microsoft.com/office/officeart/2005/8/layout/venn2"/>
    <dgm:cxn modelId="{1057F295-A7E6-4BF2-9D54-A653DA7CCC3F}" type="presParOf" srcId="{0AA7055B-6A39-42CE-9DAA-F774E35C7CE0}" destId="{7B9134C8-35FA-4C35-943A-88376E3E58B3}" srcOrd="2" destOrd="0" presId="urn:microsoft.com/office/officeart/2005/8/layout/venn2"/>
    <dgm:cxn modelId="{072D944E-3DE0-44AF-B400-6B7197C581F3}" type="presParOf" srcId="{7B9134C8-35FA-4C35-943A-88376E3E58B3}" destId="{F4F73ED0-32D2-41A1-B72D-C2D81FC80C1A}" srcOrd="0" destOrd="0" presId="urn:microsoft.com/office/officeart/2005/8/layout/venn2"/>
    <dgm:cxn modelId="{BDA5C8A8-3B45-4F95-9912-836DBD8B3499}" type="presParOf" srcId="{7B9134C8-35FA-4C35-943A-88376E3E58B3}" destId="{2C29A3DA-C316-42BB-A5C2-535CBF0E275C}" srcOrd="1" destOrd="0" presId="urn:microsoft.com/office/officeart/2005/8/layout/venn2"/>
    <dgm:cxn modelId="{1D4F8736-2590-47A5-B9E9-704AFF00752D}" type="presParOf" srcId="{0AA7055B-6A39-42CE-9DAA-F774E35C7CE0}" destId="{92275A94-14E9-4F05-A906-105908E0C9A4}" srcOrd="3" destOrd="0" presId="urn:microsoft.com/office/officeart/2005/8/layout/venn2"/>
    <dgm:cxn modelId="{71EA8422-ADC1-4B01-B4F5-C596DFFF6088}" type="presParOf" srcId="{92275A94-14E9-4F05-A906-105908E0C9A4}" destId="{C12AB981-CE2A-46AD-A1EC-BC438E315F66}" srcOrd="0" destOrd="0" presId="urn:microsoft.com/office/officeart/2005/8/layout/venn2"/>
    <dgm:cxn modelId="{6CF97E06-3E62-462B-8268-4B0077ECCE95}" type="presParOf" srcId="{92275A94-14E9-4F05-A906-105908E0C9A4}" destId="{35FD8772-767A-40C1-9DBC-28B8FDCDD168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E49249E-D487-4D9F-ACF1-780CF7A785B8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61A968E-9660-4770-82EB-9C2FFC889440}">
      <dgm:prSet phldrT="[Текст]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dirty="0"/>
            <a:t>Конкуренты Продукты/Услуги</a:t>
          </a:r>
        </a:p>
      </dgm:t>
    </dgm:pt>
    <dgm:pt modelId="{8EC91AB9-3AD1-4E8A-8F62-D1D6051DCB4D}" type="parTrans" cxnId="{66E023AF-539B-4898-A0E2-EB94370B4CDA}">
      <dgm:prSet/>
      <dgm:spPr/>
      <dgm:t>
        <a:bodyPr/>
        <a:lstStyle/>
        <a:p>
          <a:endParaRPr lang="ru-RU"/>
        </a:p>
      </dgm:t>
    </dgm:pt>
    <dgm:pt modelId="{81F95CE4-9DE1-4922-8F2D-89DC118502E3}" type="sibTrans" cxnId="{66E023AF-539B-4898-A0E2-EB94370B4CDA}">
      <dgm:prSet/>
      <dgm:spPr/>
      <dgm:t>
        <a:bodyPr/>
        <a:lstStyle/>
        <a:p>
          <a:endParaRPr lang="ru-RU"/>
        </a:p>
      </dgm:t>
    </dgm:pt>
    <dgm:pt modelId="{377675BF-60C8-4DBD-A646-E86AA93ABE52}">
      <dgm:prSet phldrT="[Текст]"/>
      <dgm:spPr>
        <a:solidFill>
          <a:srgbClr val="A4D4E2"/>
        </a:solidFill>
      </dgm:spPr>
      <dgm:t>
        <a:bodyPr/>
        <a:lstStyle/>
        <a:p>
          <a:r>
            <a:rPr lang="ru-RU" dirty="0" smtClean="0"/>
            <a:t>Русско- и англоязычная языковая инфраструктура</a:t>
          </a:r>
          <a:endParaRPr lang="ru-RU" dirty="0"/>
        </a:p>
      </dgm:t>
    </dgm:pt>
    <dgm:pt modelId="{A0BB1576-B217-41AC-B04B-812043263E2F}" type="parTrans" cxnId="{86CFDF01-C3AD-45B0-9674-F902E81F7049}">
      <dgm:prSet/>
      <dgm:spPr/>
      <dgm:t>
        <a:bodyPr/>
        <a:lstStyle/>
        <a:p>
          <a:endParaRPr lang="ru-RU"/>
        </a:p>
      </dgm:t>
    </dgm:pt>
    <dgm:pt modelId="{E592E01B-3C16-4704-96C2-BB3FF77DAA95}" type="sibTrans" cxnId="{86CFDF01-C3AD-45B0-9674-F902E81F7049}">
      <dgm:prSet/>
      <dgm:spPr/>
      <dgm:t>
        <a:bodyPr/>
        <a:lstStyle/>
        <a:p>
          <a:endParaRPr lang="ru-RU"/>
        </a:p>
      </dgm:t>
    </dgm:pt>
    <dgm:pt modelId="{FD45624C-83CF-47B9-8EDE-C4DE60E9F279}">
      <dgm:prSet phldrT="[Текст]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dirty="0"/>
            <a:t>Фирмы конкуренты</a:t>
          </a:r>
        </a:p>
      </dgm:t>
    </dgm:pt>
    <dgm:pt modelId="{428D7D77-2657-4A75-8BEE-0D5B401B791A}" type="parTrans" cxnId="{9C152D69-1F99-422B-B44A-FE2504F61A2B}">
      <dgm:prSet/>
      <dgm:spPr/>
      <dgm:t>
        <a:bodyPr/>
        <a:lstStyle/>
        <a:p>
          <a:endParaRPr lang="ru-RU"/>
        </a:p>
      </dgm:t>
    </dgm:pt>
    <dgm:pt modelId="{EDE81F11-AFEE-4E1E-81E1-1E15775A9880}" type="sibTrans" cxnId="{9C152D69-1F99-422B-B44A-FE2504F61A2B}">
      <dgm:prSet/>
      <dgm:spPr/>
      <dgm:t>
        <a:bodyPr/>
        <a:lstStyle/>
        <a:p>
          <a:endParaRPr lang="ru-RU"/>
        </a:p>
      </dgm:t>
    </dgm:pt>
    <dgm:pt modelId="{2883D5F5-E7FF-401B-8EC6-F928AFB44B13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dirty="0" smtClean="0"/>
            <a:t>РЖД</a:t>
          </a:r>
          <a:endParaRPr lang="ru-RU" dirty="0"/>
        </a:p>
      </dgm:t>
    </dgm:pt>
    <dgm:pt modelId="{A6A0B85D-95AC-463F-92D0-B524DCBEA113}" type="parTrans" cxnId="{A3F2D927-0FE1-47AF-90CA-835D2D7A8C57}">
      <dgm:prSet/>
      <dgm:spPr/>
      <dgm:t>
        <a:bodyPr/>
        <a:lstStyle/>
        <a:p>
          <a:endParaRPr lang="ru-RU"/>
        </a:p>
      </dgm:t>
    </dgm:pt>
    <dgm:pt modelId="{8487C7DF-5F3F-497F-AB4E-E023B814B1B5}" type="sibTrans" cxnId="{A3F2D927-0FE1-47AF-90CA-835D2D7A8C57}">
      <dgm:prSet/>
      <dgm:spPr/>
      <dgm:t>
        <a:bodyPr/>
        <a:lstStyle/>
        <a:p>
          <a:endParaRPr lang="ru-RU"/>
        </a:p>
      </dgm:t>
    </dgm:pt>
    <dgm:pt modelId="{C1DCF8D2-41C8-416E-B988-A9BFE3AC37E6}">
      <dgm:prSet phldrT="[Текст]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dirty="0"/>
            <a:t>Наши преимущества</a:t>
          </a:r>
        </a:p>
      </dgm:t>
    </dgm:pt>
    <dgm:pt modelId="{B3C04CD2-9904-4D71-967F-DACEEA19A283}" type="parTrans" cxnId="{7D7A5FA2-D674-4026-82D8-FE3468CC2734}">
      <dgm:prSet/>
      <dgm:spPr/>
      <dgm:t>
        <a:bodyPr/>
        <a:lstStyle/>
        <a:p>
          <a:endParaRPr lang="ru-RU"/>
        </a:p>
      </dgm:t>
    </dgm:pt>
    <dgm:pt modelId="{7906EB6D-2218-45CE-B08E-08ED8F228640}" type="sibTrans" cxnId="{7D7A5FA2-D674-4026-82D8-FE3468CC2734}">
      <dgm:prSet/>
      <dgm:spPr/>
      <dgm:t>
        <a:bodyPr/>
        <a:lstStyle/>
        <a:p>
          <a:endParaRPr lang="ru-RU"/>
        </a:p>
      </dgm:t>
    </dgm:pt>
    <dgm:pt modelId="{8C35BD44-1BEF-4152-B737-36207728F3AA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dirty="0" smtClean="0"/>
            <a:t>Дизайн</a:t>
          </a:r>
          <a:endParaRPr lang="ru-RU" dirty="0"/>
        </a:p>
      </dgm:t>
    </dgm:pt>
    <dgm:pt modelId="{B028CB35-9117-4925-8AF8-24A3293B8DBF}" type="parTrans" cxnId="{3AFCDDC2-D56E-479E-99E8-E8392EBEBD1D}">
      <dgm:prSet/>
      <dgm:spPr/>
      <dgm:t>
        <a:bodyPr/>
        <a:lstStyle/>
        <a:p>
          <a:endParaRPr lang="ru-RU"/>
        </a:p>
      </dgm:t>
    </dgm:pt>
    <dgm:pt modelId="{E8E5BCDD-B3A2-4F66-A5C9-1A9AA5A755C2}" type="sibTrans" cxnId="{3AFCDDC2-D56E-479E-99E8-E8392EBEBD1D}">
      <dgm:prSet/>
      <dgm:spPr/>
      <dgm:t>
        <a:bodyPr/>
        <a:lstStyle/>
        <a:p>
          <a:endParaRPr lang="ru-RU"/>
        </a:p>
      </dgm:t>
    </dgm:pt>
    <dgm:pt modelId="{86EBA92D-413F-438D-AFA2-6CE764F84E6D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dirty="0" smtClean="0"/>
            <a:t>Перевод </a:t>
          </a:r>
          <a:endParaRPr lang="ru-RU" dirty="0"/>
        </a:p>
      </dgm:t>
    </dgm:pt>
    <dgm:pt modelId="{216C84B7-073C-4107-A073-DA14360A27F7}" type="parTrans" cxnId="{B8EA8239-A63D-4C1E-A8E9-AEC0DC52F888}">
      <dgm:prSet/>
      <dgm:spPr/>
      <dgm:t>
        <a:bodyPr/>
        <a:lstStyle/>
        <a:p>
          <a:endParaRPr lang="ru-RU"/>
        </a:p>
      </dgm:t>
    </dgm:pt>
    <dgm:pt modelId="{8199289A-BD63-40BC-B13A-D99527C668C8}" type="sibTrans" cxnId="{B8EA8239-A63D-4C1E-A8E9-AEC0DC52F888}">
      <dgm:prSet/>
      <dgm:spPr/>
      <dgm:t>
        <a:bodyPr/>
        <a:lstStyle/>
        <a:p>
          <a:endParaRPr lang="ru-RU"/>
        </a:p>
      </dgm:t>
    </dgm:pt>
    <dgm:pt modelId="{5EB427ED-1A70-40C3-B9C6-7C16A21BA4C2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dirty="0" err="1" smtClean="0"/>
            <a:t>Полилингвальная</a:t>
          </a:r>
          <a:r>
            <a:rPr lang="ru-RU" dirty="0" smtClean="0"/>
            <a:t> инфраструктура</a:t>
          </a:r>
          <a:endParaRPr lang="ru-RU" dirty="0"/>
        </a:p>
      </dgm:t>
    </dgm:pt>
    <dgm:pt modelId="{EF18E827-94BC-4759-9986-47CB71067FA4}" type="parTrans" cxnId="{B2CAE846-D45E-47DD-99A2-095A41440F33}">
      <dgm:prSet/>
      <dgm:spPr/>
      <dgm:t>
        <a:bodyPr/>
        <a:lstStyle/>
        <a:p>
          <a:endParaRPr lang="ru-RU"/>
        </a:p>
      </dgm:t>
    </dgm:pt>
    <dgm:pt modelId="{7183BFD1-A3A7-40C3-A1E1-4F74175A8FE3}" type="sibTrans" cxnId="{B2CAE846-D45E-47DD-99A2-095A41440F33}">
      <dgm:prSet/>
      <dgm:spPr/>
      <dgm:t>
        <a:bodyPr/>
        <a:lstStyle/>
        <a:p>
          <a:endParaRPr lang="ru-RU"/>
        </a:p>
      </dgm:t>
    </dgm:pt>
    <dgm:pt modelId="{264B4C91-DB47-455C-80B5-CB2C8CE68FC2}">
      <dgm:prSet phldrT="[Текст]"/>
      <dgm:spPr>
        <a:solidFill>
          <a:srgbClr val="A4D4E2"/>
        </a:solidFill>
      </dgm:spPr>
      <dgm:t>
        <a:bodyPr/>
        <a:lstStyle/>
        <a:p>
          <a:r>
            <a:rPr lang="ru-RU" dirty="0" smtClean="0"/>
            <a:t>Брошюры с природой (в </a:t>
          </a:r>
          <a:r>
            <a:rPr lang="ru-RU" dirty="0" err="1" smtClean="0"/>
            <a:t>осн</a:t>
          </a:r>
          <a:r>
            <a:rPr lang="ru-RU" dirty="0" smtClean="0"/>
            <a:t>. из других регионов)</a:t>
          </a:r>
          <a:endParaRPr lang="ru-RU" dirty="0"/>
        </a:p>
      </dgm:t>
    </dgm:pt>
    <dgm:pt modelId="{F3477CC7-93C8-436D-98D6-C94C8DFE4688}" type="parTrans" cxnId="{DC295EE0-2412-4831-917B-46D788516B54}">
      <dgm:prSet/>
      <dgm:spPr/>
      <dgm:t>
        <a:bodyPr/>
        <a:lstStyle/>
        <a:p>
          <a:endParaRPr lang="ru-RU"/>
        </a:p>
      </dgm:t>
    </dgm:pt>
    <dgm:pt modelId="{3247FB16-11C6-446B-B1E8-0F23A9FC0B33}" type="sibTrans" cxnId="{DC295EE0-2412-4831-917B-46D788516B54}">
      <dgm:prSet/>
      <dgm:spPr/>
      <dgm:t>
        <a:bodyPr/>
        <a:lstStyle/>
        <a:p>
          <a:endParaRPr lang="ru-RU"/>
        </a:p>
      </dgm:t>
    </dgm:pt>
    <dgm:pt modelId="{CA0ACA70-C3D6-4950-A293-826CA31D4D77}" type="pres">
      <dgm:prSet presAssocID="{8E49249E-D487-4D9F-ACF1-780CF7A785B8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7421869-CF36-491C-BA53-1F920B19AEB1}" type="pres">
      <dgm:prSet presAssocID="{861A968E-9660-4770-82EB-9C2FFC889440}" presName="composite" presStyleCnt="0"/>
      <dgm:spPr/>
    </dgm:pt>
    <dgm:pt modelId="{69089CAB-F69C-48F1-B73A-68DA3AB2CB28}" type="pres">
      <dgm:prSet presAssocID="{861A968E-9660-4770-82EB-9C2FFC889440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206DAC4-D1DF-4053-8506-5DE426BC8BEF}" type="pres">
      <dgm:prSet presAssocID="{861A968E-9660-4770-82EB-9C2FFC889440}" presName="desTx" presStyleLbl="alignAccFollowNode1" presStyleIdx="0" presStyleCnt="3" custScaleX="96242" custScaleY="89265" custLinFactNeighborX="-790" custLinFactNeighborY="-353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538DDEF-FF29-49EA-B0F6-2B2B7EFBE06A}" type="pres">
      <dgm:prSet presAssocID="{81F95CE4-9DE1-4922-8F2D-89DC118502E3}" presName="space" presStyleCnt="0"/>
      <dgm:spPr/>
    </dgm:pt>
    <dgm:pt modelId="{5458525B-D6B1-444E-BD3E-33F2D6911EC5}" type="pres">
      <dgm:prSet presAssocID="{FD45624C-83CF-47B9-8EDE-C4DE60E9F279}" presName="composite" presStyleCnt="0"/>
      <dgm:spPr/>
    </dgm:pt>
    <dgm:pt modelId="{34E68AF3-FEED-4A3D-869A-6E2B7BBFBA4D}" type="pres">
      <dgm:prSet presAssocID="{FD45624C-83CF-47B9-8EDE-C4DE60E9F279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00F4E5D-F016-41EA-97FB-BF5BA36522C2}" type="pres">
      <dgm:prSet presAssocID="{FD45624C-83CF-47B9-8EDE-C4DE60E9F279}" presName="desTx" presStyleLbl="alignAccFollowNode1" presStyleIdx="1" presStyleCnt="3" custScaleX="94154" custScaleY="95593" custLinFactNeighborX="0" custLinFactNeighborY="-85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E1CCA6C-0CB4-4F35-81EC-2A0957C7E3C7}" type="pres">
      <dgm:prSet presAssocID="{EDE81F11-AFEE-4E1E-81E1-1E15775A9880}" presName="space" presStyleCnt="0"/>
      <dgm:spPr/>
    </dgm:pt>
    <dgm:pt modelId="{157F03D9-AB27-4BEC-A1E6-85F2952B306D}" type="pres">
      <dgm:prSet presAssocID="{C1DCF8D2-41C8-416E-B988-A9BFE3AC37E6}" presName="composite" presStyleCnt="0"/>
      <dgm:spPr/>
    </dgm:pt>
    <dgm:pt modelId="{869E6585-1C72-4E82-914E-39E2C4E28665}" type="pres">
      <dgm:prSet presAssocID="{C1DCF8D2-41C8-416E-B988-A9BFE3AC37E6}" presName="parTx" presStyleLbl="alignNode1" presStyleIdx="2" presStyleCnt="3" custLinFactNeighborX="761" custLinFactNeighborY="-82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C85A15E-56D2-44B3-8E52-7FFFB1AE2983}" type="pres">
      <dgm:prSet presAssocID="{C1DCF8D2-41C8-416E-B988-A9BFE3AC37E6}" presName="desTx" presStyleLbl="alignAccFollowNode1" presStyleIdx="2" presStyleCnt="3" custScaleX="92481" custScaleY="9310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3F2D927-0FE1-47AF-90CA-835D2D7A8C57}" srcId="{FD45624C-83CF-47B9-8EDE-C4DE60E9F279}" destId="{2883D5F5-E7FF-401B-8EC6-F928AFB44B13}" srcOrd="0" destOrd="0" parTransId="{A6A0B85D-95AC-463F-92D0-B524DCBEA113}" sibTransId="{8487C7DF-5F3F-497F-AB4E-E023B814B1B5}"/>
    <dgm:cxn modelId="{1687BDEA-F071-4987-B25D-3AC50CE31AF8}" type="presOf" srcId="{5EB427ED-1A70-40C3-B9C6-7C16A21BA4C2}" destId="{0C85A15E-56D2-44B3-8E52-7FFFB1AE2983}" srcOrd="0" destOrd="2" presId="urn:microsoft.com/office/officeart/2005/8/layout/hList1"/>
    <dgm:cxn modelId="{1E033222-AC5A-4068-803E-1D9CC2A000D1}" type="presOf" srcId="{FD45624C-83CF-47B9-8EDE-C4DE60E9F279}" destId="{34E68AF3-FEED-4A3D-869A-6E2B7BBFBA4D}" srcOrd="0" destOrd="0" presId="urn:microsoft.com/office/officeart/2005/8/layout/hList1"/>
    <dgm:cxn modelId="{557A8BDD-BCCC-4E7E-A0CD-7E5E51B753CC}" type="presOf" srcId="{377675BF-60C8-4DBD-A646-E86AA93ABE52}" destId="{B206DAC4-D1DF-4053-8506-5DE426BC8BEF}" srcOrd="0" destOrd="0" presId="urn:microsoft.com/office/officeart/2005/8/layout/hList1"/>
    <dgm:cxn modelId="{9C152D69-1F99-422B-B44A-FE2504F61A2B}" srcId="{8E49249E-D487-4D9F-ACF1-780CF7A785B8}" destId="{FD45624C-83CF-47B9-8EDE-C4DE60E9F279}" srcOrd="1" destOrd="0" parTransId="{428D7D77-2657-4A75-8BEE-0D5B401B791A}" sibTransId="{EDE81F11-AFEE-4E1E-81E1-1E15775A9880}"/>
    <dgm:cxn modelId="{66E023AF-539B-4898-A0E2-EB94370B4CDA}" srcId="{8E49249E-D487-4D9F-ACF1-780CF7A785B8}" destId="{861A968E-9660-4770-82EB-9C2FFC889440}" srcOrd="0" destOrd="0" parTransId="{8EC91AB9-3AD1-4E8A-8F62-D1D6051DCB4D}" sibTransId="{81F95CE4-9DE1-4922-8F2D-89DC118502E3}"/>
    <dgm:cxn modelId="{B62565C0-D050-416E-8A00-505D175B45F3}" type="presOf" srcId="{2883D5F5-E7FF-401B-8EC6-F928AFB44B13}" destId="{400F4E5D-F016-41EA-97FB-BF5BA36522C2}" srcOrd="0" destOrd="0" presId="urn:microsoft.com/office/officeart/2005/8/layout/hList1"/>
    <dgm:cxn modelId="{41C1A88F-A411-4ADE-B823-3BDDC0FE0029}" type="presOf" srcId="{861A968E-9660-4770-82EB-9C2FFC889440}" destId="{69089CAB-F69C-48F1-B73A-68DA3AB2CB28}" srcOrd="0" destOrd="0" presId="urn:microsoft.com/office/officeart/2005/8/layout/hList1"/>
    <dgm:cxn modelId="{7D7A5FA2-D674-4026-82D8-FE3468CC2734}" srcId="{8E49249E-D487-4D9F-ACF1-780CF7A785B8}" destId="{C1DCF8D2-41C8-416E-B988-A9BFE3AC37E6}" srcOrd="2" destOrd="0" parTransId="{B3C04CD2-9904-4D71-967F-DACEEA19A283}" sibTransId="{7906EB6D-2218-45CE-B08E-08ED8F228640}"/>
    <dgm:cxn modelId="{01515D69-3A71-4E85-B37D-68FC5B129692}" type="presOf" srcId="{264B4C91-DB47-455C-80B5-CB2C8CE68FC2}" destId="{B206DAC4-D1DF-4053-8506-5DE426BC8BEF}" srcOrd="0" destOrd="1" presId="urn:microsoft.com/office/officeart/2005/8/layout/hList1"/>
    <dgm:cxn modelId="{B6A4A7FB-31CB-408F-A343-E0536EC33D29}" type="presOf" srcId="{8C35BD44-1BEF-4152-B737-36207728F3AA}" destId="{0C85A15E-56D2-44B3-8E52-7FFFB1AE2983}" srcOrd="0" destOrd="0" presId="urn:microsoft.com/office/officeart/2005/8/layout/hList1"/>
    <dgm:cxn modelId="{B2CAE846-D45E-47DD-99A2-095A41440F33}" srcId="{C1DCF8D2-41C8-416E-B988-A9BFE3AC37E6}" destId="{5EB427ED-1A70-40C3-B9C6-7C16A21BA4C2}" srcOrd="2" destOrd="0" parTransId="{EF18E827-94BC-4759-9986-47CB71067FA4}" sibTransId="{7183BFD1-A3A7-40C3-A1E1-4F74175A8FE3}"/>
    <dgm:cxn modelId="{57FF84E3-03CB-4B98-AFE3-731DDD83BE43}" type="presOf" srcId="{86EBA92D-413F-438D-AFA2-6CE764F84E6D}" destId="{0C85A15E-56D2-44B3-8E52-7FFFB1AE2983}" srcOrd="0" destOrd="1" presId="urn:microsoft.com/office/officeart/2005/8/layout/hList1"/>
    <dgm:cxn modelId="{DC295EE0-2412-4831-917B-46D788516B54}" srcId="{861A968E-9660-4770-82EB-9C2FFC889440}" destId="{264B4C91-DB47-455C-80B5-CB2C8CE68FC2}" srcOrd="1" destOrd="0" parTransId="{F3477CC7-93C8-436D-98D6-C94C8DFE4688}" sibTransId="{3247FB16-11C6-446B-B1E8-0F23A9FC0B33}"/>
    <dgm:cxn modelId="{B8EA8239-A63D-4C1E-A8E9-AEC0DC52F888}" srcId="{C1DCF8D2-41C8-416E-B988-A9BFE3AC37E6}" destId="{86EBA92D-413F-438D-AFA2-6CE764F84E6D}" srcOrd="1" destOrd="0" parTransId="{216C84B7-073C-4107-A073-DA14360A27F7}" sibTransId="{8199289A-BD63-40BC-B13A-D99527C668C8}"/>
    <dgm:cxn modelId="{3AFCDDC2-D56E-479E-99E8-E8392EBEBD1D}" srcId="{C1DCF8D2-41C8-416E-B988-A9BFE3AC37E6}" destId="{8C35BD44-1BEF-4152-B737-36207728F3AA}" srcOrd="0" destOrd="0" parTransId="{B028CB35-9117-4925-8AF8-24A3293B8DBF}" sibTransId="{E8E5BCDD-B3A2-4F66-A5C9-1A9AA5A755C2}"/>
    <dgm:cxn modelId="{F23FD0F8-C6A9-4D75-BEE0-091DFB9397AA}" type="presOf" srcId="{8E49249E-D487-4D9F-ACF1-780CF7A785B8}" destId="{CA0ACA70-C3D6-4950-A293-826CA31D4D77}" srcOrd="0" destOrd="0" presId="urn:microsoft.com/office/officeart/2005/8/layout/hList1"/>
    <dgm:cxn modelId="{056480C3-C957-40B6-94D3-8876CE272C7C}" type="presOf" srcId="{C1DCF8D2-41C8-416E-B988-A9BFE3AC37E6}" destId="{869E6585-1C72-4E82-914E-39E2C4E28665}" srcOrd="0" destOrd="0" presId="urn:microsoft.com/office/officeart/2005/8/layout/hList1"/>
    <dgm:cxn modelId="{86CFDF01-C3AD-45B0-9674-F902E81F7049}" srcId="{861A968E-9660-4770-82EB-9C2FFC889440}" destId="{377675BF-60C8-4DBD-A646-E86AA93ABE52}" srcOrd="0" destOrd="0" parTransId="{A0BB1576-B217-41AC-B04B-812043263E2F}" sibTransId="{E592E01B-3C16-4704-96C2-BB3FF77DAA95}"/>
    <dgm:cxn modelId="{3C1C095F-C937-4127-9D21-D0C57F89554E}" type="presParOf" srcId="{CA0ACA70-C3D6-4950-A293-826CA31D4D77}" destId="{77421869-CF36-491C-BA53-1F920B19AEB1}" srcOrd="0" destOrd="0" presId="urn:microsoft.com/office/officeart/2005/8/layout/hList1"/>
    <dgm:cxn modelId="{8A3F667C-BF2A-4C70-A835-82767D662589}" type="presParOf" srcId="{77421869-CF36-491C-BA53-1F920B19AEB1}" destId="{69089CAB-F69C-48F1-B73A-68DA3AB2CB28}" srcOrd="0" destOrd="0" presId="urn:microsoft.com/office/officeart/2005/8/layout/hList1"/>
    <dgm:cxn modelId="{9EFFD4CB-A20D-4BD9-8A85-E875D95C13A6}" type="presParOf" srcId="{77421869-CF36-491C-BA53-1F920B19AEB1}" destId="{B206DAC4-D1DF-4053-8506-5DE426BC8BEF}" srcOrd="1" destOrd="0" presId="urn:microsoft.com/office/officeart/2005/8/layout/hList1"/>
    <dgm:cxn modelId="{C77E4235-AA44-4AEE-84CD-44BED6193326}" type="presParOf" srcId="{CA0ACA70-C3D6-4950-A293-826CA31D4D77}" destId="{4538DDEF-FF29-49EA-B0F6-2B2B7EFBE06A}" srcOrd="1" destOrd="0" presId="urn:microsoft.com/office/officeart/2005/8/layout/hList1"/>
    <dgm:cxn modelId="{164ECD91-15AF-4FF6-B06C-4298F5B24BFE}" type="presParOf" srcId="{CA0ACA70-C3D6-4950-A293-826CA31D4D77}" destId="{5458525B-D6B1-444E-BD3E-33F2D6911EC5}" srcOrd="2" destOrd="0" presId="urn:microsoft.com/office/officeart/2005/8/layout/hList1"/>
    <dgm:cxn modelId="{F93650CC-094C-4661-B561-D4F8B80C733C}" type="presParOf" srcId="{5458525B-D6B1-444E-BD3E-33F2D6911EC5}" destId="{34E68AF3-FEED-4A3D-869A-6E2B7BBFBA4D}" srcOrd="0" destOrd="0" presId="urn:microsoft.com/office/officeart/2005/8/layout/hList1"/>
    <dgm:cxn modelId="{B92D2D56-0E3A-4724-94B2-03B19512E0A9}" type="presParOf" srcId="{5458525B-D6B1-444E-BD3E-33F2D6911EC5}" destId="{400F4E5D-F016-41EA-97FB-BF5BA36522C2}" srcOrd="1" destOrd="0" presId="urn:microsoft.com/office/officeart/2005/8/layout/hList1"/>
    <dgm:cxn modelId="{1119A153-5DCA-451E-80DA-6B132152CF91}" type="presParOf" srcId="{CA0ACA70-C3D6-4950-A293-826CA31D4D77}" destId="{DE1CCA6C-0CB4-4F35-81EC-2A0957C7E3C7}" srcOrd="3" destOrd="0" presId="urn:microsoft.com/office/officeart/2005/8/layout/hList1"/>
    <dgm:cxn modelId="{52EB5496-5322-4DA0-961A-349A19203C47}" type="presParOf" srcId="{CA0ACA70-C3D6-4950-A293-826CA31D4D77}" destId="{157F03D9-AB27-4BEC-A1E6-85F2952B306D}" srcOrd="4" destOrd="0" presId="urn:microsoft.com/office/officeart/2005/8/layout/hList1"/>
    <dgm:cxn modelId="{8B32DFCB-430E-487F-A259-2F62A4C4843D}" type="presParOf" srcId="{157F03D9-AB27-4BEC-A1E6-85F2952B306D}" destId="{869E6585-1C72-4E82-914E-39E2C4E28665}" srcOrd="0" destOrd="0" presId="urn:microsoft.com/office/officeart/2005/8/layout/hList1"/>
    <dgm:cxn modelId="{A983640B-81CD-41FC-B1AC-60DBAD90C076}" type="presParOf" srcId="{157F03D9-AB27-4BEC-A1E6-85F2952B306D}" destId="{0C85A15E-56D2-44B3-8E52-7FFFB1AE2983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93D662-2D6B-4213-8BCC-C3E77744DC58}">
      <dsp:nvSpPr>
        <dsp:cNvPr id="0" name=""/>
        <dsp:cNvSpPr/>
      </dsp:nvSpPr>
      <dsp:spPr>
        <a:xfrm>
          <a:off x="487873" y="0"/>
          <a:ext cx="4419053" cy="4419053"/>
        </a:xfrm>
        <a:prstGeom prst="ellipse">
          <a:avLst/>
        </a:prstGeom>
        <a:solidFill>
          <a:srgbClr val="018C9A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/>
            <a:t>РАМ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/>
            <a:t>Потенциал</a:t>
          </a:r>
        </a:p>
      </dsp:txBody>
      <dsp:txXfrm>
        <a:off x="2079615" y="220952"/>
        <a:ext cx="1235567" cy="662857"/>
      </dsp:txXfrm>
    </dsp:sp>
    <dsp:sp modelId="{71F9D321-AD24-4B2F-9858-808383740F5B}">
      <dsp:nvSpPr>
        <dsp:cNvPr id="0" name=""/>
        <dsp:cNvSpPr/>
      </dsp:nvSpPr>
      <dsp:spPr>
        <a:xfrm>
          <a:off x="929778" y="883810"/>
          <a:ext cx="3535242" cy="3535242"/>
        </a:xfrm>
        <a:prstGeom prst="ellipse">
          <a:avLst/>
        </a:prstGeom>
        <a:solidFill>
          <a:srgbClr val="00B7D0">
            <a:alpha val="26667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/>
            <a:t>ТАМ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/>
            <a:t>Перспектива</a:t>
          </a:r>
        </a:p>
      </dsp:txBody>
      <dsp:txXfrm>
        <a:off x="2079615" y="1095925"/>
        <a:ext cx="1235567" cy="636343"/>
      </dsp:txXfrm>
    </dsp:sp>
    <dsp:sp modelId="{F4F73ED0-32D2-41A1-B72D-C2D81FC80C1A}">
      <dsp:nvSpPr>
        <dsp:cNvPr id="0" name=""/>
        <dsp:cNvSpPr/>
      </dsp:nvSpPr>
      <dsp:spPr>
        <a:xfrm>
          <a:off x="1371683" y="1767621"/>
          <a:ext cx="2651431" cy="2651431"/>
        </a:xfrm>
        <a:prstGeom prst="ellipse">
          <a:avLst/>
        </a:prstGeom>
        <a:solidFill>
          <a:srgbClr val="00B7D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/>
            <a:t>SAM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/>
            <a:t>Стратегия и конкуренты</a:t>
          </a:r>
        </a:p>
      </dsp:txBody>
      <dsp:txXfrm>
        <a:off x="2079615" y="1966478"/>
        <a:ext cx="1235567" cy="596572"/>
      </dsp:txXfrm>
    </dsp:sp>
    <dsp:sp modelId="{C12AB981-CE2A-46AD-A1EC-BC438E315F66}">
      <dsp:nvSpPr>
        <dsp:cNvPr id="0" name=""/>
        <dsp:cNvSpPr/>
      </dsp:nvSpPr>
      <dsp:spPr>
        <a:xfrm>
          <a:off x="1813588" y="2651431"/>
          <a:ext cx="1767621" cy="1767621"/>
        </a:xfrm>
        <a:prstGeom prst="ellipse">
          <a:avLst/>
        </a:prstGeom>
        <a:solidFill>
          <a:srgbClr val="A4D4E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/>
            <a:t>SOM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/>
            <a:t>Тактика</a:t>
          </a:r>
        </a:p>
      </dsp:txBody>
      <dsp:txXfrm>
        <a:off x="2072451" y="3093337"/>
        <a:ext cx="1249896" cy="88381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089CAB-F69C-48F1-B73A-68DA3AB2CB28}">
      <dsp:nvSpPr>
        <dsp:cNvPr id="0" name=""/>
        <dsp:cNvSpPr/>
      </dsp:nvSpPr>
      <dsp:spPr>
        <a:xfrm>
          <a:off x="3134" y="320922"/>
          <a:ext cx="3055743" cy="941158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576" tIns="93472" rIns="163576" bIns="93472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/>
            <a:t>Конкуренты Продукты/Услуги</a:t>
          </a:r>
        </a:p>
      </dsp:txBody>
      <dsp:txXfrm>
        <a:off x="3134" y="320922"/>
        <a:ext cx="3055743" cy="941158"/>
      </dsp:txXfrm>
    </dsp:sp>
    <dsp:sp modelId="{B206DAC4-D1DF-4053-8506-5DE426BC8BEF}">
      <dsp:nvSpPr>
        <dsp:cNvPr id="0" name=""/>
        <dsp:cNvSpPr/>
      </dsp:nvSpPr>
      <dsp:spPr>
        <a:xfrm>
          <a:off x="36411" y="1323606"/>
          <a:ext cx="2940908" cy="2992166"/>
        </a:xfrm>
        <a:prstGeom prst="rect">
          <a:avLst/>
        </a:prstGeom>
        <a:solidFill>
          <a:srgbClr val="A4D4E2"/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2682" tIns="122682" rIns="163576" bIns="184023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300" kern="1200" dirty="0" smtClean="0"/>
            <a:t>Русско- и англоязычная языковая инфраструктура</a:t>
          </a:r>
          <a:endParaRPr lang="ru-RU" sz="2300" kern="1200" dirty="0"/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300" kern="1200" dirty="0" smtClean="0"/>
            <a:t>Брошюры с природой (в </a:t>
          </a:r>
          <a:r>
            <a:rPr lang="ru-RU" sz="2300" kern="1200" dirty="0" err="1" smtClean="0"/>
            <a:t>осн</a:t>
          </a:r>
          <a:r>
            <a:rPr lang="ru-RU" sz="2300" kern="1200" dirty="0" smtClean="0"/>
            <a:t>. из других регионов)</a:t>
          </a:r>
          <a:endParaRPr lang="ru-RU" sz="2300" kern="1200" dirty="0"/>
        </a:p>
      </dsp:txBody>
      <dsp:txXfrm>
        <a:off x="36411" y="1323606"/>
        <a:ext cx="2940908" cy="2992166"/>
      </dsp:txXfrm>
    </dsp:sp>
    <dsp:sp modelId="{34E68AF3-FEED-4A3D-869A-6E2B7BBFBA4D}">
      <dsp:nvSpPr>
        <dsp:cNvPr id="0" name=""/>
        <dsp:cNvSpPr/>
      </dsp:nvSpPr>
      <dsp:spPr>
        <a:xfrm>
          <a:off x="3486681" y="267893"/>
          <a:ext cx="3055743" cy="941158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576" tIns="93472" rIns="163576" bIns="93472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/>
            <a:t>Фирмы конкуренты</a:t>
          </a:r>
        </a:p>
      </dsp:txBody>
      <dsp:txXfrm>
        <a:off x="3486681" y="267893"/>
        <a:ext cx="3055743" cy="941158"/>
      </dsp:txXfrm>
    </dsp:sp>
    <dsp:sp modelId="{400F4E5D-F016-41EA-97FB-BF5BA36522C2}">
      <dsp:nvSpPr>
        <dsp:cNvPr id="0" name=""/>
        <dsp:cNvSpPr/>
      </dsp:nvSpPr>
      <dsp:spPr>
        <a:xfrm>
          <a:off x="3576001" y="1254220"/>
          <a:ext cx="2877104" cy="3204281"/>
        </a:xfrm>
        <a:prstGeom prst="rect">
          <a:avLst/>
        </a:prstGeom>
        <a:solidFill>
          <a:srgbClr val="A4D4E2">
            <a:alpha val="90000"/>
          </a:srgb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2682" tIns="122682" rIns="163576" bIns="184023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300" kern="1200" dirty="0" smtClean="0"/>
            <a:t>РЖД</a:t>
          </a:r>
          <a:endParaRPr lang="ru-RU" sz="2300" kern="1200" dirty="0"/>
        </a:p>
      </dsp:txBody>
      <dsp:txXfrm>
        <a:off x="3576001" y="1254220"/>
        <a:ext cx="2877104" cy="3204281"/>
      </dsp:txXfrm>
    </dsp:sp>
    <dsp:sp modelId="{869E6585-1C72-4E82-914E-39E2C4E28665}">
      <dsp:nvSpPr>
        <dsp:cNvPr id="0" name=""/>
        <dsp:cNvSpPr/>
      </dsp:nvSpPr>
      <dsp:spPr>
        <a:xfrm>
          <a:off x="6973363" y="280950"/>
          <a:ext cx="3055743" cy="941158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576" tIns="93472" rIns="163576" bIns="93472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/>
            <a:t>Наши преимущества</a:t>
          </a:r>
        </a:p>
      </dsp:txBody>
      <dsp:txXfrm>
        <a:off x="6973363" y="280950"/>
        <a:ext cx="3055743" cy="941158"/>
      </dsp:txXfrm>
    </dsp:sp>
    <dsp:sp modelId="{0C85A15E-56D2-44B3-8E52-7FFFB1AE2983}">
      <dsp:nvSpPr>
        <dsp:cNvPr id="0" name=""/>
        <dsp:cNvSpPr/>
      </dsp:nvSpPr>
      <dsp:spPr>
        <a:xfrm>
          <a:off x="7085110" y="1345461"/>
          <a:ext cx="2825982" cy="3120883"/>
        </a:xfrm>
        <a:prstGeom prst="rect">
          <a:avLst/>
        </a:prstGeom>
        <a:solidFill>
          <a:srgbClr val="A4D4E2">
            <a:alpha val="90000"/>
          </a:srgb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2682" tIns="122682" rIns="163576" bIns="184023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300" kern="1200" dirty="0" smtClean="0"/>
            <a:t>Дизайн</a:t>
          </a:r>
          <a:endParaRPr lang="ru-RU" sz="2300" kern="1200" dirty="0"/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300" kern="1200" dirty="0" smtClean="0"/>
            <a:t>Перевод </a:t>
          </a:r>
          <a:endParaRPr lang="ru-RU" sz="2300" kern="1200" dirty="0"/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300" kern="1200" dirty="0" err="1" smtClean="0"/>
            <a:t>Полилингвальная</a:t>
          </a:r>
          <a:r>
            <a:rPr lang="ru-RU" sz="2300" kern="1200" dirty="0" smtClean="0"/>
            <a:t> инфраструктура</a:t>
          </a:r>
          <a:endParaRPr lang="ru-RU" sz="2300" kern="1200" dirty="0"/>
        </a:p>
      </dsp:txBody>
      <dsp:txXfrm>
        <a:off x="7085110" y="1345461"/>
        <a:ext cx="2825982" cy="312088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64038" cy="2841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703888" y="0"/>
            <a:ext cx="4365625" cy="2841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746FB3-ABBC-4368-9BAF-E032D8E5AD2F}" type="datetimeFigureOut">
              <a:rPr lang="ru-RU" smtClean="0"/>
              <a:t>18.07.2023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336925" y="708025"/>
            <a:ext cx="3397250" cy="1911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1006475" y="2725738"/>
            <a:ext cx="8058150" cy="22304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5380038"/>
            <a:ext cx="4364038" cy="28416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703888" y="5380038"/>
            <a:ext cx="4365625" cy="28416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35329B-345A-484C-B2F2-79DCD73332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59161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35329B-345A-484C-B2F2-79DCD733325C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88681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7/18/2023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PlaceHolder 1"/>
          <p:cNvSpPr>
            <a:spLocks noGrp="1"/>
          </p:cNvSpPr>
          <p:nvPr>
            <p:ph type="title"/>
          </p:nvPr>
        </p:nvSpPr>
        <p:spPr>
          <a:xfrm>
            <a:off x="503524" y="74077"/>
            <a:ext cx="9062709" cy="12488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395" b="0" strike="noStrike" spc="-1">
              <a:latin typeface="Arial"/>
            </a:endParaRPr>
          </a:p>
        </p:txBody>
      </p:sp>
      <p:sp>
        <p:nvSpPr>
          <p:cNvPr id="176" name="PlaceHolder 2"/>
          <p:cNvSpPr>
            <a:spLocks noGrp="1"/>
          </p:cNvSpPr>
          <p:nvPr>
            <p:ph type="body"/>
          </p:nvPr>
        </p:nvSpPr>
        <p:spPr>
          <a:xfrm>
            <a:off x="503524" y="1325114"/>
            <a:ext cx="4422737" cy="1566764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196" b="0" strike="noStrike" spc="-1">
              <a:latin typeface="Arial"/>
            </a:endParaRPr>
          </a:p>
        </p:txBody>
      </p:sp>
      <p:sp>
        <p:nvSpPr>
          <p:cNvPr id="177" name="PlaceHolder 3"/>
          <p:cNvSpPr>
            <a:spLocks noGrp="1"/>
          </p:cNvSpPr>
          <p:nvPr>
            <p:ph type="body"/>
          </p:nvPr>
        </p:nvSpPr>
        <p:spPr>
          <a:xfrm>
            <a:off x="5147811" y="1325114"/>
            <a:ext cx="4422737" cy="1566764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196" b="0" strike="noStrike" spc="-1">
              <a:latin typeface="Arial"/>
            </a:endParaRPr>
          </a:p>
        </p:txBody>
      </p:sp>
      <p:sp>
        <p:nvSpPr>
          <p:cNvPr id="178" name="PlaceHolder 4"/>
          <p:cNvSpPr>
            <a:spLocks noGrp="1"/>
          </p:cNvSpPr>
          <p:nvPr>
            <p:ph type="body"/>
          </p:nvPr>
        </p:nvSpPr>
        <p:spPr>
          <a:xfrm>
            <a:off x="503524" y="3041110"/>
            <a:ext cx="9063428" cy="1566764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196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66270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7/18/2023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0071100" cy="566394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16636" y="2209483"/>
            <a:ext cx="6469665" cy="9806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01396" marR="0">
              <a:lnSpc>
                <a:spcPts val="3579"/>
              </a:lnSpc>
              <a:spcBef>
                <a:spcPts val="0"/>
              </a:spcBef>
              <a:spcAft>
                <a:spcPts val="0"/>
              </a:spcAft>
            </a:pPr>
            <a:r>
              <a:rPr sz="3200" b="1" dirty="0">
                <a:solidFill>
                  <a:srgbClr val="000000"/>
                </a:solidFill>
                <a:latin typeface="QTGCHE+Arial Bold"/>
                <a:cs typeface="QTGCHE+Arial Bold"/>
              </a:rPr>
              <a:t>Полилингвальный</a:t>
            </a:r>
            <a:r>
              <a:rPr sz="3200" b="1" spc="-19" dirty="0">
                <a:solidFill>
                  <a:srgbClr val="000000"/>
                </a:solidFill>
                <a:latin typeface="QTGCHE+Arial Bold"/>
                <a:cs typeface="QTGCHE+Arial Bold"/>
              </a:rPr>
              <a:t> </a:t>
            </a:r>
            <a:r>
              <a:rPr sz="3200" b="1" spc="-22" dirty="0">
                <a:solidFill>
                  <a:srgbClr val="000000"/>
                </a:solidFill>
                <a:latin typeface="QTGCHE+Arial Bold"/>
                <a:cs typeface="QTGCHE+Arial Bold"/>
              </a:rPr>
              <a:t>комикс</a:t>
            </a:r>
          </a:p>
          <a:p>
            <a:pPr marL="0" marR="0">
              <a:lnSpc>
                <a:spcPts val="3582"/>
              </a:lnSpc>
              <a:spcBef>
                <a:spcPts val="210"/>
              </a:spcBef>
              <a:spcAft>
                <a:spcPts val="0"/>
              </a:spcAft>
            </a:pPr>
            <a:r>
              <a:rPr sz="3200" b="1" dirty="0">
                <a:solidFill>
                  <a:srgbClr val="000000"/>
                </a:solidFill>
                <a:latin typeface="QTGCHE+Arial Bold"/>
                <a:cs typeface="QTGCHE+Arial Bold"/>
              </a:rPr>
              <a:t>«</a:t>
            </a:r>
            <a:r>
              <a:rPr sz="3200" b="1" dirty="0">
                <a:solidFill>
                  <a:srgbClr val="000000"/>
                </a:solidFill>
                <a:latin typeface="UKFHNI+Arial Bold"/>
                <a:cs typeface="UKFHNI+Arial Bold"/>
              </a:rPr>
              <a:t>Suomalais-ugrilainen</a:t>
            </a:r>
            <a:r>
              <a:rPr sz="3200" b="1" spc="-30" dirty="0">
                <a:solidFill>
                  <a:srgbClr val="000000"/>
                </a:solidFill>
                <a:latin typeface="UKFHNI+Arial Bold"/>
                <a:cs typeface="UKFHNI+Arial Bold"/>
              </a:rPr>
              <a:t> </a:t>
            </a:r>
            <a:r>
              <a:rPr sz="3200" b="1" dirty="0">
                <a:solidFill>
                  <a:srgbClr val="000000"/>
                </a:solidFill>
                <a:latin typeface="UKFHNI+Arial Bold"/>
                <a:cs typeface="UKFHNI+Arial Bold"/>
              </a:rPr>
              <a:t>ekologia</a:t>
            </a:r>
            <a:r>
              <a:rPr sz="3200" b="1" dirty="0">
                <a:solidFill>
                  <a:srgbClr val="000000"/>
                </a:solidFill>
                <a:latin typeface="QTGCHE+Arial Bold"/>
                <a:cs typeface="QTGCHE+Arial Bold"/>
              </a:rPr>
              <a:t>»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0071100" cy="566394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049121" y="697042"/>
            <a:ext cx="4221548" cy="6050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464"/>
              </a:lnSpc>
              <a:spcBef>
                <a:spcPts val="0"/>
              </a:spcBef>
              <a:spcAft>
                <a:spcPts val="0"/>
              </a:spcAft>
            </a:pPr>
            <a:r>
              <a:rPr sz="4000" dirty="0">
                <a:solidFill>
                  <a:srgbClr val="000000"/>
                </a:solidFill>
                <a:latin typeface="HMQCTC+Arial"/>
                <a:cs typeface="HMQCTC+Arial"/>
              </a:rPr>
              <a:t>Команда</a:t>
            </a:r>
            <a:r>
              <a:rPr sz="4000" spc="15" dirty="0">
                <a:solidFill>
                  <a:srgbClr val="000000"/>
                </a:solidFill>
                <a:latin typeface="HMQCTC+Arial"/>
                <a:cs typeface="HMQCTC+Arial"/>
              </a:rPr>
              <a:t> </a:t>
            </a:r>
            <a:r>
              <a:rPr sz="4000" dirty="0">
                <a:solidFill>
                  <a:srgbClr val="000000"/>
                </a:solidFill>
                <a:latin typeface="HMQCTC+Arial"/>
                <a:cs typeface="HMQCTC+Arial"/>
              </a:rPr>
              <a:t>проекта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71651" y="3768806"/>
            <a:ext cx="1465012" cy="26290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770"/>
              </a:lnSpc>
              <a:spcBef>
                <a:spcPts val="0"/>
              </a:spcBef>
              <a:spcAft>
                <a:spcPts val="0"/>
              </a:spcAft>
            </a:pPr>
            <a:r>
              <a:rPr sz="1600" b="1" dirty="0">
                <a:solidFill>
                  <a:srgbClr val="000000"/>
                </a:solidFill>
                <a:latin typeface="RWSOND+Times New Roman Bold"/>
                <a:cs typeface="RWSOND+Times New Roman Bold"/>
              </a:rPr>
              <a:t>Бабкин </a:t>
            </a:r>
            <a:r>
              <a:rPr sz="1600" b="1" spc="-20" dirty="0">
                <a:solidFill>
                  <a:srgbClr val="000000"/>
                </a:solidFill>
                <a:latin typeface="RWSOND+Times New Roman Bold"/>
                <a:cs typeface="RWSOND+Times New Roman Bold"/>
              </a:rPr>
              <a:t>Роман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055109" y="3768806"/>
            <a:ext cx="1598732" cy="26290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770"/>
              </a:lnSpc>
              <a:spcBef>
                <a:spcPts val="0"/>
              </a:spcBef>
              <a:spcAft>
                <a:spcPts val="0"/>
              </a:spcAft>
            </a:pPr>
            <a:r>
              <a:rPr sz="1600" b="1" dirty="0">
                <a:solidFill>
                  <a:srgbClr val="000000"/>
                </a:solidFill>
                <a:latin typeface="RWSOND+Times New Roman Bold"/>
                <a:cs typeface="RWSOND+Times New Roman Bold"/>
              </a:rPr>
              <a:t>Блинова</a:t>
            </a:r>
            <a:r>
              <a:rPr sz="1600" b="1" spc="12" dirty="0">
                <a:solidFill>
                  <a:srgbClr val="000000"/>
                </a:solidFill>
                <a:latin typeface="RWSOND+Times New Roman Bold"/>
                <a:cs typeface="RWSOND+Times New Roman Bold"/>
              </a:rPr>
              <a:t> </a:t>
            </a:r>
            <a:r>
              <a:rPr sz="1600" b="1" dirty="0">
                <a:solidFill>
                  <a:srgbClr val="000000"/>
                </a:solidFill>
                <a:latin typeface="RWSOND+Times New Roman Bold"/>
                <a:cs typeface="RWSOND+Times New Roman Bold"/>
              </a:rPr>
              <a:t>Софья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171651" y="3964150"/>
            <a:ext cx="2114864" cy="12382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767"/>
              </a:lnSpc>
              <a:spcBef>
                <a:spcPts val="0"/>
              </a:spcBef>
              <a:spcAft>
                <a:spcPts val="0"/>
              </a:spcAft>
            </a:pPr>
            <a:r>
              <a:rPr sz="1600" b="1" dirty="0">
                <a:solidFill>
                  <a:srgbClr val="000000"/>
                </a:solidFill>
                <a:latin typeface="RWSOND+Times New Roman Bold"/>
                <a:cs typeface="RWSOND+Times New Roman Bold"/>
              </a:rPr>
              <a:t>Полезные</a:t>
            </a:r>
            <a:r>
              <a:rPr sz="1600" b="1" spc="41" dirty="0">
                <a:solidFill>
                  <a:srgbClr val="000000"/>
                </a:solidFill>
                <a:latin typeface="RWSOND+Times New Roman Bold"/>
                <a:cs typeface="RWSOND+Times New Roman Bold"/>
              </a:rPr>
              <a:t> </a:t>
            </a:r>
            <a:r>
              <a:rPr sz="1600" b="1" dirty="0">
                <a:solidFill>
                  <a:srgbClr val="000000"/>
                </a:solidFill>
                <a:latin typeface="RWSOND+Times New Roman Bold"/>
                <a:cs typeface="RWSOND+Times New Roman Bold"/>
              </a:rPr>
              <a:t>навыки</a:t>
            </a:r>
            <a:r>
              <a:rPr sz="1600" b="1" dirty="0">
                <a:solidFill>
                  <a:srgbClr val="000000"/>
                </a:solidFill>
                <a:latin typeface="PTDVAS+Times New Roman Bold"/>
                <a:cs typeface="PTDVAS+Times New Roman Bold"/>
              </a:rPr>
              <a:t>:</a:t>
            </a:r>
          </a:p>
          <a:p>
            <a:pPr marL="0" marR="0">
              <a:lnSpc>
                <a:spcPts val="1536"/>
              </a:lnSpc>
              <a:spcBef>
                <a:spcPts val="0"/>
              </a:spcBef>
              <a:spcAft>
                <a:spcPts val="0"/>
              </a:spcAft>
            </a:pPr>
            <a:r>
              <a:rPr sz="1600" spc="-10" dirty="0">
                <a:solidFill>
                  <a:srgbClr val="000000"/>
                </a:solidFill>
                <a:latin typeface="MCIKHQ+Times New Roman"/>
                <a:cs typeface="MCIKHQ+Times New Roman"/>
              </a:rPr>
              <a:t>коммуникативность</a:t>
            </a:r>
            <a:r>
              <a:rPr sz="1600" dirty="0">
                <a:solidFill>
                  <a:srgbClr val="000000"/>
                </a:solidFill>
                <a:latin typeface="GRHIBN+Times New Roman"/>
                <a:cs typeface="GRHIBN+Times New Roman"/>
              </a:rPr>
              <a:t>,</a:t>
            </a:r>
          </a:p>
          <a:p>
            <a:pPr marL="0" marR="0">
              <a:lnSpc>
                <a:spcPts val="1536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MCIKHQ+Times New Roman"/>
                <a:cs typeface="MCIKHQ+Times New Roman"/>
              </a:rPr>
              <a:t>инициативность</a:t>
            </a:r>
          </a:p>
          <a:p>
            <a:pPr marL="0" marR="0">
              <a:lnSpc>
                <a:spcPts val="1535"/>
              </a:lnSpc>
              <a:spcBef>
                <a:spcPts val="50"/>
              </a:spcBef>
              <a:spcAft>
                <a:spcPts val="0"/>
              </a:spcAft>
            </a:pPr>
            <a:r>
              <a:rPr sz="1600" b="1" spc="-21" dirty="0">
                <a:solidFill>
                  <a:srgbClr val="000000"/>
                </a:solidFill>
                <a:latin typeface="RWSOND+Times New Roman Bold"/>
                <a:cs typeface="RWSOND+Times New Roman Bold"/>
              </a:rPr>
              <a:t>Роль</a:t>
            </a:r>
            <a:r>
              <a:rPr sz="1600" b="1" spc="30" dirty="0">
                <a:solidFill>
                  <a:srgbClr val="000000"/>
                </a:solidFill>
                <a:latin typeface="RWSOND+Times New Roman Bold"/>
                <a:cs typeface="RWSOND+Times New Roman Bold"/>
              </a:rPr>
              <a:t> </a:t>
            </a:r>
            <a:r>
              <a:rPr sz="1600" b="1" dirty="0">
                <a:solidFill>
                  <a:srgbClr val="000000"/>
                </a:solidFill>
                <a:latin typeface="RWSOND+Times New Roman Bold"/>
                <a:cs typeface="RWSOND+Times New Roman Bold"/>
              </a:rPr>
              <a:t>в </a:t>
            </a:r>
            <a:r>
              <a:rPr sz="1600" b="1" spc="-10" dirty="0">
                <a:solidFill>
                  <a:srgbClr val="000000"/>
                </a:solidFill>
                <a:latin typeface="RWSOND+Times New Roman Bold"/>
                <a:cs typeface="RWSOND+Times New Roman Bold"/>
              </a:rPr>
              <a:t>команде:</a:t>
            </a:r>
          </a:p>
          <a:p>
            <a:pPr marL="0" marR="0">
              <a:lnSpc>
                <a:spcPts val="1535"/>
              </a:lnSpc>
              <a:spcBef>
                <a:spcPts val="0"/>
              </a:spcBef>
              <a:spcAft>
                <a:spcPts val="0"/>
              </a:spcAft>
            </a:pPr>
            <a:r>
              <a:rPr sz="1600" spc="-14" dirty="0">
                <a:solidFill>
                  <a:srgbClr val="000000"/>
                </a:solidFill>
                <a:latin typeface="MCIKHQ+Times New Roman"/>
                <a:cs typeface="MCIKHQ+Times New Roman"/>
              </a:rPr>
              <a:t>Руководитель</a:t>
            </a:r>
            <a:r>
              <a:rPr sz="1600" spc="17" dirty="0">
                <a:solidFill>
                  <a:srgbClr val="000000"/>
                </a:solidFill>
                <a:latin typeface="MCIKHQ+Times New Roman"/>
                <a:cs typeface="MCIKHQ+Times New Roman"/>
              </a:rPr>
              <a:t> </a:t>
            </a:r>
            <a:r>
              <a:rPr sz="1600" dirty="0">
                <a:solidFill>
                  <a:srgbClr val="000000"/>
                </a:solidFill>
                <a:latin typeface="MCIKHQ+Times New Roman"/>
                <a:cs typeface="MCIKHQ+Times New Roman"/>
              </a:rPr>
              <a:t>проекта,</a:t>
            </a:r>
          </a:p>
          <a:p>
            <a:pPr marL="0" marR="0">
              <a:lnSpc>
                <a:spcPts val="1538"/>
              </a:lnSpc>
              <a:spcBef>
                <a:spcPts val="0"/>
              </a:spcBef>
              <a:spcAft>
                <a:spcPts val="0"/>
              </a:spcAft>
            </a:pPr>
            <a:r>
              <a:rPr sz="1600" spc="-15" dirty="0">
                <a:solidFill>
                  <a:srgbClr val="000000"/>
                </a:solidFill>
                <a:latin typeface="MCIKHQ+Times New Roman"/>
                <a:cs typeface="MCIKHQ+Times New Roman"/>
              </a:rPr>
              <a:t>мотиватор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4055109" y="3964150"/>
            <a:ext cx="2764289" cy="6527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767"/>
              </a:lnSpc>
              <a:spcBef>
                <a:spcPts val="0"/>
              </a:spcBef>
              <a:spcAft>
                <a:spcPts val="0"/>
              </a:spcAft>
            </a:pPr>
            <a:r>
              <a:rPr sz="1600" b="1" dirty="0">
                <a:solidFill>
                  <a:srgbClr val="000000"/>
                </a:solidFill>
                <a:latin typeface="RWSOND+Times New Roman Bold"/>
                <a:cs typeface="RWSOND+Times New Roman Bold"/>
              </a:rPr>
              <a:t>Полезные</a:t>
            </a:r>
            <a:r>
              <a:rPr sz="1600" b="1" spc="42" dirty="0">
                <a:solidFill>
                  <a:srgbClr val="000000"/>
                </a:solidFill>
                <a:latin typeface="RWSOND+Times New Roman Bold"/>
                <a:cs typeface="RWSOND+Times New Roman Bold"/>
              </a:rPr>
              <a:t> </a:t>
            </a:r>
            <a:r>
              <a:rPr sz="1600" b="1" dirty="0">
                <a:solidFill>
                  <a:srgbClr val="000000"/>
                </a:solidFill>
                <a:latin typeface="RWSOND+Times New Roman Bold"/>
                <a:cs typeface="RWSOND+Times New Roman Bold"/>
              </a:rPr>
              <a:t>навыки</a:t>
            </a:r>
            <a:r>
              <a:rPr sz="1600" b="1" dirty="0">
                <a:solidFill>
                  <a:srgbClr val="000000"/>
                </a:solidFill>
                <a:latin typeface="PTDVAS+Times New Roman Bold"/>
                <a:cs typeface="PTDVAS+Times New Roman Bold"/>
              </a:rPr>
              <a:t>:</a:t>
            </a:r>
          </a:p>
          <a:p>
            <a:pPr marL="0" marR="0">
              <a:lnSpc>
                <a:spcPts val="1536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MCIKHQ+Times New Roman"/>
                <a:cs typeface="MCIKHQ+Times New Roman"/>
              </a:rPr>
              <a:t>ответственность,</a:t>
            </a:r>
            <a:r>
              <a:rPr sz="1600" spc="42" dirty="0">
                <a:solidFill>
                  <a:srgbClr val="000000"/>
                </a:solidFill>
                <a:latin typeface="MCIKHQ+Times New Roman"/>
                <a:cs typeface="MCIKHQ+Times New Roman"/>
              </a:rPr>
              <a:t> </a:t>
            </a:r>
            <a:r>
              <a:rPr sz="1600" spc="-14" dirty="0">
                <a:solidFill>
                  <a:srgbClr val="000000"/>
                </a:solidFill>
                <a:latin typeface="MCIKHQ+Times New Roman"/>
                <a:cs typeface="MCIKHQ+Times New Roman"/>
              </a:rPr>
              <a:t>трудолюбие,</a:t>
            </a:r>
          </a:p>
          <a:p>
            <a:pPr marL="0" marR="0">
              <a:lnSpc>
                <a:spcPts val="1536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MCIKHQ+Times New Roman"/>
                <a:cs typeface="MCIKHQ+Times New Roman"/>
              </a:rPr>
              <a:t>креативность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055109" y="4549366"/>
            <a:ext cx="1974446" cy="45763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767"/>
              </a:lnSpc>
              <a:spcBef>
                <a:spcPts val="0"/>
              </a:spcBef>
              <a:spcAft>
                <a:spcPts val="0"/>
              </a:spcAft>
            </a:pPr>
            <a:r>
              <a:rPr sz="1600" b="1" spc="-21" dirty="0">
                <a:solidFill>
                  <a:srgbClr val="000000"/>
                </a:solidFill>
                <a:latin typeface="RWSOND+Times New Roman Bold"/>
                <a:cs typeface="RWSOND+Times New Roman Bold"/>
              </a:rPr>
              <a:t>Роль</a:t>
            </a:r>
            <a:r>
              <a:rPr sz="1600" b="1" spc="30" dirty="0">
                <a:solidFill>
                  <a:srgbClr val="000000"/>
                </a:solidFill>
                <a:latin typeface="RWSOND+Times New Roman Bold"/>
                <a:cs typeface="RWSOND+Times New Roman Bold"/>
              </a:rPr>
              <a:t> </a:t>
            </a:r>
            <a:r>
              <a:rPr sz="1600" b="1" dirty="0">
                <a:solidFill>
                  <a:srgbClr val="000000"/>
                </a:solidFill>
                <a:latin typeface="RWSOND+Times New Roman Bold"/>
                <a:cs typeface="RWSOND+Times New Roman Bold"/>
              </a:rPr>
              <a:t>в </a:t>
            </a:r>
            <a:r>
              <a:rPr sz="1600" b="1" spc="-10" dirty="0">
                <a:solidFill>
                  <a:srgbClr val="000000"/>
                </a:solidFill>
                <a:latin typeface="RWSOND+Times New Roman Bold"/>
                <a:cs typeface="RWSOND+Times New Roman Bold"/>
              </a:rPr>
              <a:t>команде:</a:t>
            </a:r>
          </a:p>
          <a:p>
            <a:pPr marL="0" marR="0">
              <a:lnSpc>
                <a:spcPts val="1535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MCIKHQ+Times New Roman"/>
                <a:cs typeface="MCIKHQ+Times New Roman"/>
              </a:rPr>
              <a:t>Дизайнер,</a:t>
            </a:r>
            <a:r>
              <a:rPr sz="1600" spc="33" dirty="0">
                <a:solidFill>
                  <a:srgbClr val="000000"/>
                </a:solidFill>
                <a:latin typeface="MCIKHQ+Times New Roman"/>
                <a:cs typeface="MCIKHQ+Times New Roman"/>
              </a:rPr>
              <a:t> </a:t>
            </a:r>
            <a:r>
              <a:rPr sz="1600" spc="-15" dirty="0">
                <a:solidFill>
                  <a:srgbClr val="000000"/>
                </a:solidFill>
                <a:latin typeface="MCIKHQ+Times New Roman"/>
                <a:cs typeface="MCIKHQ+Times New Roman"/>
              </a:rPr>
              <a:t>мотиватор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0071100" cy="566394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644042" y="601389"/>
            <a:ext cx="2657977" cy="162984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76200" marR="0">
              <a:lnSpc>
                <a:spcPts val="4466"/>
              </a:lnSpc>
              <a:spcBef>
                <a:spcPts val="0"/>
              </a:spcBef>
              <a:spcAft>
                <a:spcPts val="0"/>
              </a:spcAft>
            </a:pPr>
            <a:r>
              <a:rPr sz="4000" dirty="0">
                <a:solidFill>
                  <a:srgbClr val="000000"/>
                </a:solidFill>
                <a:latin typeface="HMQCTC+Arial"/>
                <a:cs typeface="HMQCTC+Arial"/>
              </a:rPr>
              <a:t>Проблема</a:t>
            </a:r>
          </a:p>
          <a:p>
            <a:pPr marL="0" marR="0">
              <a:lnSpc>
                <a:spcPts val="4464"/>
              </a:lnSpc>
              <a:spcBef>
                <a:spcPts val="3552"/>
              </a:spcBef>
              <a:spcAft>
                <a:spcPts val="0"/>
              </a:spcAft>
            </a:pPr>
            <a:r>
              <a:rPr sz="4000" dirty="0">
                <a:solidFill>
                  <a:srgbClr val="FFFFFF"/>
                </a:solidFill>
                <a:latin typeface="HMQCTC+Arial"/>
                <a:cs typeface="HMQCTC+Arial"/>
              </a:rPr>
              <a:t>Компании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793490" y="1796755"/>
            <a:ext cx="5249055" cy="4351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26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HMQCTC+Arial"/>
                <a:cs typeface="HMQCTC+Arial"/>
              </a:rPr>
              <a:t>•</a:t>
            </a:r>
            <a:r>
              <a:rPr sz="2800" spc="501" dirty="0">
                <a:solidFill>
                  <a:srgbClr val="000000"/>
                </a:solidFill>
                <a:latin typeface="HMQCTC+Arial"/>
                <a:cs typeface="HMQCTC+Arial"/>
              </a:rPr>
              <a:t> </a:t>
            </a:r>
            <a:r>
              <a:rPr sz="2800" dirty="0">
                <a:solidFill>
                  <a:srgbClr val="000000"/>
                </a:solidFill>
                <a:latin typeface="HMQCTC+Arial"/>
                <a:cs typeface="HMQCTC+Arial"/>
              </a:rPr>
              <a:t>Потребность в качественном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20014" y="2151933"/>
            <a:ext cx="8405143" cy="6054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466"/>
              </a:lnSpc>
              <a:spcBef>
                <a:spcPts val="0"/>
              </a:spcBef>
              <a:spcAft>
                <a:spcPts val="0"/>
              </a:spcAft>
            </a:pPr>
            <a:r>
              <a:rPr sz="4000" dirty="0">
                <a:solidFill>
                  <a:srgbClr val="FFFFFF"/>
                </a:solidFill>
                <a:latin typeface="HMQCTC+Arial"/>
                <a:cs typeface="HMQCTC+Arial"/>
              </a:rPr>
              <a:t>тур</a:t>
            </a:r>
            <a:r>
              <a:rPr sz="4000" dirty="0">
                <a:solidFill>
                  <a:srgbClr val="FFFFFF"/>
                </a:solidFill>
                <a:latin typeface="GHAKCL+Arial"/>
                <a:cs typeface="GHAKCL+Arial"/>
              </a:rPr>
              <a:t>-</a:t>
            </a:r>
            <a:r>
              <a:rPr sz="4000" dirty="0">
                <a:solidFill>
                  <a:srgbClr val="FFFFFF"/>
                </a:solidFill>
                <a:latin typeface="HMQCTC+Arial"/>
                <a:cs typeface="HMQCTC+Arial"/>
              </a:rPr>
              <a:t>сектора</a:t>
            </a:r>
            <a:r>
              <a:rPr sz="4000" spc="5839" dirty="0">
                <a:solidFill>
                  <a:srgbClr val="FFFFFF"/>
                </a:solidFill>
                <a:latin typeface="HMQCTC+Arial"/>
                <a:cs typeface="HMQCTC+Arial"/>
              </a:rPr>
              <a:t> </a:t>
            </a:r>
            <a:r>
              <a:rPr sz="2800" dirty="0">
                <a:solidFill>
                  <a:srgbClr val="000000"/>
                </a:solidFill>
                <a:latin typeface="HMQCTC+Arial"/>
                <a:cs typeface="HMQCTC+Arial"/>
              </a:rPr>
              <a:t>брендировании</a:t>
            </a:r>
            <a:r>
              <a:rPr sz="2800" spc="-13" dirty="0">
                <a:solidFill>
                  <a:srgbClr val="000000"/>
                </a:solidFill>
                <a:latin typeface="HMQCTC+Arial"/>
                <a:cs typeface="HMQCTC+Arial"/>
              </a:rPr>
              <a:t> </a:t>
            </a:r>
            <a:r>
              <a:rPr sz="2800" spc="-23" dirty="0">
                <a:solidFill>
                  <a:srgbClr val="000000"/>
                </a:solidFill>
                <a:latin typeface="HMQCTC+Arial"/>
                <a:cs typeface="HMQCTC+Arial"/>
              </a:rPr>
              <a:t>Респу</a:t>
            </a:r>
            <a:r>
              <a:rPr sz="2800" spc="-738" dirty="0">
                <a:solidFill>
                  <a:srgbClr val="000000"/>
                </a:solidFill>
                <a:latin typeface="HMQCTC+Arial"/>
                <a:cs typeface="HMQCTC+Arial"/>
              </a:rPr>
              <a:t> </a:t>
            </a:r>
            <a:r>
              <a:rPr sz="2800" spc="-26" dirty="0">
                <a:solidFill>
                  <a:srgbClr val="000000"/>
                </a:solidFill>
                <a:latin typeface="HMQCTC+Arial"/>
                <a:cs typeface="HMQCTC+Arial"/>
              </a:rPr>
              <a:t>блики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28853" y="2668990"/>
            <a:ext cx="2996374" cy="3912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40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FFFFFF"/>
                </a:solidFill>
                <a:latin typeface="HMQCTC+Arial"/>
                <a:cs typeface="HMQCTC+Arial"/>
              </a:rPr>
              <a:t>(внутренние или</a:t>
            </a:r>
            <a:r>
              <a:rPr sz="1200" spc="15" dirty="0">
                <a:solidFill>
                  <a:srgbClr val="FFFFFF"/>
                </a:solidFill>
                <a:latin typeface="HMQCTC+Arial"/>
                <a:cs typeface="HMQCTC+Arial"/>
              </a:rPr>
              <a:t> </a:t>
            </a:r>
            <a:r>
              <a:rPr sz="1200" dirty="0">
                <a:solidFill>
                  <a:srgbClr val="FFFFFF"/>
                </a:solidFill>
                <a:latin typeface="HMQCTC+Arial"/>
                <a:cs typeface="HMQCTC+Arial"/>
              </a:rPr>
              <a:t>реализующие работу</a:t>
            </a:r>
            <a:r>
              <a:rPr sz="1200" spc="-33" dirty="0">
                <a:solidFill>
                  <a:srgbClr val="FFFFFF"/>
                </a:solidFill>
                <a:latin typeface="HMQCTC+Arial"/>
                <a:cs typeface="HMQCTC+Arial"/>
              </a:rPr>
              <a:t> </a:t>
            </a:r>
            <a:r>
              <a:rPr sz="1200" dirty="0">
                <a:solidFill>
                  <a:srgbClr val="FFFFFF"/>
                </a:solidFill>
                <a:latin typeface="HMQCTC+Arial"/>
                <a:cs typeface="HMQCTC+Arial"/>
              </a:rPr>
              <a:t>в</a:t>
            </a:r>
          </a:p>
          <a:p>
            <a:pPr marL="1059205" marR="0">
              <a:lnSpc>
                <a:spcPts val="1340"/>
              </a:lnSpc>
              <a:spcBef>
                <a:spcPts val="149"/>
              </a:spcBef>
              <a:spcAft>
                <a:spcPts val="0"/>
              </a:spcAft>
            </a:pPr>
            <a:r>
              <a:rPr sz="1200" spc="-15" dirty="0">
                <a:solidFill>
                  <a:srgbClr val="FFFFFF"/>
                </a:solidFill>
                <a:latin typeface="HMQCTC+Arial"/>
                <a:cs typeface="HMQCTC+Arial"/>
              </a:rPr>
              <a:t>Удмуртии)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318516" y="3436051"/>
            <a:ext cx="9308236" cy="14755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15747" marR="0">
              <a:lnSpc>
                <a:spcPts val="4464"/>
              </a:lnSpc>
              <a:spcBef>
                <a:spcPts val="0"/>
              </a:spcBef>
              <a:spcAft>
                <a:spcPts val="0"/>
              </a:spcAft>
            </a:pPr>
            <a:r>
              <a:rPr sz="4000" dirty="0">
                <a:solidFill>
                  <a:srgbClr val="000000"/>
                </a:solidFill>
                <a:latin typeface="HMQCTC+Arial"/>
                <a:cs typeface="HMQCTC+Arial"/>
              </a:rPr>
              <a:t>Решение</a:t>
            </a:r>
            <a:r>
              <a:rPr sz="4000" spc="35" dirty="0">
                <a:solidFill>
                  <a:srgbClr val="000000"/>
                </a:solidFill>
                <a:latin typeface="HMQCTC+Arial"/>
                <a:cs typeface="HMQCTC+Arial"/>
              </a:rPr>
              <a:t> </a:t>
            </a:r>
            <a:r>
              <a:rPr sz="4000" dirty="0">
                <a:solidFill>
                  <a:srgbClr val="000000"/>
                </a:solidFill>
                <a:latin typeface="HMQCTC+Arial"/>
                <a:cs typeface="HMQCTC+Arial"/>
              </a:rPr>
              <a:t>проблемы</a:t>
            </a:r>
          </a:p>
          <a:p>
            <a:pPr marL="0" marR="0">
              <a:lnSpc>
                <a:spcPts val="2010"/>
              </a:lnSpc>
              <a:spcBef>
                <a:spcPts val="523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HMQCTC+Arial"/>
                <a:cs typeface="HMQCTC+Arial"/>
              </a:rPr>
              <a:t>Создание полилингвального комикса,</a:t>
            </a:r>
            <a:r>
              <a:rPr sz="1800" spc="-20" dirty="0">
                <a:solidFill>
                  <a:srgbClr val="000000"/>
                </a:solidFill>
                <a:latin typeface="HMQCTC+Arial"/>
                <a:cs typeface="HMQCTC+Arial"/>
              </a:rPr>
              <a:t> </a:t>
            </a:r>
            <a:r>
              <a:rPr sz="1800" dirty="0">
                <a:solidFill>
                  <a:srgbClr val="000000"/>
                </a:solidFill>
                <a:latin typeface="HMQCTC+Arial"/>
                <a:cs typeface="HMQCTC+Arial"/>
              </a:rPr>
              <a:t>учитывающего</a:t>
            </a:r>
            <a:r>
              <a:rPr sz="1800" spc="32" dirty="0">
                <a:solidFill>
                  <a:srgbClr val="000000"/>
                </a:solidFill>
                <a:latin typeface="HMQCTC+Arial"/>
                <a:cs typeface="HMQCTC+Arial"/>
              </a:rPr>
              <a:t> </a:t>
            </a:r>
            <a:r>
              <a:rPr sz="1800" dirty="0">
                <a:solidFill>
                  <a:srgbClr val="000000"/>
                </a:solidFill>
                <a:latin typeface="HMQCTC+Arial"/>
                <a:cs typeface="HMQCTC+Arial"/>
              </a:rPr>
              <a:t>эко</a:t>
            </a:r>
            <a:r>
              <a:rPr sz="1800" dirty="0">
                <a:solidFill>
                  <a:srgbClr val="000000"/>
                </a:solidFill>
                <a:latin typeface="GHAKCL+Arial"/>
                <a:cs typeface="GHAKCL+Arial"/>
              </a:rPr>
              <a:t>-</a:t>
            </a:r>
            <a:r>
              <a:rPr sz="1800" spc="-20" dirty="0">
                <a:solidFill>
                  <a:srgbClr val="000000"/>
                </a:solidFill>
                <a:latin typeface="GHAKCL+Arial"/>
                <a:cs typeface="GHAKCL+Arial"/>
              </a:rPr>
              <a:t> </a:t>
            </a:r>
            <a:r>
              <a:rPr sz="1800" dirty="0">
                <a:solidFill>
                  <a:srgbClr val="000000"/>
                </a:solidFill>
                <a:latin typeface="HMQCTC+Arial"/>
                <a:cs typeface="HMQCTC+Arial"/>
              </a:rPr>
              <a:t>и финно</a:t>
            </a:r>
            <a:r>
              <a:rPr sz="1800" dirty="0">
                <a:solidFill>
                  <a:srgbClr val="000000"/>
                </a:solidFill>
                <a:latin typeface="GHAKCL+Arial"/>
                <a:cs typeface="GHAKCL+Arial"/>
              </a:rPr>
              <a:t>-</a:t>
            </a:r>
            <a:r>
              <a:rPr sz="1800" dirty="0">
                <a:solidFill>
                  <a:srgbClr val="000000"/>
                </a:solidFill>
                <a:latin typeface="HMQCTC+Arial"/>
                <a:cs typeface="HMQCTC+Arial"/>
              </a:rPr>
              <a:t>угорский</a:t>
            </a:r>
            <a:r>
              <a:rPr sz="1800" spc="21" dirty="0">
                <a:solidFill>
                  <a:srgbClr val="000000"/>
                </a:solidFill>
                <a:latin typeface="HMQCTC+Arial"/>
                <a:cs typeface="HMQCTC+Arial"/>
              </a:rPr>
              <a:t> </a:t>
            </a:r>
            <a:r>
              <a:rPr sz="1800" dirty="0">
                <a:solidFill>
                  <a:srgbClr val="000000"/>
                </a:solidFill>
                <a:latin typeface="HMQCTC+Arial"/>
                <a:cs typeface="HMQCTC+Arial"/>
              </a:rPr>
              <a:t>аспекты</a:t>
            </a:r>
          </a:p>
          <a:p>
            <a:pPr marL="0" marR="0">
              <a:lnSpc>
                <a:spcPts val="2010"/>
              </a:lnSpc>
              <a:spcBef>
                <a:spcPts val="198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HMQCTC+Arial"/>
                <a:cs typeface="HMQCTC+Arial"/>
              </a:rPr>
              <a:t>айдентики</a:t>
            </a:r>
            <a:r>
              <a:rPr sz="1800" spc="-13" dirty="0">
                <a:solidFill>
                  <a:srgbClr val="000000"/>
                </a:solidFill>
                <a:latin typeface="HMQCTC+Arial"/>
                <a:cs typeface="HMQCTC+Arial"/>
              </a:rPr>
              <a:t> </a:t>
            </a:r>
            <a:r>
              <a:rPr sz="1800" dirty="0">
                <a:solidFill>
                  <a:srgbClr val="000000"/>
                </a:solidFill>
                <a:latin typeface="HMQCTC+Arial"/>
                <a:cs typeface="HMQCTC+Arial"/>
              </a:rPr>
              <a:t>Удмуртии, который возможно</a:t>
            </a:r>
            <a:r>
              <a:rPr sz="1800" spc="18" dirty="0">
                <a:solidFill>
                  <a:srgbClr val="000000"/>
                </a:solidFill>
                <a:latin typeface="HMQCTC+Arial"/>
                <a:cs typeface="HMQCTC+Arial"/>
              </a:rPr>
              <a:t> </a:t>
            </a:r>
            <a:r>
              <a:rPr sz="1800" dirty="0">
                <a:solidFill>
                  <a:srgbClr val="000000"/>
                </a:solidFill>
                <a:latin typeface="HMQCTC+Arial"/>
                <a:cs typeface="HMQCTC+Arial"/>
              </a:rPr>
              <a:t>использовать в качестве брошюры</a:t>
            </a:r>
            <a:r>
              <a:rPr sz="1800" spc="15" dirty="0">
                <a:solidFill>
                  <a:srgbClr val="000000"/>
                </a:solidFill>
                <a:latin typeface="HMQCTC+Arial"/>
                <a:cs typeface="HMQCTC+Arial"/>
              </a:rPr>
              <a:t> </a:t>
            </a:r>
            <a:r>
              <a:rPr sz="1800" dirty="0">
                <a:solidFill>
                  <a:srgbClr val="000000"/>
                </a:solidFill>
                <a:latin typeface="HMQCTC+Arial"/>
                <a:cs typeface="HMQCTC+Arial"/>
              </a:rPr>
              <a:t>в офисах</a:t>
            </a:r>
          </a:p>
          <a:p>
            <a:pPr marL="0" marR="0">
              <a:lnSpc>
                <a:spcPts val="2010"/>
              </a:lnSpc>
              <a:spcBef>
                <a:spcPts val="149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HMQCTC+Arial"/>
                <a:cs typeface="HMQCTC+Arial"/>
              </a:rPr>
              <a:t>и представительствах авиакомпаний,</a:t>
            </a:r>
            <a:r>
              <a:rPr sz="1800" spc="12" dirty="0">
                <a:solidFill>
                  <a:srgbClr val="000000"/>
                </a:solidFill>
                <a:latin typeface="HMQCTC+Arial"/>
                <a:cs typeface="HMQCTC+Arial"/>
              </a:rPr>
              <a:t> </a:t>
            </a:r>
            <a:r>
              <a:rPr sz="1800" dirty="0">
                <a:solidFill>
                  <a:srgbClr val="000000"/>
                </a:solidFill>
                <a:latin typeface="HMQCTC+Arial"/>
                <a:cs typeface="HMQCTC+Arial"/>
              </a:rPr>
              <a:t>туркомпаний</a:t>
            </a:r>
            <a:r>
              <a:rPr sz="1800" spc="21" dirty="0">
                <a:solidFill>
                  <a:srgbClr val="000000"/>
                </a:solidFill>
                <a:latin typeface="HMQCTC+Arial"/>
                <a:cs typeface="HMQCTC+Arial"/>
              </a:rPr>
              <a:t> </a:t>
            </a:r>
            <a:r>
              <a:rPr sz="1800" dirty="0">
                <a:solidFill>
                  <a:srgbClr val="000000"/>
                </a:solidFill>
                <a:latin typeface="HMQCTC+Arial"/>
                <a:cs typeface="HMQCTC+Arial"/>
              </a:rPr>
              <a:t>и т.д</a:t>
            </a:r>
            <a:r>
              <a:rPr sz="1800" dirty="0">
                <a:solidFill>
                  <a:srgbClr val="000000"/>
                </a:solidFill>
                <a:latin typeface="GHAKCL+Arial"/>
                <a:cs typeface="GHAKCL+Arial"/>
              </a:rPr>
              <a:t>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0071100" cy="566394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15798" y="311023"/>
            <a:ext cx="4482515" cy="13337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922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000000"/>
                </a:solidFill>
                <a:latin typeface="HMQCTC+Arial"/>
                <a:cs typeface="HMQCTC+Arial"/>
              </a:rPr>
              <a:t>О проекте.</a:t>
            </a:r>
          </a:p>
          <a:p>
            <a:pPr marL="0" marR="0">
              <a:lnSpc>
                <a:spcPts val="4920"/>
              </a:lnSpc>
              <a:spcBef>
                <a:spcPts val="359"/>
              </a:spcBef>
              <a:spcAft>
                <a:spcPts val="0"/>
              </a:spcAft>
            </a:pPr>
            <a:r>
              <a:rPr sz="4400" dirty="0">
                <a:solidFill>
                  <a:srgbClr val="000000"/>
                </a:solidFill>
                <a:latin typeface="HMQCTC+Arial"/>
                <a:cs typeface="HMQCTC+Arial"/>
              </a:rPr>
              <a:t>Что есть сейчас.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72516" y="1820396"/>
            <a:ext cx="1279318" cy="322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38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HMQCTC+Arial"/>
                <a:cs typeface="HMQCTC+Arial"/>
              </a:rPr>
              <a:t>Созданы: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72516" y="2457269"/>
            <a:ext cx="201486" cy="18713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33"/>
              </a:lnSpc>
              <a:spcBef>
                <a:spcPts val="0"/>
              </a:spcBef>
              <a:spcAft>
                <a:spcPts val="0"/>
              </a:spcAft>
            </a:pPr>
            <a:r>
              <a:rPr sz="1100" dirty="0">
                <a:solidFill>
                  <a:srgbClr val="000000"/>
                </a:solidFill>
                <a:latin typeface="HMQCTC+Arial"/>
                <a:cs typeface="HMQCTC+Arial"/>
              </a:rPr>
              <a:t>•</a:t>
            </a:r>
          </a:p>
          <a:p>
            <a:pPr marL="0" marR="0">
              <a:lnSpc>
                <a:spcPts val="1233"/>
              </a:lnSpc>
              <a:spcBef>
                <a:spcPts val="5368"/>
              </a:spcBef>
              <a:spcAft>
                <a:spcPts val="0"/>
              </a:spcAft>
            </a:pPr>
            <a:r>
              <a:rPr sz="1100" dirty="0">
                <a:solidFill>
                  <a:srgbClr val="000000"/>
                </a:solidFill>
                <a:latin typeface="HMQCTC+Arial"/>
                <a:cs typeface="HMQCTC+Arial"/>
              </a:rPr>
              <a:t>•</a:t>
            </a:r>
          </a:p>
          <a:p>
            <a:pPr marL="0" marR="0">
              <a:lnSpc>
                <a:spcPts val="1233"/>
              </a:lnSpc>
              <a:spcBef>
                <a:spcPts val="5366"/>
              </a:spcBef>
              <a:spcAft>
                <a:spcPts val="0"/>
              </a:spcAft>
            </a:pPr>
            <a:r>
              <a:rPr sz="1100" dirty="0">
                <a:solidFill>
                  <a:srgbClr val="000000"/>
                </a:solidFill>
                <a:latin typeface="HMQCTC+Arial"/>
                <a:cs typeface="HMQCTC+Arial"/>
              </a:rPr>
              <a:t>•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15416" y="2353796"/>
            <a:ext cx="5624385" cy="6272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38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HMQCTC+Arial"/>
                <a:cs typeface="HMQCTC+Arial"/>
              </a:rPr>
              <a:t>сказка,</a:t>
            </a:r>
            <a:r>
              <a:rPr sz="2000" spc="-47" dirty="0">
                <a:solidFill>
                  <a:srgbClr val="000000"/>
                </a:solidFill>
                <a:latin typeface="HMQCTC+Arial"/>
                <a:cs typeface="HMQCTC+Arial"/>
              </a:rPr>
              <a:t> </a:t>
            </a:r>
            <a:r>
              <a:rPr sz="2000" dirty="0">
                <a:solidFill>
                  <a:srgbClr val="000000"/>
                </a:solidFill>
                <a:latin typeface="HMQCTC+Arial"/>
                <a:cs typeface="HMQCTC+Arial"/>
              </a:rPr>
              <a:t>по мотивам</a:t>
            </a:r>
            <a:r>
              <a:rPr sz="2000" spc="-22" dirty="0">
                <a:solidFill>
                  <a:srgbClr val="000000"/>
                </a:solidFill>
                <a:latin typeface="HMQCTC+Arial"/>
                <a:cs typeface="HMQCTC+Arial"/>
              </a:rPr>
              <a:t> </a:t>
            </a:r>
            <a:r>
              <a:rPr sz="2000" dirty="0">
                <a:solidFill>
                  <a:srgbClr val="000000"/>
                </a:solidFill>
                <a:latin typeface="HMQCTC+Arial"/>
                <a:cs typeface="HMQCTC+Arial"/>
              </a:rPr>
              <a:t>которой</a:t>
            </a:r>
            <a:r>
              <a:rPr sz="2000" spc="-20" dirty="0">
                <a:solidFill>
                  <a:srgbClr val="000000"/>
                </a:solidFill>
                <a:latin typeface="HMQCTC+Arial"/>
                <a:cs typeface="HMQCTC+Arial"/>
              </a:rPr>
              <a:t> </a:t>
            </a:r>
            <a:r>
              <a:rPr sz="2000" dirty="0">
                <a:solidFill>
                  <a:srgbClr val="000000"/>
                </a:solidFill>
                <a:latin typeface="HMQCTC+Arial"/>
                <a:cs typeface="HMQCTC+Arial"/>
              </a:rPr>
              <a:t>будет</a:t>
            </a:r>
            <a:r>
              <a:rPr sz="2000" spc="-19" dirty="0">
                <a:solidFill>
                  <a:srgbClr val="000000"/>
                </a:solidFill>
                <a:latin typeface="HMQCTC+Arial"/>
                <a:cs typeface="HMQCTC+Arial"/>
              </a:rPr>
              <a:t> </a:t>
            </a:r>
            <a:r>
              <a:rPr sz="2000" dirty="0">
                <a:solidFill>
                  <a:srgbClr val="000000"/>
                </a:solidFill>
                <a:latin typeface="HMQCTC+Arial"/>
                <a:cs typeface="HMQCTC+Arial"/>
              </a:rPr>
              <a:t>реализован</a:t>
            </a:r>
          </a:p>
          <a:p>
            <a:pPr marL="0" marR="0">
              <a:lnSpc>
                <a:spcPts val="2238"/>
              </a:lnSpc>
              <a:spcBef>
                <a:spcPts val="161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HMQCTC+Arial"/>
                <a:cs typeface="HMQCTC+Arial"/>
              </a:rPr>
              <a:t>комикс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515416" y="3191974"/>
            <a:ext cx="5863925" cy="6275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41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HMQCTC+Arial"/>
                <a:cs typeface="HMQCTC+Arial"/>
              </a:rPr>
              <a:t>смысловые</a:t>
            </a:r>
            <a:r>
              <a:rPr sz="2000" spc="-57" dirty="0">
                <a:solidFill>
                  <a:srgbClr val="000000"/>
                </a:solidFill>
                <a:latin typeface="HMQCTC+Arial"/>
                <a:cs typeface="HMQCTC+Arial"/>
              </a:rPr>
              <a:t> </a:t>
            </a:r>
            <a:r>
              <a:rPr sz="2000" dirty="0">
                <a:solidFill>
                  <a:srgbClr val="000000"/>
                </a:solidFill>
                <a:latin typeface="HMQCTC+Arial"/>
                <a:cs typeface="HMQCTC+Arial"/>
              </a:rPr>
              <a:t>элементы</a:t>
            </a:r>
            <a:r>
              <a:rPr sz="2000" spc="-14" dirty="0">
                <a:solidFill>
                  <a:srgbClr val="000000"/>
                </a:solidFill>
                <a:latin typeface="HMQCTC+Arial"/>
                <a:cs typeface="HMQCTC+Arial"/>
              </a:rPr>
              <a:t> </a:t>
            </a:r>
            <a:r>
              <a:rPr sz="2000" dirty="0">
                <a:solidFill>
                  <a:srgbClr val="000000"/>
                </a:solidFill>
                <a:latin typeface="HMQCTC+Arial"/>
                <a:cs typeface="HMQCTC+Arial"/>
              </a:rPr>
              <a:t>текстовой</a:t>
            </a:r>
            <a:r>
              <a:rPr sz="2000" spc="-32" dirty="0">
                <a:solidFill>
                  <a:srgbClr val="000000"/>
                </a:solidFill>
                <a:latin typeface="HMQCTC+Arial"/>
                <a:cs typeface="HMQCTC+Arial"/>
              </a:rPr>
              <a:t> </a:t>
            </a:r>
            <a:r>
              <a:rPr sz="2000" dirty="0">
                <a:solidFill>
                  <a:srgbClr val="000000"/>
                </a:solidFill>
                <a:latin typeface="HMQCTC+Arial"/>
                <a:cs typeface="HMQCTC+Arial"/>
              </a:rPr>
              <a:t>наполненности</a:t>
            </a:r>
          </a:p>
          <a:p>
            <a:pPr marL="0" marR="0">
              <a:lnSpc>
                <a:spcPts val="2238"/>
              </a:lnSpc>
              <a:spcBef>
                <a:spcPts val="16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HMQCTC+Arial"/>
                <a:cs typeface="HMQCTC+Arial"/>
              </a:rPr>
              <a:t>комикса</a:t>
            </a:r>
            <a:r>
              <a:rPr sz="2000" spc="-25" dirty="0">
                <a:solidFill>
                  <a:srgbClr val="000000"/>
                </a:solidFill>
                <a:latin typeface="HMQCTC+Arial"/>
                <a:cs typeface="HMQCTC+Arial"/>
              </a:rPr>
              <a:t> </a:t>
            </a:r>
            <a:r>
              <a:rPr sz="2000" dirty="0">
                <a:solidFill>
                  <a:srgbClr val="000000"/>
                </a:solidFill>
                <a:latin typeface="HMQCTC+Arial"/>
                <a:cs typeface="HMQCTC+Arial"/>
              </a:rPr>
              <a:t>(аспекты</a:t>
            </a:r>
            <a:r>
              <a:rPr sz="2000" spc="-29" dirty="0">
                <a:solidFill>
                  <a:srgbClr val="000000"/>
                </a:solidFill>
                <a:latin typeface="HMQCTC+Arial"/>
                <a:cs typeface="HMQCTC+Arial"/>
              </a:rPr>
              <a:t> </a:t>
            </a:r>
            <a:r>
              <a:rPr sz="2000" dirty="0">
                <a:solidFill>
                  <a:srgbClr val="000000"/>
                </a:solidFill>
                <a:latin typeface="HMQCTC+Arial"/>
                <a:cs typeface="HMQCTC+Arial"/>
              </a:rPr>
              <a:t>айдентики</a:t>
            </a:r>
            <a:r>
              <a:rPr sz="2000" spc="-35" dirty="0">
                <a:solidFill>
                  <a:srgbClr val="000000"/>
                </a:solidFill>
                <a:latin typeface="HMQCTC+Arial"/>
                <a:cs typeface="HMQCTC+Arial"/>
              </a:rPr>
              <a:t> </a:t>
            </a:r>
            <a:r>
              <a:rPr sz="2000" dirty="0">
                <a:solidFill>
                  <a:srgbClr val="000000"/>
                </a:solidFill>
                <a:latin typeface="HMQCTC+Arial"/>
                <a:cs typeface="HMQCTC+Arial"/>
              </a:rPr>
              <a:t>Удмуртии)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515416" y="4030450"/>
            <a:ext cx="4986334" cy="322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38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HMQCTC+Arial"/>
                <a:cs typeface="HMQCTC+Arial"/>
              </a:rPr>
              <a:t>логотип</a:t>
            </a:r>
            <a:r>
              <a:rPr sz="2000" spc="-24" dirty="0">
                <a:solidFill>
                  <a:srgbClr val="000000"/>
                </a:solidFill>
                <a:latin typeface="HMQCTC+Arial"/>
                <a:cs typeface="HMQCTC+Arial"/>
              </a:rPr>
              <a:t> </a:t>
            </a:r>
            <a:r>
              <a:rPr sz="2000" dirty="0">
                <a:solidFill>
                  <a:srgbClr val="000000"/>
                </a:solidFill>
                <a:latin typeface="HMQCTC+Arial"/>
                <a:cs typeface="HMQCTC+Arial"/>
              </a:rPr>
              <a:t>кампании</a:t>
            </a:r>
            <a:r>
              <a:rPr sz="2000" spc="-31" dirty="0">
                <a:solidFill>
                  <a:srgbClr val="000000"/>
                </a:solidFill>
                <a:latin typeface="HMQCTC+Arial"/>
                <a:cs typeface="HMQCTC+Arial"/>
              </a:rPr>
              <a:t> </a:t>
            </a:r>
            <a:r>
              <a:rPr sz="2000" dirty="0">
                <a:solidFill>
                  <a:srgbClr val="000000"/>
                </a:solidFill>
                <a:latin typeface="HMQCTC+Arial"/>
                <a:cs typeface="HMQCTC+Arial"/>
              </a:rPr>
              <a:t>по</a:t>
            </a:r>
            <a:r>
              <a:rPr sz="2000" spc="12" dirty="0">
                <a:solidFill>
                  <a:srgbClr val="000000"/>
                </a:solidFill>
                <a:latin typeface="HMQCTC+Arial"/>
                <a:cs typeface="HMQCTC+Arial"/>
              </a:rPr>
              <a:t> </a:t>
            </a:r>
            <a:r>
              <a:rPr sz="2000" dirty="0">
                <a:solidFill>
                  <a:srgbClr val="000000"/>
                </a:solidFill>
                <a:latin typeface="HMQCTC+Arial"/>
                <a:cs typeface="HMQCTC+Arial"/>
              </a:rPr>
              <a:t>созданию</a:t>
            </a:r>
            <a:r>
              <a:rPr sz="2000" spc="-54" dirty="0">
                <a:solidFill>
                  <a:srgbClr val="000000"/>
                </a:solidFill>
                <a:latin typeface="HMQCTC+Arial"/>
                <a:cs typeface="HMQCTC+Arial"/>
              </a:rPr>
              <a:t> </a:t>
            </a:r>
            <a:r>
              <a:rPr sz="2000" dirty="0">
                <a:solidFill>
                  <a:srgbClr val="000000"/>
                </a:solidFill>
                <a:latin typeface="HMQCTC+Arial"/>
                <a:cs typeface="HMQCTC+Arial"/>
              </a:rPr>
              <a:t>комиксов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-1"/>
            <a:ext cx="10071100" cy="566394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75767" y="1286745"/>
            <a:ext cx="6707960" cy="8619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23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HMQCTC+Arial"/>
                <a:cs typeface="HMQCTC+Arial"/>
              </a:rPr>
              <a:t>Роль проекта</a:t>
            </a:r>
            <a:r>
              <a:rPr sz="2800" spc="16" dirty="0">
                <a:solidFill>
                  <a:srgbClr val="000000"/>
                </a:solidFill>
                <a:latin typeface="HMQCTC+Arial"/>
                <a:cs typeface="HMQCTC+Arial"/>
              </a:rPr>
              <a:t> </a:t>
            </a:r>
            <a:r>
              <a:rPr sz="2800" dirty="0">
                <a:solidFill>
                  <a:srgbClr val="000000"/>
                </a:solidFill>
                <a:latin typeface="HMQCTC+Arial"/>
                <a:cs typeface="HMQCTC+Arial"/>
              </a:rPr>
              <a:t>в обеспечении</a:t>
            </a:r>
          </a:p>
          <a:p>
            <a:pPr marL="0" marR="0">
              <a:lnSpc>
                <a:spcPts val="3126"/>
              </a:lnSpc>
              <a:spcBef>
                <a:spcPts val="287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HMQCTC+Arial"/>
                <a:cs typeface="HMQCTC+Arial"/>
              </a:rPr>
              <a:t>технологического</a:t>
            </a:r>
            <a:r>
              <a:rPr sz="2800" spc="38" dirty="0">
                <a:solidFill>
                  <a:srgbClr val="000000"/>
                </a:solidFill>
                <a:latin typeface="HMQCTC+Arial"/>
                <a:cs typeface="HMQCTC+Arial"/>
              </a:rPr>
              <a:t> </a:t>
            </a:r>
            <a:r>
              <a:rPr sz="2800" dirty="0">
                <a:solidFill>
                  <a:srgbClr val="000000"/>
                </a:solidFill>
                <a:latin typeface="HMQCTC+Arial"/>
                <a:cs typeface="HMQCTC+Arial"/>
              </a:rPr>
              <a:t>суверенитета</a:t>
            </a:r>
            <a:r>
              <a:rPr sz="2800" spc="15" dirty="0">
                <a:solidFill>
                  <a:srgbClr val="000000"/>
                </a:solidFill>
                <a:latin typeface="HMQCTC+Arial"/>
                <a:cs typeface="HMQCTC+Arial"/>
              </a:rPr>
              <a:t> </a:t>
            </a:r>
            <a:r>
              <a:rPr sz="2800" dirty="0">
                <a:solidFill>
                  <a:srgbClr val="000000"/>
                </a:solidFill>
                <a:latin typeface="HMQCTC+Arial"/>
                <a:cs typeface="HMQCTC+Arial"/>
              </a:rPr>
              <a:t>страны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474343" y="2335213"/>
            <a:ext cx="730262" cy="2934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10"/>
              </a:lnSpc>
              <a:spcBef>
                <a:spcPts val="0"/>
              </a:spcBef>
              <a:spcAft>
                <a:spcPts val="0"/>
              </a:spcAft>
            </a:pPr>
            <a:r>
              <a:rPr sz="1800" b="1" dirty="0">
                <a:solidFill>
                  <a:srgbClr val="FFFFFF"/>
                </a:solidFill>
                <a:latin typeface="QTGCHE+Arial Bold"/>
                <a:cs typeface="QTGCHE+Arial Bold"/>
              </a:rPr>
              <a:t>Роль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960999" y="2335213"/>
            <a:ext cx="977503" cy="2934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10"/>
              </a:lnSpc>
              <a:spcBef>
                <a:spcPts val="0"/>
              </a:spcBef>
              <a:spcAft>
                <a:spcPts val="0"/>
              </a:spcAft>
            </a:pPr>
            <a:r>
              <a:rPr sz="1800" b="1" dirty="0">
                <a:solidFill>
                  <a:srgbClr val="FFFFFF"/>
                </a:solidFill>
                <a:latin typeface="QTGCHE+Arial Bold"/>
                <a:cs typeface="QTGCHE+Arial Bold"/>
              </a:rPr>
              <a:t>Оценка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23341" y="2700951"/>
            <a:ext cx="2109675" cy="5680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13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HMQCTC+Arial"/>
                <a:cs typeface="HMQCTC+Arial"/>
              </a:rPr>
              <a:t>Инновационность</a:t>
            </a:r>
          </a:p>
          <a:p>
            <a:pPr marL="0" marR="0">
              <a:lnSpc>
                <a:spcPts val="2010"/>
              </a:lnSpc>
              <a:spcBef>
                <a:spcPts val="198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HMQCTC+Arial"/>
                <a:cs typeface="HMQCTC+Arial"/>
              </a:rPr>
              <a:t>(отметьте нужное)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3474720" y="2700951"/>
            <a:ext cx="1187165" cy="2938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13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HMQCTC+Arial"/>
                <a:cs typeface="HMQCTC+Arial"/>
              </a:rPr>
              <a:t>Удмуртия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523341" y="3341307"/>
            <a:ext cx="1357369" cy="2934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10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HMQCTC+Arial"/>
                <a:cs typeface="HMQCTC+Arial"/>
              </a:rPr>
              <a:t>Рынок НТИ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523341" y="3615627"/>
            <a:ext cx="2109675" cy="2934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10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HMQCTC+Arial"/>
                <a:cs typeface="HMQCTC+Arial"/>
              </a:rPr>
              <a:t>(отметьте нужное)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3505200" y="3615627"/>
            <a:ext cx="1054298" cy="2934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10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GHAKCL+Arial"/>
                <a:cs typeface="GHAKCL+Arial"/>
              </a:rPr>
              <a:t>WearNet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523341" y="3981492"/>
            <a:ext cx="2451655" cy="2938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13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HMQCTC+Arial"/>
                <a:cs typeface="HMQCTC+Arial"/>
              </a:rPr>
              <a:t>Сквозные</a:t>
            </a:r>
            <a:r>
              <a:rPr sz="1800" spc="12" dirty="0">
                <a:solidFill>
                  <a:srgbClr val="000000"/>
                </a:solidFill>
                <a:latin typeface="HMQCTC+Arial"/>
                <a:cs typeface="HMQCTC+Arial"/>
              </a:rPr>
              <a:t> </a:t>
            </a:r>
            <a:r>
              <a:rPr sz="1800" dirty="0">
                <a:solidFill>
                  <a:srgbClr val="000000"/>
                </a:solidFill>
                <a:latin typeface="HMQCTC+Arial"/>
                <a:cs typeface="HMQCTC+Arial"/>
              </a:rPr>
              <a:t>технологии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3505200" y="3981492"/>
            <a:ext cx="1704147" cy="2938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13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HMQCTC+Arial"/>
                <a:cs typeface="HMQCTC+Arial"/>
              </a:rPr>
              <a:t>Не использует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0071100" cy="566394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23697" y="1033570"/>
            <a:ext cx="6833052" cy="6054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466"/>
              </a:lnSpc>
              <a:spcBef>
                <a:spcPts val="0"/>
              </a:spcBef>
              <a:spcAft>
                <a:spcPts val="0"/>
              </a:spcAft>
            </a:pPr>
            <a:r>
              <a:rPr sz="4000" dirty="0">
                <a:solidFill>
                  <a:srgbClr val="000000"/>
                </a:solidFill>
                <a:latin typeface="HMQCTC+Arial"/>
                <a:cs typeface="HMQCTC+Arial"/>
              </a:rPr>
              <a:t>Целевая</a:t>
            </a:r>
            <a:r>
              <a:rPr sz="4000" spc="29" dirty="0">
                <a:solidFill>
                  <a:srgbClr val="000000"/>
                </a:solidFill>
                <a:latin typeface="HMQCTC+Arial"/>
                <a:cs typeface="HMQCTC+Arial"/>
              </a:rPr>
              <a:t> </a:t>
            </a:r>
            <a:r>
              <a:rPr sz="4000" dirty="0">
                <a:solidFill>
                  <a:srgbClr val="000000"/>
                </a:solidFill>
                <a:latin typeface="HMQCTC+Arial"/>
                <a:cs typeface="HMQCTC+Arial"/>
              </a:rPr>
              <a:t>аудитория</a:t>
            </a:r>
            <a:r>
              <a:rPr sz="4000" spc="22" dirty="0">
                <a:solidFill>
                  <a:srgbClr val="000000"/>
                </a:solidFill>
                <a:latin typeface="HMQCTC+Arial"/>
                <a:cs typeface="HMQCTC+Arial"/>
              </a:rPr>
              <a:t> </a:t>
            </a:r>
            <a:r>
              <a:rPr sz="4000" dirty="0">
                <a:solidFill>
                  <a:srgbClr val="000000"/>
                </a:solidFill>
                <a:latin typeface="HMQCTC+Arial"/>
                <a:cs typeface="HMQCTC+Arial"/>
              </a:rPr>
              <a:t>проекта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35305" y="1738440"/>
            <a:ext cx="8123166" cy="16653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10"/>
              </a:lnSpc>
              <a:spcBef>
                <a:spcPts val="0"/>
              </a:spcBef>
              <a:spcAft>
                <a:spcPts val="0"/>
              </a:spcAft>
            </a:pPr>
            <a:r>
              <a:rPr sz="1800" b="1" dirty="0">
                <a:solidFill>
                  <a:srgbClr val="000000"/>
                </a:solidFill>
                <a:latin typeface="QTGCHE+Arial Bold"/>
                <a:cs typeface="QTGCHE+Arial Bold"/>
              </a:rPr>
              <a:t>Компании, прямо или</a:t>
            </a:r>
            <a:r>
              <a:rPr sz="1800" b="1" spc="13" dirty="0">
                <a:solidFill>
                  <a:srgbClr val="000000"/>
                </a:solidFill>
                <a:latin typeface="QTGCHE+Arial Bold"/>
                <a:cs typeface="QTGCHE+Arial Bold"/>
              </a:rPr>
              <a:t> </a:t>
            </a:r>
            <a:r>
              <a:rPr sz="1800" b="1" spc="-11" dirty="0">
                <a:solidFill>
                  <a:srgbClr val="000000"/>
                </a:solidFill>
                <a:latin typeface="QTGCHE+Arial Bold"/>
                <a:cs typeface="QTGCHE+Arial Bold"/>
              </a:rPr>
              <a:t>косвенно</a:t>
            </a:r>
            <a:r>
              <a:rPr sz="1800" b="1" spc="10" dirty="0">
                <a:solidFill>
                  <a:srgbClr val="000000"/>
                </a:solidFill>
                <a:latin typeface="QTGCHE+Arial Bold"/>
                <a:cs typeface="QTGCHE+Arial Bold"/>
              </a:rPr>
              <a:t> </a:t>
            </a:r>
            <a:r>
              <a:rPr sz="1800" b="1" dirty="0">
                <a:solidFill>
                  <a:srgbClr val="000000"/>
                </a:solidFill>
                <a:latin typeface="QTGCHE+Arial Bold"/>
                <a:cs typeface="QTGCHE+Arial Bold"/>
              </a:rPr>
              <a:t>связанные</a:t>
            </a:r>
            <a:r>
              <a:rPr sz="1800" b="1" spc="18" dirty="0">
                <a:solidFill>
                  <a:srgbClr val="000000"/>
                </a:solidFill>
                <a:latin typeface="QTGCHE+Arial Bold"/>
                <a:cs typeface="QTGCHE+Arial Bold"/>
              </a:rPr>
              <a:t> </a:t>
            </a:r>
            <a:r>
              <a:rPr sz="1800" b="1" dirty="0">
                <a:solidFill>
                  <a:srgbClr val="000000"/>
                </a:solidFill>
                <a:latin typeface="QTGCHE+Arial Bold"/>
                <a:cs typeface="QTGCHE+Arial Bold"/>
              </a:rPr>
              <a:t>с туристическим</a:t>
            </a:r>
            <a:r>
              <a:rPr sz="1800" b="1" spc="54" dirty="0">
                <a:solidFill>
                  <a:srgbClr val="000000"/>
                </a:solidFill>
                <a:latin typeface="QTGCHE+Arial Bold"/>
                <a:cs typeface="QTGCHE+Arial Bold"/>
              </a:rPr>
              <a:t> </a:t>
            </a:r>
            <a:r>
              <a:rPr sz="1800" b="1" spc="-11" dirty="0">
                <a:solidFill>
                  <a:srgbClr val="000000"/>
                </a:solidFill>
                <a:latin typeface="QTGCHE+Arial Bold"/>
                <a:cs typeface="QTGCHE+Arial Bold"/>
              </a:rPr>
              <a:t>сектором</a:t>
            </a:r>
          </a:p>
          <a:p>
            <a:pPr marL="0" marR="0">
              <a:lnSpc>
                <a:spcPts val="2010"/>
              </a:lnSpc>
              <a:spcBef>
                <a:spcPts val="199"/>
              </a:spcBef>
              <a:spcAft>
                <a:spcPts val="0"/>
              </a:spcAft>
            </a:pPr>
            <a:r>
              <a:rPr sz="1800" b="1" spc="-31" dirty="0">
                <a:solidFill>
                  <a:srgbClr val="000000"/>
                </a:solidFill>
                <a:latin typeface="QTGCHE+Arial Bold"/>
                <a:cs typeface="QTGCHE+Arial Bold"/>
              </a:rPr>
              <a:t>Удмуртской</a:t>
            </a:r>
            <a:r>
              <a:rPr sz="1800" b="1" spc="95" dirty="0">
                <a:solidFill>
                  <a:srgbClr val="000000"/>
                </a:solidFill>
                <a:latin typeface="QTGCHE+Arial Bold"/>
                <a:cs typeface="QTGCHE+Arial Bold"/>
              </a:rPr>
              <a:t> </a:t>
            </a:r>
            <a:r>
              <a:rPr sz="1800" b="1" spc="-14" dirty="0">
                <a:solidFill>
                  <a:srgbClr val="000000"/>
                </a:solidFill>
                <a:latin typeface="QTGCHE+Arial Bold"/>
                <a:cs typeface="QTGCHE+Arial Bold"/>
              </a:rPr>
              <a:t>Республики:</a:t>
            </a:r>
          </a:p>
          <a:p>
            <a:pPr marL="0" marR="0">
              <a:lnSpc>
                <a:spcPts val="2010"/>
              </a:lnSpc>
              <a:spcBef>
                <a:spcPts val="149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HMQCTC+Arial"/>
                <a:cs typeface="HMQCTC+Arial"/>
              </a:rPr>
              <a:t>•</a:t>
            </a:r>
            <a:r>
              <a:rPr sz="1800" spc="1126" dirty="0">
                <a:solidFill>
                  <a:srgbClr val="000000"/>
                </a:solidFill>
                <a:latin typeface="HMQCTC+Arial"/>
                <a:cs typeface="HMQCTC+Arial"/>
              </a:rPr>
              <a:t> </a:t>
            </a:r>
            <a:r>
              <a:rPr sz="1800" b="1" dirty="0">
                <a:solidFill>
                  <a:srgbClr val="000000"/>
                </a:solidFill>
                <a:latin typeface="QTGCHE+Arial Bold"/>
                <a:cs typeface="QTGCHE+Arial Bold"/>
              </a:rPr>
              <a:t>Ижавиа</a:t>
            </a:r>
          </a:p>
          <a:p>
            <a:pPr marL="0" marR="0">
              <a:lnSpc>
                <a:spcPts val="2013"/>
              </a:lnSpc>
              <a:spcBef>
                <a:spcPts val="198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HMQCTC+Arial"/>
                <a:cs typeface="HMQCTC+Arial"/>
              </a:rPr>
              <a:t>•</a:t>
            </a:r>
            <a:r>
              <a:rPr sz="1800" spc="1126" dirty="0">
                <a:solidFill>
                  <a:srgbClr val="000000"/>
                </a:solidFill>
                <a:latin typeface="HMQCTC+Arial"/>
                <a:cs typeface="HMQCTC+Arial"/>
              </a:rPr>
              <a:t> </a:t>
            </a:r>
            <a:r>
              <a:rPr sz="1800" b="1" spc="-18" dirty="0">
                <a:solidFill>
                  <a:srgbClr val="000000"/>
                </a:solidFill>
                <a:latin typeface="QTGCHE+Arial Bold"/>
                <a:cs typeface="QTGCHE+Arial Bold"/>
              </a:rPr>
              <a:t>(Авто</a:t>
            </a:r>
            <a:r>
              <a:rPr sz="1800" b="1" dirty="0">
                <a:solidFill>
                  <a:srgbClr val="000000"/>
                </a:solidFill>
                <a:latin typeface="UKFHNI+Arial Bold"/>
                <a:cs typeface="UKFHNI+Arial Bold"/>
              </a:rPr>
              <a:t>-</a:t>
            </a:r>
            <a:r>
              <a:rPr sz="1800" b="1" dirty="0">
                <a:solidFill>
                  <a:srgbClr val="000000"/>
                </a:solidFill>
                <a:latin typeface="QTGCHE+Arial Bold"/>
                <a:cs typeface="QTGCHE+Arial Bold"/>
              </a:rPr>
              <a:t>)</a:t>
            </a:r>
            <a:r>
              <a:rPr sz="1800" b="1" spc="50" dirty="0">
                <a:solidFill>
                  <a:srgbClr val="000000"/>
                </a:solidFill>
                <a:latin typeface="QTGCHE+Arial Bold"/>
                <a:cs typeface="QTGCHE+Arial Bold"/>
              </a:rPr>
              <a:t> </a:t>
            </a:r>
            <a:r>
              <a:rPr sz="1800" b="1" dirty="0">
                <a:solidFill>
                  <a:srgbClr val="000000"/>
                </a:solidFill>
                <a:latin typeface="QTGCHE+Arial Bold"/>
                <a:cs typeface="QTGCHE+Arial Bold"/>
              </a:rPr>
              <a:t>вокзалы</a:t>
            </a:r>
            <a:r>
              <a:rPr sz="1800" b="1" spc="16" dirty="0">
                <a:solidFill>
                  <a:srgbClr val="000000"/>
                </a:solidFill>
                <a:latin typeface="QTGCHE+Arial Bold"/>
                <a:cs typeface="QTGCHE+Arial Bold"/>
              </a:rPr>
              <a:t> </a:t>
            </a:r>
            <a:r>
              <a:rPr sz="1800" b="1" spc="-32" dirty="0">
                <a:solidFill>
                  <a:srgbClr val="000000"/>
                </a:solidFill>
                <a:latin typeface="QTGCHE+Arial Bold"/>
                <a:cs typeface="QTGCHE+Arial Bold"/>
              </a:rPr>
              <a:t>Удмуртии</a:t>
            </a:r>
          </a:p>
          <a:p>
            <a:pPr marL="0" marR="0">
              <a:lnSpc>
                <a:spcPts val="2010"/>
              </a:lnSpc>
              <a:spcBef>
                <a:spcPts val="198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HMQCTC+Arial"/>
                <a:cs typeface="HMQCTC+Arial"/>
              </a:rPr>
              <a:t>•</a:t>
            </a:r>
            <a:r>
              <a:rPr sz="1800" spc="1126" dirty="0">
                <a:solidFill>
                  <a:srgbClr val="000000"/>
                </a:solidFill>
                <a:latin typeface="HMQCTC+Arial"/>
                <a:cs typeface="HMQCTC+Arial"/>
              </a:rPr>
              <a:t> </a:t>
            </a:r>
            <a:r>
              <a:rPr sz="1800" b="1" spc="-12" dirty="0">
                <a:solidFill>
                  <a:srgbClr val="000000"/>
                </a:solidFill>
                <a:latin typeface="QTGCHE+Arial Bold"/>
                <a:cs typeface="QTGCHE+Arial Bold"/>
              </a:rPr>
              <a:t>Перевозчики</a:t>
            </a:r>
            <a:r>
              <a:rPr sz="1800" b="1" spc="43" dirty="0">
                <a:solidFill>
                  <a:srgbClr val="000000"/>
                </a:solidFill>
                <a:latin typeface="QTGCHE+Arial Bold"/>
                <a:cs typeface="QTGCHE+Arial Bold"/>
              </a:rPr>
              <a:t> </a:t>
            </a:r>
            <a:r>
              <a:rPr sz="1800" b="1" dirty="0">
                <a:solidFill>
                  <a:srgbClr val="000000"/>
                </a:solidFill>
                <a:latin typeface="QTGCHE+Arial Bold"/>
                <a:cs typeface="QTGCHE+Arial Bold"/>
              </a:rPr>
              <a:t>дальнего</a:t>
            </a:r>
            <a:r>
              <a:rPr sz="1800" b="1" spc="12" dirty="0">
                <a:solidFill>
                  <a:srgbClr val="000000"/>
                </a:solidFill>
                <a:latin typeface="QTGCHE+Arial Bold"/>
                <a:cs typeface="QTGCHE+Arial Bold"/>
              </a:rPr>
              <a:t> </a:t>
            </a:r>
            <a:r>
              <a:rPr sz="1800" b="1" dirty="0">
                <a:solidFill>
                  <a:srgbClr val="000000"/>
                </a:solidFill>
                <a:latin typeface="QTGCHE+Arial Bold"/>
                <a:cs typeface="QTGCHE+Arial Bold"/>
              </a:rPr>
              <a:t>расстояния</a:t>
            </a:r>
          </a:p>
          <a:p>
            <a:pPr marL="0" marR="0">
              <a:lnSpc>
                <a:spcPts val="2010"/>
              </a:lnSpc>
              <a:spcBef>
                <a:spcPts val="149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HMQCTC+Arial"/>
                <a:cs typeface="HMQCTC+Arial"/>
              </a:rPr>
              <a:t>•</a:t>
            </a:r>
            <a:r>
              <a:rPr sz="1800" spc="1126" dirty="0">
                <a:solidFill>
                  <a:srgbClr val="000000"/>
                </a:solidFill>
                <a:latin typeface="HMQCTC+Arial"/>
                <a:cs typeface="HMQCTC+Arial"/>
              </a:rPr>
              <a:t> </a:t>
            </a:r>
            <a:r>
              <a:rPr sz="1800" b="1" spc="-13" dirty="0">
                <a:solidFill>
                  <a:srgbClr val="000000"/>
                </a:solidFill>
                <a:latin typeface="QTGCHE+Arial Bold"/>
                <a:cs typeface="QTGCHE+Arial Bold"/>
              </a:rPr>
              <a:t>Туркомпании,</a:t>
            </a:r>
            <a:r>
              <a:rPr sz="1800" b="1" spc="43" dirty="0">
                <a:solidFill>
                  <a:srgbClr val="000000"/>
                </a:solidFill>
                <a:latin typeface="QTGCHE+Arial Bold"/>
                <a:cs typeface="QTGCHE+Arial Bold"/>
              </a:rPr>
              <a:t> </a:t>
            </a:r>
            <a:r>
              <a:rPr sz="1800" b="1" dirty="0">
                <a:solidFill>
                  <a:srgbClr val="000000"/>
                </a:solidFill>
                <a:latin typeface="QTGCHE+Arial Bold"/>
                <a:cs typeface="QTGCHE+Arial Bold"/>
              </a:rPr>
              <a:t>турагентства</a:t>
            </a:r>
            <a:r>
              <a:rPr sz="1800" b="1" spc="65" dirty="0">
                <a:solidFill>
                  <a:srgbClr val="000000"/>
                </a:solidFill>
                <a:latin typeface="QTGCHE+Arial Bold"/>
                <a:cs typeface="QTGCHE+Arial Bold"/>
              </a:rPr>
              <a:t> </a:t>
            </a:r>
            <a:r>
              <a:rPr sz="1800" b="1" dirty="0">
                <a:solidFill>
                  <a:srgbClr val="000000"/>
                </a:solidFill>
                <a:latin typeface="QTGCHE+Arial Bold"/>
                <a:cs typeface="QTGCHE+Arial Bold"/>
              </a:rPr>
              <a:t>и</a:t>
            </a:r>
            <a:r>
              <a:rPr sz="1800" b="1" spc="12" dirty="0">
                <a:solidFill>
                  <a:srgbClr val="000000"/>
                </a:solidFill>
                <a:latin typeface="QTGCHE+Arial Bold"/>
                <a:cs typeface="QTGCHE+Arial Bold"/>
              </a:rPr>
              <a:t> </a:t>
            </a:r>
            <a:r>
              <a:rPr sz="1800" b="1" dirty="0">
                <a:solidFill>
                  <a:srgbClr val="000000"/>
                </a:solidFill>
                <a:latin typeface="QTGCHE+Arial Bold"/>
                <a:cs typeface="QTGCHE+Arial Bold"/>
              </a:rPr>
              <a:t>др.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79673" y="1078790"/>
            <a:ext cx="8090570" cy="341581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1525" indent="-323284" algn="ctr">
              <a:spcBef>
                <a:spcPts val="1412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196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6815" y="50764"/>
            <a:ext cx="10063404" cy="981699"/>
          </a:xfrm>
        </p:spPr>
        <p:txBody>
          <a:bodyPr wrap="square" lIns="539395" tIns="0" rIns="0" bIns="0" anchor="ctr">
            <a:noAutofit/>
          </a:bodyPr>
          <a:lstStyle/>
          <a:p>
            <a:r>
              <a:rPr lang="ru" sz="4395" dirty="0"/>
              <a:t>Потенциальный объем рынка</a:t>
            </a:r>
            <a:endParaRPr sz="4395" dirty="0">
              <a:ea typeface="MS Gothic" pitchFamily="49" charset="-128"/>
            </a:endParaRPr>
          </a:p>
        </p:txBody>
      </p:sp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7257DE33-DA75-4895-9198-BA0D0C645546}"/>
              </a:ext>
            </a:extLst>
          </p:cNvPr>
          <p:cNvGraphicFramePr/>
          <p:nvPr>
            <p:extLst/>
          </p:nvPr>
        </p:nvGraphicFramePr>
        <p:xfrm>
          <a:off x="-430929" y="1082204"/>
          <a:ext cx="5394799" cy="44190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271BE8D6-196E-41C8-BA47-838D526FF8FF}"/>
              </a:ext>
            </a:extLst>
          </p:cNvPr>
          <p:cNvSpPr txBox="1"/>
          <p:nvPr/>
        </p:nvSpPr>
        <p:spPr>
          <a:xfrm>
            <a:off x="4948426" y="1751980"/>
            <a:ext cx="5604402" cy="472337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ru-RU" sz="1400" b="1" dirty="0"/>
              <a:t>PAM  = </a:t>
            </a:r>
            <a:r>
              <a:rPr lang="ru-RU" sz="1400" dirty="0" smtClean="0"/>
              <a:t>7</a:t>
            </a:r>
            <a:r>
              <a:rPr lang="en-US" sz="1400" dirty="0" smtClean="0"/>
              <a:t>000</a:t>
            </a:r>
            <a:r>
              <a:rPr lang="ru-RU" sz="1400" dirty="0" smtClean="0"/>
              <a:t> </a:t>
            </a:r>
            <a:r>
              <a:rPr lang="en-US" sz="1400" dirty="0"/>
              <a:t>х </a:t>
            </a:r>
            <a:r>
              <a:rPr lang="en-US" sz="1400" dirty="0" smtClean="0"/>
              <a:t>15</a:t>
            </a:r>
            <a:r>
              <a:rPr lang="ru-RU" sz="1400" dirty="0" smtClean="0"/>
              <a:t>000 </a:t>
            </a:r>
            <a:r>
              <a:rPr lang="ru-RU" sz="1400" dirty="0"/>
              <a:t>= </a:t>
            </a:r>
            <a:r>
              <a:rPr lang="ru-RU" sz="1400" dirty="0" smtClean="0"/>
              <a:t>105</a:t>
            </a:r>
            <a:r>
              <a:rPr lang="en-US" sz="1400" dirty="0" smtClean="0"/>
              <a:t> </a:t>
            </a:r>
            <a:r>
              <a:rPr lang="ru-RU" sz="1400" dirty="0" smtClean="0"/>
              <a:t>000 </a:t>
            </a:r>
            <a:r>
              <a:rPr lang="ru-RU" sz="1400" dirty="0"/>
              <a:t>000 </a:t>
            </a:r>
            <a:r>
              <a:rPr lang="ru-RU" sz="1400" dirty="0" err="1"/>
              <a:t>руб</a:t>
            </a:r>
            <a:endParaRPr lang="ru-RU" sz="1400" dirty="0"/>
          </a:p>
          <a:p>
            <a:endParaRPr lang="ru-RU" sz="1400" b="1" dirty="0"/>
          </a:p>
          <a:p>
            <a:r>
              <a:rPr lang="ru-RU" sz="1400" b="1" dirty="0"/>
              <a:t>TAM  </a:t>
            </a:r>
            <a:r>
              <a:rPr lang="ru-RU" sz="1400" dirty="0"/>
              <a:t>= </a:t>
            </a:r>
            <a:r>
              <a:rPr lang="ru-RU" sz="1400" dirty="0" smtClean="0"/>
              <a:t>105 </a:t>
            </a:r>
            <a:r>
              <a:rPr lang="ru-RU" sz="1400" dirty="0"/>
              <a:t>000 000 </a:t>
            </a:r>
            <a:r>
              <a:rPr lang="ru-RU" sz="1400" dirty="0" err="1"/>
              <a:t>руб</a:t>
            </a:r>
            <a:r>
              <a:rPr lang="ru-RU" sz="1400" dirty="0"/>
              <a:t> выручка </a:t>
            </a:r>
            <a:r>
              <a:rPr lang="en-US" sz="1400" dirty="0" err="1"/>
              <a:t>рынка</a:t>
            </a:r>
            <a:r>
              <a:rPr lang="en-US" sz="1400" dirty="0"/>
              <a:t> </a:t>
            </a:r>
            <a:r>
              <a:rPr lang="en-US" sz="1400" dirty="0" err="1"/>
              <a:t>по</a:t>
            </a:r>
            <a:r>
              <a:rPr lang="en-US" sz="1400" dirty="0"/>
              <a:t> </a:t>
            </a:r>
            <a:r>
              <a:rPr lang="en-US" sz="1400" dirty="0" err="1"/>
              <a:t>России</a:t>
            </a:r>
            <a:endParaRPr lang="en-US" sz="1400" dirty="0"/>
          </a:p>
          <a:p>
            <a:r>
              <a:rPr lang="en-US" sz="1400" dirty="0"/>
              <a:t> </a:t>
            </a:r>
          </a:p>
          <a:p>
            <a:r>
              <a:rPr lang="en-US" sz="1400" dirty="0"/>
              <a:t> </a:t>
            </a:r>
            <a:r>
              <a:rPr lang="en-US" sz="1400" b="1" dirty="0"/>
              <a:t>SAM = </a:t>
            </a:r>
            <a:r>
              <a:rPr lang="en-US" sz="1400" dirty="0" smtClean="0"/>
              <a:t>60</a:t>
            </a:r>
            <a:r>
              <a:rPr lang="en-US" sz="1400" dirty="0"/>
              <a:t>% </a:t>
            </a:r>
            <a:r>
              <a:rPr lang="en-US" sz="1400" dirty="0" err="1"/>
              <a:t>покупателей</a:t>
            </a:r>
            <a:r>
              <a:rPr lang="en-US" sz="1400" dirty="0"/>
              <a:t> </a:t>
            </a:r>
            <a:r>
              <a:rPr lang="en-US" sz="1400" dirty="0" err="1"/>
              <a:t>рынка</a:t>
            </a:r>
            <a:r>
              <a:rPr lang="en-US" sz="1400" dirty="0"/>
              <a:t> </a:t>
            </a:r>
            <a:r>
              <a:rPr lang="en-US" sz="1400" dirty="0" err="1"/>
              <a:t>это</a:t>
            </a:r>
            <a:r>
              <a:rPr lang="en-US" sz="1400" dirty="0"/>
              <a:t> </a:t>
            </a:r>
            <a:r>
              <a:rPr lang="ru-RU" sz="1400" dirty="0" smtClean="0"/>
              <a:t>люди </a:t>
            </a:r>
            <a:r>
              <a:rPr lang="en-US" sz="1400" dirty="0" err="1" smtClean="0"/>
              <a:t>до</a:t>
            </a:r>
            <a:r>
              <a:rPr lang="en-US" sz="1400" dirty="0" smtClean="0"/>
              <a:t> </a:t>
            </a:r>
            <a:r>
              <a:rPr lang="ru-RU" sz="1400" dirty="0" smtClean="0"/>
              <a:t>50</a:t>
            </a:r>
            <a:r>
              <a:rPr lang="en-US" sz="1400" dirty="0" smtClean="0"/>
              <a:t> </a:t>
            </a:r>
            <a:r>
              <a:rPr lang="en-US" sz="1400" dirty="0" err="1"/>
              <a:t>лет</a:t>
            </a:r>
            <a:endParaRPr lang="en-US" sz="1400" dirty="0"/>
          </a:p>
          <a:p>
            <a:endParaRPr lang="en-US" sz="1400" dirty="0"/>
          </a:p>
          <a:p>
            <a:r>
              <a:rPr lang="en-US" sz="1400" dirty="0"/>
              <a:t>SAM </a:t>
            </a:r>
            <a:r>
              <a:rPr lang="en-US" sz="1400" dirty="0" err="1"/>
              <a:t>равно</a:t>
            </a:r>
            <a:r>
              <a:rPr lang="en-US" sz="1400" dirty="0"/>
              <a:t> </a:t>
            </a:r>
            <a:r>
              <a:rPr lang="ru-RU" sz="1400" dirty="0" smtClean="0"/>
              <a:t>126 000 000</a:t>
            </a:r>
            <a:r>
              <a:rPr lang="en-US" sz="1400" dirty="0" err="1" smtClean="0"/>
              <a:t>руб</a:t>
            </a:r>
            <a:endParaRPr lang="en-US" sz="1400" dirty="0"/>
          </a:p>
          <a:p>
            <a:endParaRPr lang="ru-RU" sz="1400" b="1" dirty="0"/>
          </a:p>
          <a:p>
            <a:r>
              <a:rPr lang="ru-RU" sz="1400" b="1" dirty="0"/>
              <a:t>SOM =  </a:t>
            </a:r>
            <a:r>
              <a:rPr lang="ru-RU" sz="1400" dirty="0" smtClean="0"/>
              <a:t>45</a:t>
            </a:r>
            <a:r>
              <a:rPr lang="en-US" sz="1400" dirty="0" smtClean="0"/>
              <a:t>%  </a:t>
            </a:r>
            <a:r>
              <a:rPr lang="en-US" sz="1400" dirty="0" err="1"/>
              <a:t>это</a:t>
            </a:r>
            <a:r>
              <a:rPr lang="en-US" sz="1400" dirty="0"/>
              <a:t> </a:t>
            </a:r>
            <a:r>
              <a:rPr lang="en-US" sz="1400" dirty="0" err="1"/>
              <a:t>наша</a:t>
            </a:r>
            <a:r>
              <a:rPr lang="en-US" sz="1400" dirty="0"/>
              <a:t> ЦА (</a:t>
            </a:r>
            <a:r>
              <a:rPr lang="en-US" sz="1400" dirty="0" err="1"/>
              <a:t>от</a:t>
            </a:r>
            <a:r>
              <a:rPr lang="en-US" sz="1400" dirty="0"/>
              <a:t> </a:t>
            </a:r>
            <a:r>
              <a:rPr lang="en-US" sz="1400" dirty="0" smtClean="0"/>
              <a:t>18-</a:t>
            </a:r>
            <a:r>
              <a:rPr lang="ru-RU" sz="1400" dirty="0" smtClean="0"/>
              <a:t>30</a:t>
            </a:r>
            <a:r>
              <a:rPr lang="en-US" sz="1400" dirty="0" smtClean="0"/>
              <a:t> </a:t>
            </a:r>
            <a:r>
              <a:rPr lang="en-US" sz="1400" dirty="0" err="1"/>
              <a:t>года</a:t>
            </a:r>
            <a:r>
              <a:rPr lang="en-US" sz="1400" dirty="0"/>
              <a:t>). </a:t>
            </a:r>
          </a:p>
          <a:p>
            <a:endParaRPr lang="en-US" sz="1400" dirty="0"/>
          </a:p>
          <a:p>
            <a:r>
              <a:rPr lang="en-US" sz="1400" dirty="0" err="1"/>
              <a:t>Соответственно</a:t>
            </a:r>
            <a:r>
              <a:rPr lang="en-US" sz="1400" dirty="0"/>
              <a:t>, SOM </a:t>
            </a:r>
            <a:r>
              <a:rPr lang="en-US" sz="1400" dirty="0" smtClean="0"/>
              <a:t>=</a:t>
            </a:r>
            <a:r>
              <a:rPr lang="ru-RU" sz="1400" dirty="0" smtClean="0"/>
              <a:t> 94 500 000</a:t>
            </a:r>
            <a:endParaRPr lang="ru-RU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1809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79673" y="1078790"/>
            <a:ext cx="8090570" cy="341581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1525" indent="-323284" algn="ctr">
              <a:spcBef>
                <a:spcPts val="1412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196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149041" y="102871"/>
            <a:ext cx="9905614" cy="981699"/>
          </a:xfrm>
        </p:spPr>
        <p:txBody>
          <a:bodyPr/>
          <a:lstStyle/>
          <a:p>
            <a:r>
              <a:rPr lang="ru-RU" sz="4395" dirty="0">
                <a:ea typeface="MS Gothic" pitchFamily="49" charset="-128"/>
              </a:rPr>
              <a:t>Анализ конкурентов</a:t>
            </a:r>
            <a:endParaRPr sz="4395" dirty="0">
              <a:ea typeface="MS Gothic" pitchFamily="49" charset="-128"/>
            </a:endParaRPr>
          </a:p>
        </p:txBody>
      </p:sp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D705F5D8-96B2-4C31-AD68-E5F60AB5CE3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73666489"/>
              </p:ext>
            </p:extLst>
          </p:nvPr>
        </p:nvGraphicFramePr>
        <p:xfrm>
          <a:off x="20996" y="1078790"/>
          <a:ext cx="10029107" cy="47550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068077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0071100" cy="5664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-304" y="310388"/>
            <a:ext cx="4127072" cy="6632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922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000000"/>
                </a:solidFill>
                <a:latin typeface="HMQCTC+Arial"/>
                <a:cs typeface="HMQCTC+Arial"/>
              </a:rPr>
              <a:t>Бизнес</a:t>
            </a:r>
            <a:r>
              <a:rPr sz="4400" dirty="0">
                <a:solidFill>
                  <a:srgbClr val="000000"/>
                </a:solidFill>
                <a:latin typeface="GHAKCL+Arial"/>
                <a:cs typeface="GHAKCL+Arial"/>
              </a:rPr>
              <a:t>-</a:t>
            </a:r>
            <a:r>
              <a:rPr sz="4400" dirty="0">
                <a:solidFill>
                  <a:srgbClr val="000000"/>
                </a:solidFill>
                <a:latin typeface="HMQCTC+Arial"/>
                <a:cs typeface="HMQCTC+Arial"/>
              </a:rPr>
              <a:t>модель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1440" y="1013332"/>
            <a:ext cx="1090519" cy="4506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8"/>
              </a:lnSpc>
              <a:spcBef>
                <a:spcPts val="0"/>
              </a:spcBef>
              <a:spcAft>
                <a:spcPts val="0"/>
              </a:spcAft>
            </a:pPr>
            <a:r>
              <a:rPr sz="1400" b="1" dirty="0">
                <a:solidFill>
                  <a:srgbClr val="000000"/>
                </a:solidFill>
                <a:latin typeface="QTGCHE+Arial Bold"/>
                <a:cs typeface="QTGCHE+Arial Bold"/>
              </a:rPr>
              <a:t>Ключевые</a:t>
            </a:r>
          </a:p>
          <a:p>
            <a:pPr marL="0" marR="0">
              <a:lnSpc>
                <a:spcPts val="1568"/>
              </a:lnSpc>
              <a:spcBef>
                <a:spcPts val="61"/>
              </a:spcBef>
              <a:spcAft>
                <a:spcPts val="0"/>
              </a:spcAft>
            </a:pPr>
            <a:r>
              <a:rPr sz="1400" b="1" dirty="0">
                <a:solidFill>
                  <a:srgbClr val="000000"/>
                </a:solidFill>
                <a:latin typeface="QTGCHE+Arial Bold"/>
                <a:cs typeface="QTGCHE+Arial Bold"/>
              </a:rPr>
              <a:t>партнёры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2075942" y="1013332"/>
            <a:ext cx="1622371" cy="4506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8"/>
              </a:lnSpc>
              <a:spcBef>
                <a:spcPts val="0"/>
              </a:spcBef>
              <a:spcAft>
                <a:spcPts val="0"/>
              </a:spcAft>
            </a:pPr>
            <a:r>
              <a:rPr sz="1400" b="1" dirty="0">
                <a:solidFill>
                  <a:srgbClr val="000000"/>
                </a:solidFill>
                <a:latin typeface="QTGCHE+Arial Bold"/>
                <a:cs typeface="QTGCHE+Arial Bold"/>
              </a:rPr>
              <a:t>Ключевые</a:t>
            </a:r>
            <a:r>
              <a:rPr sz="1400" b="1" spc="-14" dirty="0">
                <a:solidFill>
                  <a:srgbClr val="000000"/>
                </a:solidFill>
                <a:latin typeface="QTGCHE+Arial Bold"/>
                <a:cs typeface="QTGCHE+Arial Bold"/>
              </a:rPr>
              <a:t> </a:t>
            </a:r>
            <a:r>
              <a:rPr sz="1400" b="1" dirty="0">
                <a:solidFill>
                  <a:srgbClr val="000000"/>
                </a:solidFill>
                <a:latin typeface="QTGCHE+Arial Bold"/>
                <a:cs typeface="QTGCHE+Arial Bold"/>
              </a:rPr>
              <a:t>виды</a:t>
            </a:r>
          </a:p>
          <a:p>
            <a:pPr marL="0" marR="0">
              <a:lnSpc>
                <a:spcPts val="1568"/>
              </a:lnSpc>
              <a:spcBef>
                <a:spcPts val="61"/>
              </a:spcBef>
              <a:spcAft>
                <a:spcPts val="0"/>
              </a:spcAft>
            </a:pPr>
            <a:r>
              <a:rPr sz="1400" b="1" dirty="0">
                <a:solidFill>
                  <a:srgbClr val="000000"/>
                </a:solidFill>
                <a:latin typeface="QTGCHE+Arial Bold"/>
                <a:cs typeface="QTGCHE+Arial Bold"/>
              </a:rPr>
              <a:t>деятельности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060825" y="1013332"/>
            <a:ext cx="1350493" cy="4506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8"/>
              </a:lnSpc>
              <a:spcBef>
                <a:spcPts val="0"/>
              </a:spcBef>
              <a:spcAft>
                <a:spcPts val="0"/>
              </a:spcAft>
            </a:pPr>
            <a:r>
              <a:rPr sz="1400" b="1" dirty="0">
                <a:solidFill>
                  <a:srgbClr val="000000"/>
                </a:solidFill>
                <a:latin typeface="QTGCHE+Arial Bold"/>
                <a:cs typeface="QTGCHE+Arial Bold"/>
              </a:rPr>
              <a:t>Ценностные</a:t>
            </a:r>
          </a:p>
          <a:p>
            <a:pPr marL="0" marR="0">
              <a:lnSpc>
                <a:spcPts val="1568"/>
              </a:lnSpc>
              <a:spcBef>
                <a:spcPts val="61"/>
              </a:spcBef>
              <a:spcAft>
                <a:spcPts val="0"/>
              </a:spcAft>
            </a:pPr>
            <a:r>
              <a:rPr sz="1400" b="1" dirty="0">
                <a:solidFill>
                  <a:srgbClr val="000000"/>
                </a:solidFill>
                <a:latin typeface="QTGCHE+Arial Bold"/>
                <a:cs typeface="QTGCHE+Arial Bold"/>
              </a:rPr>
              <a:t>предложения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045454" y="1013332"/>
            <a:ext cx="1601587" cy="4506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8"/>
              </a:lnSpc>
              <a:spcBef>
                <a:spcPts val="0"/>
              </a:spcBef>
              <a:spcAft>
                <a:spcPts val="0"/>
              </a:spcAft>
            </a:pPr>
            <a:r>
              <a:rPr sz="1400" b="1" dirty="0">
                <a:solidFill>
                  <a:srgbClr val="000000"/>
                </a:solidFill>
                <a:latin typeface="QTGCHE+Arial Bold"/>
                <a:cs typeface="QTGCHE+Arial Bold"/>
              </a:rPr>
              <a:t>Потребтельские</a:t>
            </a:r>
          </a:p>
          <a:p>
            <a:pPr marL="0" marR="0">
              <a:lnSpc>
                <a:spcPts val="1568"/>
              </a:lnSpc>
              <a:spcBef>
                <a:spcPts val="61"/>
              </a:spcBef>
              <a:spcAft>
                <a:spcPts val="0"/>
              </a:spcAft>
            </a:pPr>
            <a:r>
              <a:rPr sz="1400" b="1" dirty="0">
                <a:solidFill>
                  <a:srgbClr val="000000"/>
                </a:solidFill>
                <a:latin typeface="QTGCHE+Arial Bold"/>
                <a:cs typeface="QTGCHE+Arial Bold"/>
              </a:rPr>
              <a:t>сегменты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2032762" y="1457791"/>
            <a:ext cx="1763443" cy="112301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40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 smtClean="0">
                <a:solidFill>
                  <a:srgbClr val="7F7F7F"/>
                </a:solidFill>
                <a:latin typeface="HMQCTC+Arial"/>
                <a:cs typeface="HMQCTC+Arial"/>
              </a:rPr>
              <a:t>•</a:t>
            </a:r>
            <a:r>
              <a:rPr sz="1200" i="1" dirty="0" err="1" smtClean="0">
                <a:solidFill>
                  <a:srgbClr val="7F7F7F"/>
                </a:solidFill>
                <a:latin typeface="DQJMKD+Arial Italic"/>
                <a:cs typeface="DQJMKD+Arial Italic"/>
              </a:rPr>
              <a:t>Создание</a:t>
            </a:r>
            <a:r>
              <a:rPr sz="1200" i="1" spc="-15" dirty="0" smtClean="0">
                <a:solidFill>
                  <a:srgbClr val="7F7F7F"/>
                </a:solidFill>
                <a:latin typeface="DQJMKD+Arial Italic"/>
                <a:cs typeface="DQJMKD+Arial Italic"/>
              </a:rPr>
              <a:t> </a:t>
            </a:r>
            <a:r>
              <a:rPr sz="1200" i="1" dirty="0" err="1" smtClean="0">
                <a:solidFill>
                  <a:srgbClr val="7F7F7F"/>
                </a:solidFill>
                <a:latin typeface="DQJMKD+Arial Italic"/>
                <a:cs typeface="DQJMKD+Arial Italic"/>
              </a:rPr>
              <a:t>концепта</a:t>
            </a:r>
            <a:endParaRPr sz="1200" i="1" dirty="0" smtClean="0">
              <a:solidFill>
                <a:srgbClr val="7F7F7F"/>
              </a:solidFill>
              <a:latin typeface="DQJMKD+Arial Italic"/>
              <a:cs typeface="DQJMKD+Arial Italic"/>
            </a:endParaRPr>
          </a:p>
          <a:p>
            <a:pPr marL="0" marR="0">
              <a:lnSpc>
                <a:spcPts val="1340"/>
              </a:lnSpc>
              <a:spcBef>
                <a:spcPts val="149"/>
              </a:spcBef>
              <a:spcAft>
                <a:spcPts val="0"/>
              </a:spcAft>
            </a:pPr>
            <a:r>
              <a:rPr sz="1200" i="1" dirty="0" err="1" smtClean="0">
                <a:solidFill>
                  <a:srgbClr val="7F7F7F"/>
                </a:solidFill>
                <a:latin typeface="DQJMKD+Arial Italic"/>
                <a:cs typeface="DQJMKD+Arial Italic"/>
              </a:rPr>
              <a:t>комикса</a:t>
            </a:r>
            <a:r>
              <a:rPr sz="1200" i="1" spc="-29" dirty="0" smtClean="0">
                <a:solidFill>
                  <a:srgbClr val="7F7F7F"/>
                </a:solidFill>
                <a:latin typeface="DQJMKD+Arial Italic"/>
                <a:cs typeface="DQJMKD+Arial Italic"/>
              </a:rPr>
              <a:t> </a:t>
            </a:r>
            <a:r>
              <a:rPr sz="1200" i="1" dirty="0" smtClean="0">
                <a:solidFill>
                  <a:srgbClr val="7F7F7F"/>
                </a:solidFill>
                <a:latin typeface="DQJMKD+Arial Italic"/>
                <a:cs typeface="DQJMKD+Arial Italic"/>
              </a:rPr>
              <a:t>с </a:t>
            </a:r>
            <a:r>
              <a:rPr sz="1200" i="1" dirty="0" err="1" smtClean="0">
                <a:solidFill>
                  <a:srgbClr val="7F7F7F"/>
                </a:solidFill>
                <a:latin typeface="DQJMKD+Arial Italic"/>
                <a:cs typeface="DQJMKD+Arial Italic"/>
              </a:rPr>
              <a:t>айдентикой</a:t>
            </a:r>
            <a:endParaRPr sz="1200" i="1" dirty="0" smtClean="0">
              <a:solidFill>
                <a:srgbClr val="7F7F7F"/>
              </a:solidFill>
              <a:latin typeface="DQJMKD+Arial Italic"/>
              <a:cs typeface="DQJMKD+Arial Italic"/>
            </a:endParaRPr>
          </a:p>
          <a:p>
            <a:pPr marL="0" marR="0">
              <a:lnSpc>
                <a:spcPts val="1340"/>
              </a:lnSpc>
              <a:spcBef>
                <a:spcPts val="99"/>
              </a:spcBef>
              <a:spcAft>
                <a:spcPts val="0"/>
              </a:spcAft>
            </a:pPr>
            <a:r>
              <a:rPr sz="1200" i="1" dirty="0" err="1" smtClean="0">
                <a:solidFill>
                  <a:srgbClr val="7F7F7F"/>
                </a:solidFill>
                <a:latin typeface="DQJMKD+Arial Italic"/>
                <a:cs typeface="DQJMKD+Arial Italic"/>
              </a:rPr>
              <a:t>Удмуртии</a:t>
            </a:r>
            <a:endParaRPr sz="1200" i="1" dirty="0" smtClean="0">
              <a:solidFill>
                <a:srgbClr val="7F7F7F"/>
              </a:solidFill>
              <a:latin typeface="DQJMKD+Arial Italic"/>
              <a:cs typeface="DQJMKD+Arial Italic"/>
            </a:endParaRPr>
          </a:p>
          <a:p>
            <a:pPr marL="0" marR="0">
              <a:lnSpc>
                <a:spcPts val="1343"/>
              </a:lnSpc>
              <a:spcBef>
                <a:spcPts val="149"/>
              </a:spcBef>
              <a:spcAft>
                <a:spcPts val="0"/>
              </a:spcAft>
            </a:pPr>
            <a:r>
              <a:rPr sz="1200" dirty="0" smtClean="0">
                <a:solidFill>
                  <a:srgbClr val="7F7F7F"/>
                </a:solidFill>
                <a:latin typeface="HMQCTC+Arial"/>
                <a:cs typeface="HMQCTC+Arial"/>
              </a:rPr>
              <a:t>•</a:t>
            </a:r>
            <a:r>
              <a:rPr sz="1200" i="1" dirty="0" err="1" smtClean="0">
                <a:solidFill>
                  <a:srgbClr val="7F7F7F"/>
                </a:solidFill>
                <a:latin typeface="DQJMKD+Arial Italic"/>
                <a:cs typeface="DQJMKD+Arial Italic"/>
              </a:rPr>
              <a:t>Визуал</a:t>
            </a:r>
            <a:endParaRPr sz="1200" i="1" dirty="0" smtClean="0">
              <a:solidFill>
                <a:srgbClr val="7F7F7F"/>
              </a:solidFill>
              <a:latin typeface="DQJMKD+Arial Italic"/>
              <a:cs typeface="DQJMKD+Arial Italic"/>
            </a:endParaRPr>
          </a:p>
          <a:p>
            <a:pPr marL="0" marR="0">
              <a:lnSpc>
                <a:spcPts val="1340"/>
              </a:lnSpc>
              <a:spcBef>
                <a:spcPts val="98"/>
              </a:spcBef>
              <a:spcAft>
                <a:spcPts val="0"/>
              </a:spcAft>
            </a:pPr>
            <a:r>
              <a:rPr sz="1200" dirty="0" smtClean="0">
                <a:solidFill>
                  <a:srgbClr val="7F7F7F"/>
                </a:solidFill>
                <a:latin typeface="HMQCTC+Arial"/>
                <a:cs typeface="HMQCTC+Arial"/>
              </a:rPr>
              <a:t>•</a:t>
            </a:r>
            <a:r>
              <a:rPr sz="1200" i="1" dirty="0" err="1" smtClean="0">
                <a:solidFill>
                  <a:srgbClr val="7F7F7F"/>
                </a:solidFill>
                <a:latin typeface="DQJMKD+Arial Italic"/>
                <a:cs typeface="DQJMKD+Arial Italic"/>
              </a:rPr>
              <a:t>Перевод</a:t>
            </a:r>
            <a:r>
              <a:rPr sz="1200" i="1" spc="-22" dirty="0" smtClean="0">
                <a:solidFill>
                  <a:srgbClr val="7F7F7F"/>
                </a:solidFill>
                <a:latin typeface="DQJMKD+Arial Italic"/>
                <a:cs typeface="DQJMKD+Arial Italic"/>
              </a:rPr>
              <a:t> </a:t>
            </a:r>
            <a:r>
              <a:rPr sz="1200" i="1" dirty="0" err="1" smtClean="0">
                <a:solidFill>
                  <a:srgbClr val="7F7F7F"/>
                </a:solidFill>
                <a:latin typeface="DQJMKD+Arial Italic"/>
                <a:cs typeface="DQJMKD+Arial Italic"/>
              </a:rPr>
              <a:t>текстовых</a:t>
            </a:r>
            <a:endParaRPr sz="1200" i="1" dirty="0" smtClean="0">
              <a:solidFill>
                <a:srgbClr val="7F7F7F"/>
              </a:solidFill>
              <a:latin typeface="DQJMKD+Arial Italic"/>
              <a:cs typeface="DQJMKD+Arial Italic"/>
            </a:endParaRPr>
          </a:p>
          <a:p>
            <a:pPr marL="0" marR="0">
              <a:lnSpc>
                <a:spcPts val="1340"/>
              </a:lnSpc>
              <a:spcBef>
                <a:spcPts val="99"/>
              </a:spcBef>
              <a:spcAft>
                <a:spcPts val="0"/>
              </a:spcAft>
            </a:pPr>
            <a:r>
              <a:rPr sz="1200" i="1" dirty="0" err="1" smtClean="0">
                <a:solidFill>
                  <a:srgbClr val="7F7F7F"/>
                </a:solidFill>
                <a:latin typeface="DQJMKD+Arial Italic"/>
                <a:cs typeface="DQJMKD+Arial Italic"/>
              </a:rPr>
              <a:t>единиц</a:t>
            </a:r>
            <a:endParaRPr sz="1200" i="1" dirty="0">
              <a:solidFill>
                <a:srgbClr val="7F7F7F"/>
              </a:solidFill>
              <a:latin typeface="DQJMKD+Arial Italic"/>
              <a:cs typeface="DQJMKD+Arial Italic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160265" y="1537928"/>
            <a:ext cx="1314524" cy="112301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40"/>
              </a:lnSpc>
              <a:spcBef>
                <a:spcPts val="0"/>
              </a:spcBef>
              <a:spcAft>
                <a:spcPts val="0"/>
              </a:spcAft>
            </a:pPr>
            <a:r>
              <a:rPr sz="1200" i="1" dirty="0">
                <a:solidFill>
                  <a:srgbClr val="7F7F7F"/>
                </a:solidFill>
                <a:latin typeface="DQJMKD+Arial Italic"/>
                <a:cs typeface="DQJMKD+Arial Italic"/>
              </a:rPr>
              <a:t>Пример:</a:t>
            </a:r>
          </a:p>
          <a:p>
            <a:pPr marL="0" marR="0">
              <a:lnSpc>
                <a:spcPts val="1340"/>
              </a:lnSpc>
              <a:spcBef>
                <a:spcPts val="149"/>
              </a:spcBef>
              <a:spcAft>
                <a:spcPts val="0"/>
              </a:spcAft>
            </a:pPr>
            <a:r>
              <a:rPr sz="1200" dirty="0">
                <a:solidFill>
                  <a:srgbClr val="7F7F7F"/>
                </a:solidFill>
                <a:latin typeface="HMQCTC+Arial"/>
                <a:cs typeface="HMQCTC+Arial"/>
              </a:rPr>
              <a:t>•</a:t>
            </a:r>
            <a:r>
              <a:rPr sz="1200" i="1" dirty="0">
                <a:solidFill>
                  <a:srgbClr val="7F7F7F"/>
                </a:solidFill>
                <a:latin typeface="DQJMKD+Arial Italic"/>
                <a:cs typeface="DQJMKD+Arial Italic"/>
              </a:rPr>
              <a:t>Новизна</a:t>
            </a:r>
          </a:p>
          <a:p>
            <a:pPr marL="0" marR="0">
              <a:lnSpc>
                <a:spcPts val="1340"/>
              </a:lnSpc>
              <a:spcBef>
                <a:spcPts val="99"/>
              </a:spcBef>
              <a:spcAft>
                <a:spcPts val="0"/>
              </a:spcAft>
            </a:pPr>
            <a:r>
              <a:rPr sz="1200" dirty="0">
                <a:solidFill>
                  <a:srgbClr val="7F7F7F"/>
                </a:solidFill>
                <a:latin typeface="HMQCTC+Arial"/>
                <a:cs typeface="HMQCTC+Arial"/>
              </a:rPr>
              <a:t>•</a:t>
            </a:r>
            <a:r>
              <a:rPr sz="1200" i="1" dirty="0">
                <a:solidFill>
                  <a:srgbClr val="7F7F7F"/>
                </a:solidFill>
                <a:latin typeface="DQJMKD+Arial Italic"/>
                <a:cs typeface="DQJMKD+Arial Italic"/>
              </a:rPr>
              <a:t>Айдентика</a:t>
            </a:r>
          </a:p>
          <a:p>
            <a:pPr marL="0" marR="0">
              <a:lnSpc>
                <a:spcPts val="1343"/>
              </a:lnSpc>
              <a:spcBef>
                <a:spcPts val="149"/>
              </a:spcBef>
              <a:spcAft>
                <a:spcPts val="0"/>
              </a:spcAft>
            </a:pPr>
            <a:r>
              <a:rPr sz="1200" dirty="0">
                <a:solidFill>
                  <a:srgbClr val="7F7F7F"/>
                </a:solidFill>
                <a:latin typeface="HMQCTC+Arial"/>
                <a:cs typeface="HMQCTC+Arial"/>
              </a:rPr>
              <a:t>•</a:t>
            </a:r>
            <a:r>
              <a:rPr sz="1200" i="1" dirty="0">
                <a:solidFill>
                  <a:srgbClr val="7F7F7F"/>
                </a:solidFill>
                <a:latin typeface="DQJMKD+Arial Italic"/>
                <a:cs typeface="DQJMKD+Arial Italic"/>
              </a:rPr>
              <a:t>Дизайн</a:t>
            </a:r>
          </a:p>
          <a:p>
            <a:pPr marL="0" marR="0">
              <a:lnSpc>
                <a:spcPts val="1340"/>
              </a:lnSpc>
              <a:spcBef>
                <a:spcPts val="98"/>
              </a:spcBef>
              <a:spcAft>
                <a:spcPts val="0"/>
              </a:spcAft>
            </a:pPr>
            <a:r>
              <a:rPr sz="1200" dirty="0">
                <a:solidFill>
                  <a:srgbClr val="7F7F7F"/>
                </a:solidFill>
                <a:latin typeface="HMQCTC+Arial"/>
                <a:cs typeface="HMQCTC+Arial"/>
              </a:rPr>
              <a:t>•</a:t>
            </a:r>
            <a:r>
              <a:rPr sz="1200" i="1" dirty="0">
                <a:solidFill>
                  <a:srgbClr val="7F7F7F"/>
                </a:solidFill>
                <a:latin typeface="DQJMKD+Arial Italic"/>
                <a:cs typeface="DQJMKD+Arial Italic"/>
              </a:rPr>
              <a:t>Брендирование</a:t>
            </a:r>
          </a:p>
          <a:p>
            <a:pPr marL="0" marR="0">
              <a:lnSpc>
                <a:spcPts val="1340"/>
              </a:lnSpc>
              <a:spcBef>
                <a:spcPts val="99"/>
              </a:spcBef>
              <a:spcAft>
                <a:spcPts val="0"/>
              </a:spcAft>
            </a:pPr>
            <a:r>
              <a:rPr sz="1200" dirty="0">
                <a:solidFill>
                  <a:srgbClr val="7F7F7F"/>
                </a:solidFill>
                <a:latin typeface="HMQCTC+Arial"/>
                <a:cs typeface="HMQCTC+Arial"/>
              </a:rPr>
              <a:t>•</a:t>
            </a:r>
            <a:r>
              <a:rPr sz="1200" i="1" spc="10" dirty="0">
                <a:solidFill>
                  <a:srgbClr val="7F7F7F"/>
                </a:solidFill>
                <a:latin typeface="DQJMKD+Arial Italic"/>
                <a:cs typeface="DQJMKD+Arial Italic"/>
              </a:rPr>
              <a:t>Цена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5964936" y="1557718"/>
            <a:ext cx="1955445" cy="3915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43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7F7F7F"/>
                </a:solidFill>
                <a:latin typeface="HMQCTC+Arial"/>
                <a:cs typeface="HMQCTC+Arial"/>
              </a:rPr>
              <a:t>•</a:t>
            </a:r>
            <a:r>
              <a:rPr sz="1200" i="1" dirty="0">
                <a:solidFill>
                  <a:srgbClr val="7F7F7F"/>
                </a:solidFill>
                <a:latin typeface="DQJMKD+Arial Italic"/>
                <a:cs typeface="DQJMKD+Arial Italic"/>
              </a:rPr>
              <a:t>Нишевой</a:t>
            </a:r>
            <a:r>
              <a:rPr sz="1200" i="1" spc="-21" dirty="0">
                <a:solidFill>
                  <a:srgbClr val="7F7F7F"/>
                </a:solidFill>
                <a:latin typeface="DQJMKD+Arial Italic"/>
                <a:cs typeface="DQJMKD+Arial Italic"/>
              </a:rPr>
              <a:t> </a:t>
            </a:r>
            <a:r>
              <a:rPr sz="1200" i="1" dirty="0">
                <a:solidFill>
                  <a:srgbClr val="7F7F7F"/>
                </a:solidFill>
                <a:latin typeface="DQJMKD+Arial Italic"/>
                <a:cs typeface="DQJMKD+Arial Italic"/>
              </a:rPr>
              <a:t>рынок</a:t>
            </a:r>
            <a:r>
              <a:rPr sz="1200" i="1" spc="-13" dirty="0">
                <a:solidFill>
                  <a:srgbClr val="7F7F7F"/>
                </a:solidFill>
                <a:latin typeface="DQJMKD+Arial Italic"/>
                <a:cs typeface="DQJMKD+Arial Italic"/>
              </a:rPr>
              <a:t> </a:t>
            </a:r>
            <a:r>
              <a:rPr sz="1200" i="1" dirty="0">
                <a:solidFill>
                  <a:srgbClr val="7F7F7F"/>
                </a:solidFill>
                <a:latin typeface="DQJMKD+Arial Italic"/>
                <a:cs typeface="DQJMKD+Arial Italic"/>
              </a:rPr>
              <a:t>(сектор</a:t>
            </a:r>
          </a:p>
          <a:p>
            <a:pPr marL="15240" marR="0">
              <a:lnSpc>
                <a:spcPts val="1340"/>
              </a:lnSpc>
              <a:spcBef>
                <a:spcPts val="148"/>
              </a:spcBef>
              <a:spcAft>
                <a:spcPts val="0"/>
              </a:spcAft>
            </a:pPr>
            <a:r>
              <a:rPr sz="1200" i="1" dirty="0">
                <a:solidFill>
                  <a:srgbClr val="7F7F7F"/>
                </a:solidFill>
                <a:latin typeface="DQJMKD+Arial Italic"/>
                <a:cs typeface="DQJMKD+Arial Italic"/>
              </a:rPr>
              <a:t>туризма УР)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144475" y="1576958"/>
            <a:ext cx="1834009" cy="87763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8"/>
              </a:lnSpc>
              <a:spcBef>
                <a:spcPts val="0"/>
              </a:spcBef>
              <a:spcAft>
                <a:spcPts val="0"/>
              </a:spcAft>
            </a:pPr>
            <a:r>
              <a:rPr sz="1400" dirty="0">
                <a:solidFill>
                  <a:srgbClr val="7F7F7F"/>
                </a:solidFill>
                <a:latin typeface="HMQCTC+Arial"/>
                <a:cs typeface="HMQCTC+Arial"/>
              </a:rPr>
              <a:t>•</a:t>
            </a:r>
            <a:r>
              <a:rPr sz="1400" i="1" dirty="0">
                <a:solidFill>
                  <a:srgbClr val="7F7F7F"/>
                </a:solidFill>
                <a:latin typeface="DQJMKD+Arial Italic"/>
                <a:cs typeface="DQJMKD+Arial Italic"/>
              </a:rPr>
              <a:t>Партнёры</a:t>
            </a:r>
            <a:r>
              <a:rPr sz="1400" i="1" spc="-28" dirty="0">
                <a:solidFill>
                  <a:srgbClr val="7F7F7F"/>
                </a:solidFill>
                <a:latin typeface="DQJMKD+Arial Italic"/>
                <a:cs typeface="DQJMKD+Arial Italic"/>
              </a:rPr>
              <a:t> </a:t>
            </a:r>
            <a:r>
              <a:rPr sz="1400" i="1" dirty="0">
                <a:solidFill>
                  <a:srgbClr val="7F7F7F"/>
                </a:solidFill>
                <a:latin typeface="DQJMKD+Arial Italic"/>
                <a:cs typeface="DQJMKD+Arial Italic"/>
              </a:rPr>
              <a:t>(делаем</a:t>
            </a:r>
          </a:p>
          <a:p>
            <a:pPr marL="15239" marR="0">
              <a:lnSpc>
                <a:spcPts val="1568"/>
              </a:lnSpc>
              <a:spcBef>
                <a:spcPts val="113"/>
              </a:spcBef>
              <a:spcAft>
                <a:spcPts val="0"/>
              </a:spcAft>
            </a:pPr>
            <a:r>
              <a:rPr sz="1400" i="1" dirty="0">
                <a:solidFill>
                  <a:srgbClr val="7F7F7F"/>
                </a:solidFill>
                <a:latin typeface="DQJMKD+Arial Italic"/>
                <a:cs typeface="DQJMKD+Arial Italic"/>
              </a:rPr>
              <a:t>вместе</a:t>
            </a:r>
            <a:r>
              <a:rPr sz="1400" i="1" dirty="0">
                <a:solidFill>
                  <a:srgbClr val="7F7F7F"/>
                </a:solidFill>
                <a:latin typeface="USRFFG+Arial Italic"/>
                <a:cs typeface="USRFFG+Arial Italic"/>
              </a:rPr>
              <a:t>)</a:t>
            </a:r>
          </a:p>
          <a:p>
            <a:pPr marL="15239" marR="0">
              <a:lnSpc>
                <a:spcPts val="1568"/>
              </a:lnSpc>
              <a:spcBef>
                <a:spcPts val="61"/>
              </a:spcBef>
              <a:spcAft>
                <a:spcPts val="0"/>
              </a:spcAft>
            </a:pPr>
            <a:r>
              <a:rPr sz="1400" i="1" dirty="0">
                <a:solidFill>
                  <a:srgbClr val="7F7F7F"/>
                </a:solidFill>
                <a:latin typeface="DQJMKD+Arial Italic"/>
                <a:cs typeface="DQJMKD+Arial Italic"/>
              </a:rPr>
              <a:t>Руководитель</a:t>
            </a:r>
          </a:p>
          <a:p>
            <a:pPr marL="15239" marR="0">
              <a:lnSpc>
                <a:spcPts val="1568"/>
              </a:lnSpc>
              <a:spcBef>
                <a:spcPts val="111"/>
              </a:spcBef>
              <a:spcAft>
                <a:spcPts val="0"/>
              </a:spcAft>
            </a:pPr>
            <a:r>
              <a:rPr sz="1400" i="1" dirty="0">
                <a:solidFill>
                  <a:srgbClr val="7F7F7F"/>
                </a:solidFill>
                <a:latin typeface="DQJMKD+Arial Italic"/>
                <a:cs typeface="DQJMKD+Arial Italic"/>
              </a:rPr>
              <a:t>проекта</a:t>
            </a:r>
            <a:r>
              <a:rPr sz="1400" i="1" spc="-15" dirty="0">
                <a:solidFill>
                  <a:srgbClr val="7F7F7F"/>
                </a:solidFill>
                <a:latin typeface="DQJMKD+Arial Italic"/>
                <a:cs typeface="DQJMKD+Arial Italic"/>
              </a:rPr>
              <a:t> </a:t>
            </a:r>
            <a:r>
              <a:rPr sz="1400" i="1" dirty="0">
                <a:solidFill>
                  <a:srgbClr val="7F7F7F"/>
                </a:solidFill>
                <a:latin typeface="DQJMKD+Arial Italic"/>
                <a:cs typeface="DQJMKD+Arial Italic"/>
              </a:rPr>
              <a:t>и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159715" y="2430652"/>
            <a:ext cx="927796" cy="23730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8"/>
              </a:lnSpc>
              <a:spcBef>
                <a:spcPts val="0"/>
              </a:spcBef>
              <a:spcAft>
                <a:spcPts val="0"/>
              </a:spcAft>
            </a:pPr>
            <a:r>
              <a:rPr sz="1400" i="1" dirty="0">
                <a:solidFill>
                  <a:srgbClr val="7F7F7F"/>
                </a:solidFill>
                <a:latin typeface="DQJMKD+Arial Italic"/>
                <a:cs typeface="DQJMKD+Arial Italic"/>
              </a:rPr>
              <a:t>дизайнер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144475" y="2644012"/>
            <a:ext cx="1752906" cy="8777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8"/>
              </a:lnSpc>
              <a:spcBef>
                <a:spcPts val="0"/>
              </a:spcBef>
              <a:spcAft>
                <a:spcPts val="0"/>
              </a:spcAft>
            </a:pPr>
            <a:r>
              <a:rPr sz="1400" dirty="0">
                <a:solidFill>
                  <a:srgbClr val="7F7F7F"/>
                </a:solidFill>
                <a:latin typeface="HMQCTC+Arial"/>
                <a:cs typeface="HMQCTC+Arial"/>
              </a:rPr>
              <a:t>•</a:t>
            </a:r>
            <a:r>
              <a:rPr sz="1400" i="1" dirty="0">
                <a:solidFill>
                  <a:srgbClr val="7F7F7F"/>
                </a:solidFill>
                <a:latin typeface="DQJMKD+Arial Italic"/>
                <a:cs typeface="DQJMKD+Arial Italic"/>
              </a:rPr>
              <a:t>Посредники:</a:t>
            </a:r>
          </a:p>
          <a:p>
            <a:pPr marL="15239" marR="0">
              <a:lnSpc>
                <a:spcPts val="1571"/>
              </a:lnSpc>
              <a:spcBef>
                <a:spcPts val="112"/>
              </a:spcBef>
              <a:spcAft>
                <a:spcPts val="0"/>
              </a:spcAft>
            </a:pPr>
            <a:r>
              <a:rPr sz="1400" i="1" dirty="0">
                <a:solidFill>
                  <a:srgbClr val="7F7F7F"/>
                </a:solidFill>
                <a:latin typeface="DQJMKD+Arial Italic"/>
                <a:cs typeface="DQJMKD+Arial Italic"/>
              </a:rPr>
              <a:t>переводчик,</a:t>
            </a:r>
          </a:p>
          <a:p>
            <a:pPr marL="15239" marR="0">
              <a:lnSpc>
                <a:spcPts val="1568"/>
              </a:lnSpc>
              <a:spcBef>
                <a:spcPts val="60"/>
              </a:spcBef>
              <a:spcAft>
                <a:spcPts val="0"/>
              </a:spcAft>
            </a:pPr>
            <a:r>
              <a:rPr sz="1400" i="1" dirty="0">
                <a:solidFill>
                  <a:srgbClr val="7F7F7F"/>
                </a:solidFill>
                <a:latin typeface="DQJMKD+Arial Italic"/>
                <a:cs typeface="DQJMKD+Arial Italic"/>
              </a:rPr>
              <a:t>издательство/цен</a:t>
            </a:r>
          </a:p>
          <a:p>
            <a:pPr marL="15239" marR="0">
              <a:lnSpc>
                <a:spcPts val="1568"/>
              </a:lnSpc>
              <a:spcBef>
                <a:spcPts val="111"/>
              </a:spcBef>
              <a:spcAft>
                <a:spcPts val="0"/>
              </a:spcAft>
            </a:pPr>
            <a:r>
              <a:rPr sz="1400" i="1" dirty="0">
                <a:solidFill>
                  <a:srgbClr val="7F7F7F"/>
                </a:solidFill>
                <a:latin typeface="DQJMKD+Arial Italic"/>
                <a:cs typeface="DQJMKD+Arial Italic"/>
              </a:rPr>
              <a:t>тры </a:t>
            </a:r>
            <a:r>
              <a:rPr sz="1400" i="1" spc="-16" dirty="0">
                <a:solidFill>
                  <a:srgbClr val="7F7F7F"/>
                </a:solidFill>
                <a:latin typeface="DQJMKD+Arial Italic"/>
                <a:cs typeface="DQJMKD+Arial Italic"/>
              </a:rPr>
              <a:t>печати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4160265" y="2635462"/>
            <a:ext cx="1393112" cy="757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40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7F7F7F"/>
                </a:solidFill>
                <a:latin typeface="HMQCTC+Arial"/>
                <a:cs typeface="HMQCTC+Arial"/>
              </a:rPr>
              <a:t>•</a:t>
            </a:r>
            <a:r>
              <a:rPr sz="1200" i="1" dirty="0">
                <a:solidFill>
                  <a:srgbClr val="7F7F7F"/>
                </a:solidFill>
                <a:latin typeface="DQJMKD+Arial Italic"/>
                <a:cs typeface="DQJMKD+Arial Italic"/>
              </a:rPr>
              <a:t>Визуальные</a:t>
            </a:r>
          </a:p>
          <a:p>
            <a:pPr marL="15240" marR="0">
              <a:lnSpc>
                <a:spcPts val="1340"/>
              </a:lnSpc>
              <a:spcBef>
                <a:spcPts val="149"/>
              </a:spcBef>
              <a:spcAft>
                <a:spcPts val="0"/>
              </a:spcAft>
            </a:pPr>
            <a:r>
              <a:rPr sz="1200" i="1" dirty="0">
                <a:solidFill>
                  <a:srgbClr val="7F7F7F"/>
                </a:solidFill>
                <a:latin typeface="DQJMKD+Arial Italic"/>
                <a:cs typeface="DQJMKD+Arial Italic"/>
              </a:rPr>
              <a:t>характеристики</a:t>
            </a:r>
          </a:p>
          <a:p>
            <a:pPr marL="0" marR="0">
              <a:lnSpc>
                <a:spcPts val="1340"/>
              </a:lnSpc>
              <a:spcBef>
                <a:spcPts val="99"/>
              </a:spcBef>
              <a:spcAft>
                <a:spcPts val="0"/>
              </a:spcAft>
            </a:pPr>
            <a:r>
              <a:rPr sz="1200" dirty="0">
                <a:solidFill>
                  <a:srgbClr val="7F7F7F"/>
                </a:solidFill>
                <a:latin typeface="HMQCTC+Arial"/>
                <a:cs typeface="HMQCTC+Arial"/>
              </a:rPr>
              <a:t>•</a:t>
            </a:r>
            <a:r>
              <a:rPr sz="1200" i="1" dirty="0">
                <a:solidFill>
                  <a:srgbClr val="7F7F7F"/>
                </a:solidFill>
                <a:latin typeface="DQJMKD+Arial Italic"/>
                <a:cs typeface="DQJMKD+Arial Italic"/>
              </a:rPr>
              <a:t>Доступность</a:t>
            </a:r>
          </a:p>
          <a:p>
            <a:pPr marL="0" marR="0">
              <a:lnSpc>
                <a:spcPts val="1343"/>
              </a:lnSpc>
              <a:spcBef>
                <a:spcPts val="150"/>
              </a:spcBef>
              <a:spcAft>
                <a:spcPts val="0"/>
              </a:spcAft>
            </a:pPr>
            <a:r>
              <a:rPr sz="1200" dirty="0">
                <a:solidFill>
                  <a:srgbClr val="7F7F7F"/>
                </a:solidFill>
                <a:latin typeface="HMQCTC+Arial"/>
                <a:cs typeface="HMQCTC+Arial"/>
              </a:rPr>
              <a:t>•</a:t>
            </a:r>
            <a:r>
              <a:rPr sz="1200" i="1" dirty="0">
                <a:solidFill>
                  <a:srgbClr val="7F7F7F"/>
                </a:solidFill>
                <a:latin typeface="DQJMKD+Arial Italic"/>
                <a:cs typeface="DQJMKD+Arial Italic"/>
              </a:rPr>
              <a:t>Этика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2075942" y="2669920"/>
            <a:ext cx="1896430" cy="23730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8"/>
              </a:lnSpc>
              <a:spcBef>
                <a:spcPts val="0"/>
              </a:spcBef>
              <a:spcAft>
                <a:spcPts val="0"/>
              </a:spcAft>
            </a:pPr>
            <a:r>
              <a:rPr sz="1400" b="1" dirty="0">
                <a:solidFill>
                  <a:srgbClr val="000000"/>
                </a:solidFill>
                <a:latin typeface="QTGCHE+Arial Bold"/>
                <a:cs typeface="QTGCHE+Arial Bold"/>
              </a:rPr>
              <a:t>Ключевые</a:t>
            </a:r>
            <a:r>
              <a:rPr sz="1400" b="1" spc="-14" dirty="0">
                <a:solidFill>
                  <a:srgbClr val="000000"/>
                </a:solidFill>
                <a:latin typeface="QTGCHE+Arial Bold"/>
                <a:cs typeface="QTGCHE+Arial Bold"/>
              </a:rPr>
              <a:t> </a:t>
            </a:r>
            <a:r>
              <a:rPr sz="1400" b="1" dirty="0">
                <a:solidFill>
                  <a:srgbClr val="000000"/>
                </a:solidFill>
                <a:latin typeface="QTGCHE+Arial Bold"/>
                <a:cs typeface="QTGCHE+Arial Bold"/>
              </a:rPr>
              <a:t>ресурсы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6066409" y="2696422"/>
            <a:ext cx="1994939" cy="5745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40"/>
              </a:lnSpc>
              <a:spcBef>
                <a:spcPts val="0"/>
              </a:spcBef>
              <a:spcAft>
                <a:spcPts val="0"/>
              </a:spcAft>
            </a:pPr>
            <a:r>
              <a:rPr sz="1200" i="1" dirty="0">
                <a:solidFill>
                  <a:srgbClr val="7F7F7F"/>
                </a:solidFill>
                <a:latin typeface="DQJMKD+Arial Italic"/>
                <a:cs typeface="DQJMKD+Arial Italic"/>
              </a:rPr>
              <a:t>Пример:</a:t>
            </a:r>
          </a:p>
          <a:p>
            <a:pPr marL="0" marR="0">
              <a:lnSpc>
                <a:spcPts val="1340"/>
              </a:lnSpc>
              <a:spcBef>
                <a:spcPts val="149"/>
              </a:spcBef>
              <a:spcAft>
                <a:spcPts val="0"/>
              </a:spcAft>
            </a:pPr>
            <a:r>
              <a:rPr sz="1200" b="1" i="1" dirty="0">
                <a:solidFill>
                  <a:srgbClr val="7F7F7F"/>
                </a:solidFill>
                <a:latin typeface="JCSIBM+Arial Bold Italic"/>
                <a:cs typeface="JCSIBM+Arial Bold Italic"/>
              </a:rPr>
              <a:t>Непрямые </a:t>
            </a:r>
            <a:r>
              <a:rPr sz="1200" i="1" dirty="0">
                <a:solidFill>
                  <a:srgbClr val="7F7F7F"/>
                </a:solidFill>
                <a:latin typeface="DQJMKD+Arial Italic"/>
                <a:cs typeface="DQJMKD+Arial Italic"/>
              </a:rPr>
              <a:t>(партнерские</a:t>
            </a:r>
          </a:p>
          <a:p>
            <a:pPr marL="0" marR="0">
              <a:lnSpc>
                <a:spcPts val="1343"/>
              </a:lnSpc>
              <a:spcBef>
                <a:spcPts val="100"/>
              </a:spcBef>
              <a:spcAft>
                <a:spcPts val="0"/>
              </a:spcAft>
            </a:pPr>
            <a:r>
              <a:rPr sz="1200" i="1" dirty="0">
                <a:solidFill>
                  <a:srgbClr val="7F7F7F"/>
                </a:solidFill>
                <a:latin typeface="DQJMKD+Arial Italic"/>
                <a:cs typeface="DQJMKD+Arial Italic"/>
              </a:rPr>
              <a:t>магазины,</a:t>
            </a:r>
            <a:r>
              <a:rPr sz="1200" i="1" spc="-16" dirty="0">
                <a:solidFill>
                  <a:srgbClr val="7F7F7F"/>
                </a:solidFill>
                <a:latin typeface="DQJMKD+Arial Italic"/>
                <a:cs typeface="DQJMKD+Arial Italic"/>
              </a:rPr>
              <a:t> </a:t>
            </a:r>
            <a:r>
              <a:rPr sz="1200" i="1" dirty="0">
                <a:solidFill>
                  <a:srgbClr val="7F7F7F"/>
                </a:solidFill>
                <a:latin typeface="DQJMKD+Arial Italic"/>
                <a:cs typeface="DQJMKD+Arial Italic"/>
              </a:rPr>
              <a:t>оптовики)</a:t>
            </a:r>
          </a:p>
        </p:txBody>
      </p:sp>
      <p:sp>
        <p:nvSpPr>
          <p:cNvPr id="17" name="object 17"/>
          <p:cNvSpPr txBox="1"/>
          <p:nvPr/>
        </p:nvSpPr>
        <p:spPr>
          <a:xfrm>
            <a:off x="2078735" y="2973536"/>
            <a:ext cx="1963904" cy="5744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40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7F7F7F"/>
                </a:solidFill>
                <a:latin typeface="HMQCTC+Arial"/>
                <a:cs typeface="HMQCTC+Arial"/>
              </a:rPr>
              <a:t>•</a:t>
            </a:r>
            <a:r>
              <a:rPr sz="1200" i="1" dirty="0">
                <a:solidFill>
                  <a:srgbClr val="7F7F7F"/>
                </a:solidFill>
                <a:latin typeface="DQJMKD+Arial Italic"/>
                <a:cs typeface="DQJMKD+Arial Italic"/>
              </a:rPr>
              <a:t>Материальные ресурсы</a:t>
            </a:r>
          </a:p>
          <a:p>
            <a:pPr marL="0" marR="0">
              <a:lnSpc>
                <a:spcPts val="1340"/>
              </a:lnSpc>
              <a:spcBef>
                <a:spcPts val="149"/>
              </a:spcBef>
              <a:spcAft>
                <a:spcPts val="0"/>
              </a:spcAft>
            </a:pPr>
            <a:r>
              <a:rPr sz="1200" dirty="0">
                <a:solidFill>
                  <a:srgbClr val="7F7F7F"/>
                </a:solidFill>
                <a:latin typeface="HMQCTC+Arial"/>
                <a:cs typeface="HMQCTC+Arial"/>
              </a:rPr>
              <a:t>•</a:t>
            </a:r>
            <a:r>
              <a:rPr sz="1200" i="1" dirty="0">
                <a:solidFill>
                  <a:srgbClr val="7F7F7F"/>
                </a:solidFill>
                <a:latin typeface="DQJMKD+Arial Italic"/>
                <a:cs typeface="DQJMKD+Arial Italic"/>
              </a:rPr>
              <a:t>Интеллектуальные</a:t>
            </a:r>
          </a:p>
          <a:p>
            <a:pPr marL="0" marR="0">
              <a:lnSpc>
                <a:spcPts val="1343"/>
              </a:lnSpc>
              <a:spcBef>
                <a:spcPts val="99"/>
              </a:spcBef>
              <a:spcAft>
                <a:spcPts val="0"/>
              </a:spcAft>
            </a:pPr>
            <a:r>
              <a:rPr sz="1200" i="1" dirty="0">
                <a:solidFill>
                  <a:srgbClr val="7F7F7F"/>
                </a:solidFill>
                <a:latin typeface="DQJMKD+Arial Italic"/>
                <a:cs typeface="DQJMKD+Arial Italic"/>
              </a:rPr>
              <a:t>ресурсы</a:t>
            </a:r>
          </a:p>
        </p:txBody>
      </p:sp>
      <p:sp>
        <p:nvSpPr>
          <p:cNvPr id="18" name="object 18"/>
          <p:cNvSpPr txBox="1"/>
          <p:nvPr/>
        </p:nvSpPr>
        <p:spPr>
          <a:xfrm>
            <a:off x="4160265" y="3367363"/>
            <a:ext cx="1797794" cy="2083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40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7F7F7F"/>
                </a:solidFill>
                <a:latin typeface="HMQCTC+Arial"/>
                <a:cs typeface="HMQCTC+Arial"/>
              </a:rPr>
              <a:t>•</a:t>
            </a:r>
            <a:r>
              <a:rPr sz="1200" i="1" dirty="0">
                <a:solidFill>
                  <a:srgbClr val="7F7F7F"/>
                </a:solidFill>
                <a:latin typeface="DQJMKD+Arial Italic"/>
                <a:cs typeface="DQJMKD+Arial Italic"/>
              </a:rPr>
              <a:t>Внимание</a:t>
            </a:r>
            <a:r>
              <a:rPr sz="1200" i="1" spc="-32" dirty="0">
                <a:solidFill>
                  <a:srgbClr val="7F7F7F"/>
                </a:solidFill>
                <a:latin typeface="DQJMKD+Arial Italic"/>
                <a:cs typeface="DQJMKD+Arial Italic"/>
              </a:rPr>
              <a:t> </a:t>
            </a:r>
            <a:r>
              <a:rPr sz="1200" i="1" dirty="0">
                <a:solidFill>
                  <a:srgbClr val="7F7F7F"/>
                </a:solidFill>
                <a:latin typeface="DQJMKD+Arial Italic"/>
                <a:cs typeface="DQJMKD+Arial Italic"/>
              </a:rPr>
              <a:t>к клиентам</a:t>
            </a:r>
          </a:p>
        </p:txBody>
      </p:sp>
      <p:sp>
        <p:nvSpPr>
          <p:cNvPr id="19" name="object 19"/>
          <p:cNvSpPr txBox="1"/>
          <p:nvPr/>
        </p:nvSpPr>
        <p:spPr>
          <a:xfrm>
            <a:off x="2078735" y="3522430"/>
            <a:ext cx="853872" cy="2083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40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7F7F7F"/>
                </a:solidFill>
                <a:latin typeface="HMQCTC+Arial"/>
                <a:cs typeface="HMQCTC+Arial"/>
              </a:rPr>
              <a:t>•</a:t>
            </a:r>
            <a:r>
              <a:rPr sz="1200" i="1" dirty="0">
                <a:solidFill>
                  <a:srgbClr val="7F7F7F"/>
                </a:solidFill>
                <a:latin typeface="DQJMKD+Arial Italic"/>
                <a:cs typeface="DQJMKD+Arial Italic"/>
              </a:rPr>
              <a:t>Финансы</a:t>
            </a:r>
          </a:p>
        </p:txBody>
      </p:sp>
      <p:sp>
        <p:nvSpPr>
          <p:cNvPr id="20" name="object 20"/>
          <p:cNvSpPr txBox="1"/>
          <p:nvPr/>
        </p:nvSpPr>
        <p:spPr>
          <a:xfrm>
            <a:off x="91440" y="4206493"/>
            <a:ext cx="1937706" cy="23730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8"/>
              </a:lnSpc>
              <a:spcBef>
                <a:spcPts val="0"/>
              </a:spcBef>
              <a:spcAft>
                <a:spcPts val="0"/>
              </a:spcAft>
            </a:pPr>
            <a:r>
              <a:rPr sz="1400" b="1" dirty="0">
                <a:solidFill>
                  <a:srgbClr val="000000"/>
                </a:solidFill>
                <a:latin typeface="QTGCHE+Arial Bold"/>
                <a:cs typeface="QTGCHE+Arial Bold"/>
              </a:rPr>
              <a:t>Структура</a:t>
            </a:r>
            <a:r>
              <a:rPr sz="1400" b="1" spc="65" dirty="0">
                <a:solidFill>
                  <a:srgbClr val="000000"/>
                </a:solidFill>
                <a:latin typeface="QTGCHE+Arial Bold"/>
                <a:cs typeface="QTGCHE+Arial Bold"/>
              </a:rPr>
              <a:t> </a:t>
            </a:r>
            <a:r>
              <a:rPr sz="1400" b="1" dirty="0">
                <a:solidFill>
                  <a:srgbClr val="000000"/>
                </a:solidFill>
                <a:latin typeface="QTGCHE+Arial Bold"/>
                <a:cs typeface="QTGCHE+Arial Bold"/>
              </a:rPr>
              <a:t>издержек</a:t>
            </a:r>
          </a:p>
        </p:txBody>
      </p:sp>
      <p:sp>
        <p:nvSpPr>
          <p:cNvPr id="21" name="object 21"/>
          <p:cNvSpPr txBox="1"/>
          <p:nvPr/>
        </p:nvSpPr>
        <p:spPr>
          <a:xfrm>
            <a:off x="5041138" y="4206493"/>
            <a:ext cx="2877464" cy="148086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810" marR="0">
              <a:lnSpc>
                <a:spcPts val="1568"/>
              </a:lnSpc>
              <a:spcBef>
                <a:spcPts val="0"/>
              </a:spcBef>
              <a:spcAft>
                <a:spcPts val="0"/>
              </a:spcAft>
            </a:pPr>
            <a:r>
              <a:rPr sz="1400" b="1" dirty="0">
                <a:solidFill>
                  <a:srgbClr val="000000"/>
                </a:solidFill>
                <a:latin typeface="QTGCHE+Arial Bold"/>
                <a:cs typeface="QTGCHE+Arial Bold"/>
              </a:rPr>
              <a:t>Потоки</a:t>
            </a:r>
            <a:r>
              <a:rPr sz="1400" b="1" spc="10" dirty="0">
                <a:solidFill>
                  <a:srgbClr val="000000"/>
                </a:solidFill>
                <a:latin typeface="QTGCHE+Arial Bold"/>
                <a:cs typeface="QTGCHE+Arial Bold"/>
              </a:rPr>
              <a:t> </a:t>
            </a:r>
            <a:r>
              <a:rPr sz="1400" b="1" dirty="0">
                <a:solidFill>
                  <a:srgbClr val="000000"/>
                </a:solidFill>
                <a:latin typeface="QTGCHE+Arial Bold"/>
                <a:cs typeface="QTGCHE+Arial Bold"/>
              </a:rPr>
              <a:t>поступления</a:t>
            </a:r>
            <a:r>
              <a:rPr sz="1400" b="1" spc="32" dirty="0">
                <a:solidFill>
                  <a:srgbClr val="000000"/>
                </a:solidFill>
                <a:latin typeface="QTGCHE+Arial Bold"/>
                <a:cs typeface="QTGCHE+Arial Bold"/>
              </a:rPr>
              <a:t> </a:t>
            </a:r>
            <a:r>
              <a:rPr sz="1400" b="1" dirty="0">
                <a:solidFill>
                  <a:srgbClr val="000000"/>
                </a:solidFill>
                <a:latin typeface="QTGCHE+Arial Bold"/>
                <a:cs typeface="QTGCHE+Arial Bold"/>
              </a:rPr>
              <a:t>доходов</a:t>
            </a:r>
          </a:p>
          <a:p>
            <a:pPr marL="0" marR="0">
              <a:lnSpc>
                <a:spcPts val="1389"/>
              </a:lnSpc>
              <a:spcBef>
                <a:spcPts val="0"/>
              </a:spcBef>
              <a:spcAft>
                <a:spcPts val="0"/>
              </a:spcAft>
            </a:pPr>
            <a:r>
              <a:rPr sz="1400" i="1" dirty="0">
                <a:solidFill>
                  <a:srgbClr val="7F7F7F"/>
                </a:solidFill>
                <a:latin typeface="DQJMKD+Arial Italic"/>
                <a:cs typeface="DQJMKD+Arial Italic"/>
              </a:rPr>
              <a:t>Пример:</a:t>
            </a:r>
            <a:r>
              <a:rPr sz="1400" i="1" spc="5698" dirty="0">
                <a:solidFill>
                  <a:srgbClr val="7F7F7F"/>
                </a:solidFill>
                <a:latin typeface="DQJMKD+Arial Italic"/>
                <a:cs typeface="DQJMKD+Arial Italic"/>
              </a:rPr>
              <a:t> </a:t>
            </a:r>
            <a:r>
              <a:rPr sz="1400" dirty="0">
                <a:solidFill>
                  <a:srgbClr val="7F7F7F"/>
                </a:solidFill>
                <a:latin typeface="HMQCTC+Arial"/>
                <a:cs typeface="HMQCTC+Arial"/>
              </a:rPr>
              <a:t>•</a:t>
            </a:r>
            <a:r>
              <a:rPr sz="1400" i="1" dirty="0">
                <a:solidFill>
                  <a:srgbClr val="7F7F7F"/>
                </a:solidFill>
                <a:latin typeface="DQJMKD+Arial Italic"/>
                <a:cs typeface="DQJMKD+Arial Italic"/>
              </a:rPr>
              <a:t>Плата</a:t>
            </a:r>
            <a:r>
              <a:rPr sz="1400" i="1" spc="-27" dirty="0">
                <a:solidFill>
                  <a:srgbClr val="7F7F7F"/>
                </a:solidFill>
                <a:latin typeface="DQJMKD+Arial Italic"/>
                <a:cs typeface="DQJMKD+Arial Italic"/>
              </a:rPr>
              <a:t> </a:t>
            </a:r>
            <a:r>
              <a:rPr sz="1400" i="1" spc="-15" dirty="0">
                <a:solidFill>
                  <a:srgbClr val="7F7F7F"/>
                </a:solidFill>
                <a:latin typeface="DQJMKD+Arial Italic"/>
                <a:cs typeface="DQJMKD+Arial Italic"/>
              </a:rPr>
              <a:t>за</a:t>
            </a:r>
          </a:p>
          <a:p>
            <a:pPr marL="0" marR="0">
              <a:lnSpc>
                <a:spcPts val="1568"/>
              </a:lnSpc>
              <a:spcBef>
                <a:spcPts val="61"/>
              </a:spcBef>
              <a:spcAft>
                <a:spcPts val="0"/>
              </a:spcAft>
            </a:pPr>
            <a:r>
              <a:rPr sz="1400" dirty="0">
                <a:solidFill>
                  <a:srgbClr val="7F7F7F"/>
                </a:solidFill>
                <a:latin typeface="HMQCTC+Arial"/>
                <a:cs typeface="HMQCTC+Arial"/>
              </a:rPr>
              <a:t>•</a:t>
            </a:r>
            <a:r>
              <a:rPr sz="1400" i="1" dirty="0">
                <a:solidFill>
                  <a:srgbClr val="7F7F7F"/>
                </a:solidFill>
                <a:latin typeface="DQJMKD+Arial Italic"/>
                <a:cs typeface="DQJMKD+Arial Italic"/>
              </a:rPr>
              <a:t>Разовые</a:t>
            </a:r>
            <a:r>
              <a:rPr sz="1400" i="1" spc="-22" dirty="0">
                <a:solidFill>
                  <a:srgbClr val="7F7F7F"/>
                </a:solidFill>
                <a:latin typeface="DQJMKD+Arial Italic"/>
                <a:cs typeface="DQJMKD+Arial Italic"/>
              </a:rPr>
              <a:t> </a:t>
            </a:r>
            <a:r>
              <a:rPr sz="1400" i="1" dirty="0">
                <a:solidFill>
                  <a:srgbClr val="7F7F7F"/>
                </a:solidFill>
                <a:latin typeface="DQJMKD+Arial Italic"/>
                <a:cs typeface="DQJMKD+Arial Italic"/>
              </a:rPr>
              <a:t>сделки</a:t>
            </a:r>
            <a:r>
              <a:rPr sz="1400" i="1" spc="374" dirty="0">
                <a:solidFill>
                  <a:srgbClr val="7F7F7F"/>
                </a:solidFill>
                <a:latin typeface="DQJMKD+Arial Italic"/>
                <a:cs typeface="DQJMKD+Arial Italic"/>
              </a:rPr>
              <a:t> </a:t>
            </a:r>
            <a:r>
              <a:rPr sz="1400" i="1" dirty="0">
                <a:solidFill>
                  <a:srgbClr val="7F7F7F"/>
                </a:solidFill>
                <a:latin typeface="DQJMKD+Arial Italic"/>
                <a:cs typeface="DQJMKD+Arial Italic"/>
              </a:rPr>
              <a:t>использование</a:t>
            </a:r>
          </a:p>
          <a:p>
            <a:pPr marL="0" marR="0">
              <a:lnSpc>
                <a:spcPts val="1571"/>
              </a:lnSpc>
              <a:spcBef>
                <a:spcPts val="111"/>
              </a:spcBef>
              <a:spcAft>
                <a:spcPts val="0"/>
              </a:spcAft>
            </a:pPr>
            <a:r>
              <a:rPr sz="1400" dirty="0">
                <a:solidFill>
                  <a:srgbClr val="7F7F7F"/>
                </a:solidFill>
                <a:latin typeface="HMQCTC+Arial"/>
                <a:cs typeface="HMQCTC+Arial"/>
              </a:rPr>
              <a:t>•</a:t>
            </a:r>
            <a:r>
              <a:rPr sz="1400" i="1" dirty="0">
                <a:solidFill>
                  <a:srgbClr val="7F7F7F"/>
                </a:solidFill>
                <a:latin typeface="DQJMKD+Arial Italic"/>
                <a:cs typeface="DQJMKD+Arial Italic"/>
              </a:rPr>
              <a:t>Регулярные</a:t>
            </a:r>
          </a:p>
          <a:p>
            <a:pPr marL="15240" marR="0">
              <a:lnSpc>
                <a:spcPts val="1568"/>
              </a:lnSpc>
              <a:spcBef>
                <a:spcPts val="110"/>
              </a:spcBef>
              <a:spcAft>
                <a:spcPts val="0"/>
              </a:spcAft>
            </a:pPr>
            <a:r>
              <a:rPr sz="1400" i="1" dirty="0">
                <a:solidFill>
                  <a:srgbClr val="7F7F7F"/>
                </a:solidFill>
                <a:latin typeface="DQJMKD+Arial Italic"/>
                <a:cs typeface="DQJMKD+Arial Italic"/>
              </a:rPr>
              <a:t>доходы</a:t>
            </a:r>
            <a:r>
              <a:rPr sz="1400" i="1" spc="-31" dirty="0">
                <a:solidFill>
                  <a:srgbClr val="7F7F7F"/>
                </a:solidFill>
                <a:latin typeface="DQJMKD+Arial Italic"/>
                <a:cs typeface="DQJMKD+Arial Italic"/>
              </a:rPr>
              <a:t> </a:t>
            </a:r>
            <a:r>
              <a:rPr sz="1400" i="1" dirty="0">
                <a:solidFill>
                  <a:srgbClr val="7F7F7F"/>
                </a:solidFill>
                <a:latin typeface="DQJMKD+Arial Italic"/>
                <a:cs typeface="DQJMKD+Arial Italic"/>
              </a:rPr>
              <a:t>от</a:t>
            </a:r>
          </a:p>
          <a:p>
            <a:pPr marL="15240" marR="0">
              <a:lnSpc>
                <a:spcPts val="1568"/>
              </a:lnSpc>
              <a:spcBef>
                <a:spcPts val="111"/>
              </a:spcBef>
              <a:spcAft>
                <a:spcPts val="0"/>
              </a:spcAft>
            </a:pPr>
            <a:r>
              <a:rPr sz="1400" i="1" dirty="0">
                <a:solidFill>
                  <a:srgbClr val="7F7F7F"/>
                </a:solidFill>
                <a:latin typeface="DQJMKD+Arial Italic"/>
                <a:cs typeface="DQJMKD+Arial Italic"/>
              </a:rPr>
              <a:t>периодических</a:t>
            </a:r>
          </a:p>
          <a:p>
            <a:pPr marL="15240" marR="0">
              <a:lnSpc>
                <a:spcPts val="1568"/>
              </a:lnSpc>
              <a:spcBef>
                <a:spcPts val="111"/>
              </a:spcBef>
              <a:spcAft>
                <a:spcPts val="0"/>
              </a:spcAft>
            </a:pPr>
            <a:r>
              <a:rPr sz="1400" i="1" dirty="0">
                <a:solidFill>
                  <a:srgbClr val="7F7F7F"/>
                </a:solidFill>
                <a:latin typeface="DQJMKD+Arial Italic"/>
                <a:cs typeface="DQJMKD+Arial Italic"/>
              </a:rPr>
              <a:t>платежей</a:t>
            </a:r>
          </a:p>
        </p:txBody>
      </p:sp>
      <p:sp>
        <p:nvSpPr>
          <p:cNvPr id="22" name="object 22"/>
          <p:cNvSpPr txBox="1"/>
          <p:nvPr/>
        </p:nvSpPr>
        <p:spPr>
          <a:xfrm>
            <a:off x="89611" y="4275352"/>
            <a:ext cx="1483006" cy="23730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8"/>
              </a:lnSpc>
              <a:spcBef>
                <a:spcPts val="0"/>
              </a:spcBef>
              <a:spcAft>
                <a:spcPts val="0"/>
              </a:spcAft>
            </a:pPr>
            <a:r>
              <a:rPr sz="1400" i="1" dirty="0">
                <a:solidFill>
                  <a:srgbClr val="7F7F7F"/>
                </a:solidFill>
                <a:latin typeface="DQJMKD+Arial Italic"/>
                <a:cs typeface="DQJMKD+Arial Italic"/>
              </a:rPr>
              <a:t>Фиксированные</a:t>
            </a:r>
          </a:p>
        </p:txBody>
      </p:sp>
      <p:sp>
        <p:nvSpPr>
          <p:cNvPr id="23" name="object 23"/>
          <p:cNvSpPr txBox="1"/>
          <p:nvPr/>
        </p:nvSpPr>
        <p:spPr>
          <a:xfrm>
            <a:off x="2659380" y="4275352"/>
            <a:ext cx="2050584" cy="23730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8"/>
              </a:lnSpc>
              <a:spcBef>
                <a:spcPts val="0"/>
              </a:spcBef>
              <a:spcAft>
                <a:spcPts val="0"/>
              </a:spcAft>
            </a:pPr>
            <a:r>
              <a:rPr sz="1400" i="1" dirty="0">
                <a:solidFill>
                  <a:srgbClr val="7F7F7F"/>
                </a:solidFill>
                <a:latin typeface="DQJMKD+Arial Italic"/>
                <a:cs typeface="DQJMKD+Arial Italic"/>
              </a:rPr>
              <a:t>Переменные</a:t>
            </a:r>
            <a:r>
              <a:rPr sz="1400" i="1" spc="-25" dirty="0">
                <a:solidFill>
                  <a:srgbClr val="7F7F7F"/>
                </a:solidFill>
                <a:latin typeface="DQJMKD+Arial Italic"/>
                <a:cs typeface="DQJMKD+Arial Italic"/>
              </a:rPr>
              <a:t> </a:t>
            </a:r>
            <a:r>
              <a:rPr sz="1400" i="1" dirty="0">
                <a:solidFill>
                  <a:srgbClr val="7F7F7F"/>
                </a:solidFill>
                <a:latin typeface="DQJMKD+Arial Italic"/>
                <a:cs typeface="DQJMKD+Arial Italic"/>
              </a:rPr>
              <a:t>издержки</a:t>
            </a:r>
          </a:p>
        </p:txBody>
      </p:sp>
      <p:sp>
        <p:nvSpPr>
          <p:cNvPr id="24" name="object 24"/>
          <p:cNvSpPr txBox="1"/>
          <p:nvPr/>
        </p:nvSpPr>
        <p:spPr>
          <a:xfrm>
            <a:off x="89611" y="4488713"/>
            <a:ext cx="2146392" cy="4506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8"/>
              </a:lnSpc>
              <a:spcBef>
                <a:spcPts val="0"/>
              </a:spcBef>
              <a:spcAft>
                <a:spcPts val="0"/>
              </a:spcAft>
            </a:pPr>
            <a:r>
              <a:rPr sz="1400" i="1" dirty="0">
                <a:solidFill>
                  <a:srgbClr val="7F7F7F"/>
                </a:solidFill>
                <a:latin typeface="DQJMKD+Arial Italic"/>
                <a:cs typeface="DQJMKD+Arial Italic"/>
              </a:rPr>
              <a:t>(постоянные)</a:t>
            </a:r>
            <a:r>
              <a:rPr sz="1400" i="1" spc="-12" dirty="0">
                <a:solidFill>
                  <a:srgbClr val="7F7F7F"/>
                </a:solidFill>
                <a:latin typeface="DQJMKD+Arial Italic"/>
                <a:cs typeface="DQJMKD+Arial Italic"/>
              </a:rPr>
              <a:t> </a:t>
            </a:r>
            <a:r>
              <a:rPr sz="1400" i="1" dirty="0">
                <a:solidFill>
                  <a:srgbClr val="7F7F7F"/>
                </a:solidFill>
                <a:latin typeface="DQJMKD+Arial Italic"/>
                <a:cs typeface="DQJMKD+Arial Italic"/>
              </a:rPr>
              <a:t>издержки</a:t>
            </a:r>
          </a:p>
          <a:p>
            <a:pPr marL="0" marR="0">
              <a:lnSpc>
                <a:spcPts val="1568"/>
              </a:lnSpc>
              <a:spcBef>
                <a:spcPts val="61"/>
              </a:spcBef>
              <a:spcAft>
                <a:spcPts val="0"/>
              </a:spcAft>
            </a:pPr>
            <a:r>
              <a:rPr sz="1400" i="1" spc="-14" dirty="0">
                <a:solidFill>
                  <a:srgbClr val="7F7F7F"/>
                </a:solidFill>
                <a:latin typeface="DQJMKD+Arial Italic"/>
                <a:cs typeface="DQJMKD+Arial Italic"/>
              </a:rPr>
              <a:t>Печать</a:t>
            </a:r>
            <a:r>
              <a:rPr sz="1400" i="1" dirty="0">
                <a:solidFill>
                  <a:srgbClr val="7F7F7F"/>
                </a:solidFill>
                <a:latin typeface="DQJMKD+Arial Italic"/>
                <a:cs typeface="DQJMKD+Arial Italic"/>
              </a:rPr>
              <a:t> продукции</a:t>
            </a:r>
          </a:p>
        </p:txBody>
      </p:sp>
      <p:sp>
        <p:nvSpPr>
          <p:cNvPr id="25" name="object 25"/>
          <p:cNvSpPr txBox="1"/>
          <p:nvPr/>
        </p:nvSpPr>
        <p:spPr>
          <a:xfrm>
            <a:off x="2610612" y="4702072"/>
            <a:ext cx="2152124" cy="66402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8"/>
              </a:lnSpc>
              <a:spcBef>
                <a:spcPts val="0"/>
              </a:spcBef>
              <a:spcAft>
                <a:spcPts val="0"/>
              </a:spcAft>
            </a:pPr>
            <a:r>
              <a:rPr sz="1400" i="1" dirty="0">
                <a:solidFill>
                  <a:srgbClr val="7F7F7F"/>
                </a:solidFill>
                <a:latin typeface="DQJMKD+Arial Italic"/>
                <a:cs typeface="DQJMKD+Arial Italic"/>
              </a:rPr>
              <a:t>Перевод</a:t>
            </a:r>
            <a:r>
              <a:rPr sz="1400" i="1" spc="-32" dirty="0">
                <a:solidFill>
                  <a:srgbClr val="7F7F7F"/>
                </a:solidFill>
                <a:latin typeface="DQJMKD+Arial Italic"/>
                <a:cs typeface="DQJMKD+Arial Italic"/>
              </a:rPr>
              <a:t> </a:t>
            </a:r>
            <a:r>
              <a:rPr sz="1400" i="1" dirty="0">
                <a:solidFill>
                  <a:srgbClr val="7F7F7F"/>
                </a:solidFill>
                <a:latin typeface="DQJMKD+Arial Italic"/>
                <a:cs typeface="DQJMKD+Arial Italic"/>
              </a:rPr>
              <a:t>текстов</a:t>
            </a:r>
          </a:p>
          <a:p>
            <a:pPr marL="0" marR="0">
              <a:lnSpc>
                <a:spcPts val="1568"/>
              </a:lnSpc>
              <a:spcBef>
                <a:spcPts val="61"/>
              </a:spcBef>
              <a:spcAft>
                <a:spcPts val="0"/>
              </a:spcAft>
            </a:pPr>
            <a:r>
              <a:rPr sz="1400" i="1" dirty="0">
                <a:solidFill>
                  <a:srgbClr val="7F7F7F"/>
                </a:solidFill>
                <a:latin typeface="DQJMKD+Arial Italic"/>
                <a:cs typeface="DQJMKD+Arial Italic"/>
              </a:rPr>
              <a:t>Реализация</a:t>
            </a:r>
            <a:r>
              <a:rPr sz="1400" i="1" spc="-28" dirty="0">
                <a:solidFill>
                  <a:srgbClr val="7F7F7F"/>
                </a:solidFill>
                <a:latin typeface="DQJMKD+Arial Italic"/>
                <a:cs typeface="DQJMKD+Arial Italic"/>
              </a:rPr>
              <a:t> </a:t>
            </a:r>
            <a:r>
              <a:rPr sz="1400" i="1" dirty="0">
                <a:solidFill>
                  <a:srgbClr val="7F7F7F"/>
                </a:solidFill>
                <a:latin typeface="DQJMKD+Arial Italic"/>
                <a:cs typeface="DQJMKD+Arial Italic"/>
              </a:rPr>
              <a:t>визуальных</a:t>
            </a:r>
          </a:p>
          <a:p>
            <a:pPr marL="0" marR="0">
              <a:lnSpc>
                <a:spcPts val="1568"/>
              </a:lnSpc>
              <a:spcBef>
                <a:spcPts val="111"/>
              </a:spcBef>
              <a:spcAft>
                <a:spcPts val="0"/>
              </a:spcAft>
            </a:pPr>
            <a:r>
              <a:rPr sz="1400" i="1" dirty="0">
                <a:solidFill>
                  <a:srgbClr val="7F7F7F"/>
                </a:solidFill>
                <a:latin typeface="DQJMKD+Arial Italic"/>
                <a:cs typeface="DQJMKD+Arial Italic"/>
              </a:rPr>
              <a:t>характеристик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-9867" y="0"/>
            <a:ext cx="10071100" cy="566394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22224" y="803215"/>
            <a:ext cx="7323754" cy="6050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464"/>
              </a:lnSpc>
              <a:spcBef>
                <a:spcPts val="0"/>
              </a:spcBef>
              <a:spcAft>
                <a:spcPts val="0"/>
              </a:spcAft>
            </a:pPr>
            <a:r>
              <a:rPr sz="4000" dirty="0">
                <a:solidFill>
                  <a:srgbClr val="000000"/>
                </a:solidFill>
                <a:latin typeface="HMQCTC+Arial"/>
                <a:cs typeface="HMQCTC+Arial"/>
              </a:rPr>
              <a:t>Процесс</a:t>
            </a:r>
            <a:r>
              <a:rPr sz="4000" spc="16" dirty="0">
                <a:solidFill>
                  <a:srgbClr val="000000"/>
                </a:solidFill>
                <a:latin typeface="HMQCTC+Arial"/>
                <a:cs typeface="HMQCTC+Arial"/>
              </a:rPr>
              <a:t> </a:t>
            </a:r>
            <a:r>
              <a:rPr sz="4000" dirty="0">
                <a:solidFill>
                  <a:srgbClr val="000000"/>
                </a:solidFill>
                <a:latin typeface="HMQCTC+Arial"/>
                <a:cs typeface="HMQCTC+Arial"/>
              </a:rPr>
              <a:t>производства</a:t>
            </a:r>
            <a:r>
              <a:rPr sz="4000" spc="46" dirty="0">
                <a:solidFill>
                  <a:srgbClr val="000000"/>
                </a:solidFill>
                <a:latin typeface="HMQCTC+Arial"/>
                <a:cs typeface="HMQCTC+Arial"/>
              </a:rPr>
              <a:t> </a:t>
            </a:r>
            <a:r>
              <a:rPr sz="4000" dirty="0">
                <a:solidFill>
                  <a:srgbClr val="000000"/>
                </a:solidFill>
                <a:latin typeface="HMQCTC+Arial"/>
                <a:cs typeface="HMQCTC+Arial"/>
              </a:rPr>
              <a:t>товара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2856317" y="1718224"/>
            <a:ext cx="1728192" cy="51296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53923" marR="0">
              <a:lnSpc>
                <a:spcPts val="201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Формулировка плана</a:t>
            </a:r>
            <a:endParaRPr sz="1800" spc="-14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251574" y="1756011"/>
            <a:ext cx="1546288" cy="2564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10"/>
              </a:lnSpc>
              <a:spcBef>
                <a:spcPts val="0"/>
              </a:spcBef>
              <a:spcAft>
                <a:spcPts val="0"/>
              </a:spcAft>
            </a:pPr>
            <a:r>
              <a:rPr lang="ru-RU" spc="-14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Замысел товара</a:t>
            </a:r>
            <a:endParaRPr sz="1800" spc="-14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691734" y="2541507"/>
            <a:ext cx="2709964" cy="4616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783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стратегии маркетинга</a:t>
            </a:r>
            <a:endParaRPr sz="1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23730" y="3229411"/>
            <a:ext cx="2357271" cy="4744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0" marR="0">
              <a:lnSpc>
                <a:spcPts val="1783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Выпуск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последующих</a:t>
            </a:r>
            <a:endParaRPr sz="1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1783"/>
              </a:lnSpc>
              <a:spcBef>
                <a:spcPts val="136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экземпляров</a:t>
            </a:r>
            <a:r>
              <a:rPr sz="1600" spc="19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комикса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7123783" y="3466656"/>
            <a:ext cx="1896606" cy="51296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1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возможностей производства и сбыта</a:t>
            </a:r>
            <a:endParaRPr sz="14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0" y="4517905"/>
            <a:ext cx="2703708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48639" marR="0">
              <a:lnSpc>
                <a:spcPts val="1785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Оценка эффективности</a:t>
            </a:r>
            <a:endParaRPr sz="1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339483" y="4376841"/>
            <a:ext cx="1881822" cy="51296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1544" marR="0">
              <a:lnSpc>
                <a:spcPts val="201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товара (комикса)</a:t>
            </a:r>
            <a:endParaRPr sz="18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542518" y="4721597"/>
            <a:ext cx="2483165" cy="2564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38911" marR="0">
              <a:lnSpc>
                <a:spcPts val="201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Пробный маркетинг</a:t>
            </a:r>
            <a:endParaRPr sz="18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0071100" cy="566394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931094" y="1463948"/>
            <a:ext cx="6277096" cy="6050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464"/>
              </a:lnSpc>
              <a:spcBef>
                <a:spcPts val="0"/>
              </a:spcBef>
              <a:spcAft>
                <a:spcPts val="0"/>
              </a:spcAft>
            </a:pPr>
            <a:r>
              <a:rPr sz="4000" b="1" dirty="0">
                <a:solidFill>
                  <a:srgbClr val="000000"/>
                </a:solidFill>
                <a:latin typeface="QTGCHE+Arial Bold"/>
                <a:cs typeface="QTGCHE+Arial Bold"/>
              </a:rPr>
              <a:t>Цель</a:t>
            </a:r>
            <a:r>
              <a:rPr sz="4000" b="1" spc="22" dirty="0">
                <a:solidFill>
                  <a:srgbClr val="000000"/>
                </a:solidFill>
                <a:latin typeface="QTGCHE+Arial Bold"/>
                <a:cs typeface="QTGCHE+Arial Bold"/>
              </a:rPr>
              <a:t> </a:t>
            </a:r>
            <a:r>
              <a:rPr sz="4000" b="1" dirty="0">
                <a:solidFill>
                  <a:srgbClr val="000000"/>
                </a:solidFill>
                <a:latin typeface="QTGCHE+Arial Bold"/>
                <a:cs typeface="QTGCHE+Arial Bold"/>
              </a:rPr>
              <a:t>проекта</a:t>
            </a:r>
            <a:r>
              <a:rPr sz="4000" b="1" spc="13" dirty="0">
                <a:solidFill>
                  <a:srgbClr val="000000"/>
                </a:solidFill>
                <a:latin typeface="QTGCHE+Arial Bold"/>
                <a:cs typeface="QTGCHE+Arial Bold"/>
              </a:rPr>
              <a:t> </a:t>
            </a:r>
            <a:r>
              <a:rPr sz="4000" b="1" dirty="0">
                <a:solidFill>
                  <a:srgbClr val="000000"/>
                </a:solidFill>
                <a:latin typeface="QTGCHE+Arial Bold"/>
                <a:cs typeface="QTGCHE+Arial Bold"/>
              </a:rPr>
              <a:t>по </a:t>
            </a:r>
            <a:r>
              <a:rPr sz="4000" b="1" dirty="0">
                <a:solidFill>
                  <a:srgbClr val="000000"/>
                </a:solidFill>
                <a:latin typeface="UKFHNI+Arial Bold"/>
                <a:cs typeface="UKFHNI+Arial Bold"/>
              </a:rPr>
              <a:t>SMART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87078" y="2400052"/>
            <a:ext cx="7932610" cy="16542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23"/>
              </a:lnSpc>
              <a:spcBef>
                <a:spcPts val="0"/>
              </a:spcBef>
              <a:spcAft>
                <a:spcPts val="0"/>
              </a:spcAft>
            </a:pPr>
            <a:r>
              <a:rPr sz="2800" b="1" dirty="0" smtClean="0">
                <a:solidFill>
                  <a:srgbClr val="000000"/>
                </a:solidFill>
                <a:latin typeface="QTGCHE+Arial Bold"/>
                <a:cs typeface="QTGCHE+Arial Bold"/>
              </a:rPr>
              <a:t> </a:t>
            </a:r>
            <a:r>
              <a:rPr lang="ru-RU" sz="2800" b="1" spc="-13" dirty="0">
                <a:solidFill>
                  <a:srgbClr val="000000"/>
                </a:solidFill>
                <a:latin typeface="QTGCHE+Arial Bold"/>
                <a:cs typeface="QTGCHE+Arial Bold"/>
              </a:rPr>
              <a:t>В</a:t>
            </a:r>
            <a:r>
              <a:rPr sz="2800" b="1" spc="-13" dirty="0" err="1" smtClean="0">
                <a:solidFill>
                  <a:srgbClr val="000000"/>
                </a:solidFill>
                <a:latin typeface="QTGCHE+Arial Bold"/>
                <a:cs typeface="QTGCHE+Arial Bold"/>
              </a:rPr>
              <a:t>ыпустить</a:t>
            </a:r>
            <a:r>
              <a:rPr lang="ru-RU" sz="2800" b="1" spc="-13" dirty="0" smtClean="0">
                <a:solidFill>
                  <a:srgbClr val="000000"/>
                </a:solidFill>
                <a:latin typeface="QTGCHE+Arial Bold"/>
                <a:cs typeface="QTGCHE+Arial Bold"/>
              </a:rPr>
              <a:t> 5 пилотных экземпляров</a:t>
            </a:r>
            <a:r>
              <a:rPr sz="2800" b="1" spc="72" dirty="0" smtClean="0">
                <a:solidFill>
                  <a:srgbClr val="000000"/>
                </a:solidFill>
                <a:latin typeface="QTGCHE+Arial Bold"/>
                <a:cs typeface="QTGCHE+Arial Bold"/>
              </a:rPr>
              <a:t> </a:t>
            </a:r>
            <a:r>
              <a:rPr sz="2800" b="1" spc="-17" dirty="0" err="1" smtClean="0">
                <a:solidFill>
                  <a:srgbClr val="000000"/>
                </a:solidFill>
                <a:latin typeface="QTGCHE+Arial Bold"/>
                <a:cs typeface="QTGCHE+Arial Bold"/>
              </a:rPr>
              <a:t>комикс</a:t>
            </a:r>
            <a:r>
              <a:rPr sz="2800" b="1" dirty="0" err="1" smtClean="0">
                <a:solidFill>
                  <a:srgbClr val="000000"/>
                </a:solidFill>
                <a:latin typeface="UKFHNI+Arial Bold"/>
                <a:cs typeface="UKFHNI+Arial Bold"/>
              </a:rPr>
              <a:t>-</a:t>
            </a:r>
            <a:r>
              <a:rPr sz="2800" b="1" dirty="0" err="1" smtClean="0">
                <a:solidFill>
                  <a:srgbClr val="000000"/>
                </a:solidFill>
                <a:latin typeface="QTGCHE+Arial Bold"/>
                <a:cs typeface="QTGCHE+Arial Bold"/>
              </a:rPr>
              <a:t>брошюр</a:t>
            </a:r>
            <a:r>
              <a:rPr lang="ru-RU" sz="2800" b="1" dirty="0" smtClean="0">
                <a:solidFill>
                  <a:srgbClr val="000000"/>
                </a:solidFill>
                <a:latin typeface="QTGCHE+Arial Bold"/>
                <a:cs typeface="QTGCHE+Arial Bold"/>
              </a:rPr>
              <a:t>ы</a:t>
            </a:r>
            <a:endParaRPr sz="2800" b="1" dirty="0">
              <a:solidFill>
                <a:srgbClr val="000000"/>
              </a:solidFill>
              <a:latin typeface="QTGCHE+Arial Bold"/>
              <a:cs typeface="QTGCHE+Arial Bold"/>
            </a:endParaRPr>
          </a:p>
          <a:p>
            <a:pPr marL="0" marR="0">
              <a:lnSpc>
                <a:spcPts val="3126"/>
              </a:lnSpc>
              <a:spcBef>
                <a:spcPts val="287"/>
              </a:spcBef>
              <a:spcAft>
                <a:spcPts val="0"/>
              </a:spcAft>
            </a:pPr>
            <a:r>
              <a:rPr sz="2800" b="1" dirty="0">
                <a:solidFill>
                  <a:srgbClr val="000000"/>
                </a:solidFill>
                <a:latin typeface="QTGCHE+Arial Bold"/>
                <a:cs typeface="QTGCHE+Arial Bold"/>
              </a:rPr>
              <a:t>«</a:t>
            </a:r>
            <a:r>
              <a:rPr sz="2800" b="1" dirty="0">
                <a:solidFill>
                  <a:srgbClr val="000000"/>
                </a:solidFill>
                <a:latin typeface="UKFHNI+Arial Bold"/>
                <a:cs typeface="UKFHNI+Arial Bold"/>
              </a:rPr>
              <a:t>Suomalais-ugrilainen</a:t>
            </a:r>
            <a:r>
              <a:rPr sz="2800" b="1" spc="39" dirty="0">
                <a:solidFill>
                  <a:srgbClr val="000000"/>
                </a:solidFill>
                <a:latin typeface="UKFHNI+Arial Bold"/>
                <a:cs typeface="UKFHNI+Arial Bold"/>
              </a:rPr>
              <a:t> </a:t>
            </a:r>
            <a:r>
              <a:rPr sz="2800" b="1" dirty="0">
                <a:solidFill>
                  <a:srgbClr val="000000"/>
                </a:solidFill>
                <a:latin typeface="UKFHNI+Arial Bold"/>
                <a:cs typeface="UKFHNI+Arial Bold"/>
              </a:rPr>
              <a:t>ekologia</a:t>
            </a:r>
            <a:r>
              <a:rPr sz="2800" b="1" dirty="0">
                <a:solidFill>
                  <a:srgbClr val="000000"/>
                </a:solidFill>
                <a:latin typeface="QTGCHE+Arial Bold"/>
                <a:cs typeface="QTGCHE+Arial Bold"/>
              </a:rPr>
              <a:t>»</a:t>
            </a:r>
            <a:r>
              <a:rPr sz="2800" b="1" spc="29" dirty="0">
                <a:solidFill>
                  <a:srgbClr val="000000"/>
                </a:solidFill>
                <a:latin typeface="QTGCHE+Arial Bold"/>
                <a:cs typeface="QTGCHE+Arial Bold"/>
              </a:rPr>
              <a:t> </a:t>
            </a:r>
            <a:r>
              <a:rPr sz="2800" b="1" spc="-20" dirty="0">
                <a:solidFill>
                  <a:srgbClr val="000000"/>
                </a:solidFill>
                <a:latin typeface="QTGCHE+Arial Bold"/>
                <a:cs typeface="QTGCHE+Arial Bold"/>
              </a:rPr>
              <a:t>объёмом</a:t>
            </a:r>
          </a:p>
          <a:p>
            <a:pPr>
              <a:lnSpc>
                <a:spcPts val="3123"/>
              </a:lnSpc>
              <a:spcBef>
                <a:spcPts val="235"/>
              </a:spcBef>
            </a:pPr>
            <a:r>
              <a:rPr lang="ru-RU" sz="2800" b="1" spc="-39" dirty="0">
                <a:solidFill>
                  <a:srgbClr val="000000"/>
                </a:solidFill>
                <a:latin typeface="QTGCHE+Arial Bold"/>
                <a:cs typeface="QTGCHE+Arial Bold"/>
              </a:rPr>
              <a:t>н</a:t>
            </a:r>
            <a:r>
              <a:rPr lang="ru-RU" sz="2800" b="1" spc="-39" dirty="0" smtClean="0">
                <a:solidFill>
                  <a:srgbClr val="000000"/>
                </a:solidFill>
                <a:latin typeface="QTGCHE+Arial Bold"/>
                <a:cs typeface="QTGCHE+Arial Bold"/>
              </a:rPr>
              <a:t>е менее </a:t>
            </a:r>
            <a:r>
              <a:rPr lang="ru-RU" sz="28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sz="2800" dirty="0" smtClean="0">
                <a:solidFill>
                  <a:srgbClr val="000000"/>
                </a:solidFill>
                <a:latin typeface="GHAKCL+Arial"/>
                <a:cs typeface="GHAKCL+Arial"/>
              </a:rPr>
              <a:t> </a:t>
            </a:r>
            <a:r>
              <a:rPr sz="2800" b="1" dirty="0" err="1" smtClean="0">
                <a:solidFill>
                  <a:srgbClr val="000000"/>
                </a:solidFill>
                <a:latin typeface="QTGCHE+Arial Bold"/>
                <a:cs typeface="QTGCHE+Arial Bold"/>
              </a:rPr>
              <a:t>страниц</a:t>
            </a:r>
            <a:r>
              <a:rPr sz="2800" b="1" spc="58" dirty="0" smtClean="0">
                <a:solidFill>
                  <a:srgbClr val="000000"/>
                </a:solidFill>
                <a:latin typeface="QTGCHE+Arial Bold"/>
                <a:cs typeface="QTGCHE+Arial Bold"/>
              </a:rPr>
              <a:t> </a:t>
            </a:r>
            <a:r>
              <a:rPr sz="2800" b="1" dirty="0">
                <a:solidFill>
                  <a:srgbClr val="000000"/>
                </a:solidFill>
                <a:latin typeface="QTGCHE+Arial Bold"/>
                <a:cs typeface="QTGCHE+Arial Bold"/>
              </a:rPr>
              <a:t>к </a:t>
            </a:r>
            <a:r>
              <a:rPr sz="2800" b="1" spc="-17" dirty="0">
                <a:solidFill>
                  <a:srgbClr val="000000"/>
                </a:solidFill>
                <a:latin typeface="QTGCHE+Arial Bold"/>
                <a:cs typeface="QTGCHE+Arial Bold"/>
              </a:rPr>
              <a:t>август</a:t>
            </a:r>
            <a:r>
              <a:rPr sz="2800" b="1" spc="-712" dirty="0">
                <a:solidFill>
                  <a:srgbClr val="000000"/>
                </a:solidFill>
                <a:latin typeface="QTGCHE+Arial Bold"/>
                <a:cs typeface="QTGCHE+Arial Bold"/>
              </a:rPr>
              <a:t> </a:t>
            </a:r>
            <a:r>
              <a:rPr sz="2800" b="1" dirty="0">
                <a:solidFill>
                  <a:srgbClr val="000000"/>
                </a:solidFill>
                <a:latin typeface="QTGCHE+Arial Bold"/>
                <a:cs typeface="QTGCHE+Arial Bold"/>
              </a:rPr>
              <a:t>у</a:t>
            </a:r>
            <a:r>
              <a:rPr sz="2800" b="1" spc="39" dirty="0">
                <a:solidFill>
                  <a:srgbClr val="000000"/>
                </a:solidFill>
                <a:latin typeface="QTGCHE+Arial Bold"/>
                <a:cs typeface="QTGCHE+Arial Bold"/>
              </a:rPr>
              <a:t> </a:t>
            </a:r>
            <a:r>
              <a:rPr sz="2800" b="1" dirty="0">
                <a:solidFill>
                  <a:srgbClr val="000000"/>
                </a:solidFill>
                <a:latin typeface="QTGCHE+Arial Bold"/>
                <a:cs typeface="QTGCHE+Arial Bold"/>
              </a:rPr>
              <a:t>2023</a:t>
            </a:r>
            <a:r>
              <a:rPr sz="2800" b="1" spc="16" dirty="0">
                <a:solidFill>
                  <a:srgbClr val="000000"/>
                </a:solidFill>
                <a:latin typeface="QTGCHE+Arial Bold"/>
                <a:cs typeface="QTGCHE+Arial Bold"/>
              </a:rPr>
              <a:t> </a:t>
            </a:r>
            <a:r>
              <a:rPr sz="2800" b="1" spc="-277" dirty="0">
                <a:solidFill>
                  <a:srgbClr val="000000"/>
                </a:solidFill>
                <a:latin typeface="QTGCHE+Arial Bold"/>
                <a:cs typeface="QTGCHE+Arial Bold"/>
              </a:rPr>
              <a:t>г.</a:t>
            </a:r>
            <a:r>
              <a:rPr sz="2800" b="1" spc="276" dirty="0">
                <a:solidFill>
                  <a:srgbClr val="000000"/>
                </a:solidFill>
                <a:latin typeface="QTGCHE+Arial Bold"/>
                <a:cs typeface="QTGCHE+Arial Bold"/>
              </a:rPr>
              <a:t> </a:t>
            </a:r>
            <a:endParaRPr sz="2800" b="1" dirty="0">
              <a:solidFill>
                <a:srgbClr val="000000"/>
              </a:solidFill>
              <a:latin typeface="QTGCHE+Arial Bold"/>
              <a:cs typeface="QTGCHE+Arial Bold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0071100" cy="566394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15798" y="803215"/>
            <a:ext cx="5636152" cy="6050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464"/>
              </a:lnSpc>
              <a:spcBef>
                <a:spcPts val="0"/>
              </a:spcBef>
              <a:spcAft>
                <a:spcPts val="0"/>
              </a:spcAft>
            </a:pPr>
            <a:r>
              <a:rPr sz="4000" dirty="0">
                <a:solidFill>
                  <a:srgbClr val="000000"/>
                </a:solidFill>
                <a:latin typeface="HMQCTC+Arial"/>
                <a:cs typeface="HMQCTC+Arial"/>
              </a:rPr>
              <a:t>Стартовые</a:t>
            </a:r>
            <a:r>
              <a:rPr sz="4000" spc="31" dirty="0">
                <a:solidFill>
                  <a:srgbClr val="000000"/>
                </a:solidFill>
                <a:latin typeface="HMQCTC+Arial"/>
                <a:cs typeface="HMQCTC+Arial"/>
              </a:rPr>
              <a:t> </a:t>
            </a:r>
            <a:r>
              <a:rPr sz="4000" dirty="0">
                <a:solidFill>
                  <a:srgbClr val="000000"/>
                </a:solidFill>
                <a:latin typeface="HMQCTC+Arial"/>
                <a:cs typeface="HMQCTC+Arial"/>
              </a:rPr>
              <a:t>инвестиции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51611" y="1443057"/>
            <a:ext cx="1909269" cy="32277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41"/>
              </a:lnSpc>
              <a:spcBef>
                <a:spcPts val="0"/>
              </a:spcBef>
              <a:spcAft>
                <a:spcPts val="0"/>
              </a:spcAft>
            </a:pPr>
            <a:r>
              <a:rPr sz="2000" b="1" dirty="0">
                <a:solidFill>
                  <a:srgbClr val="FFFFFF"/>
                </a:solidFill>
                <a:latin typeface="QTGCHE+Arial Bold"/>
                <a:cs typeface="QTGCHE+Arial Bold"/>
              </a:rPr>
              <a:t>Статья</a:t>
            </a:r>
            <a:r>
              <a:rPr sz="2000" b="1" spc="38" dirty="0">
                <a:solidFill>
                  <a:srgbClr val="FFFFFF"/>
                </a:solidFill>
                <a:latin typeface="QTGCHE+Arial Bold"/>
                <a:cs typeface="QTGCHE+Arial Bold"/>
              </a:rPr>
              <a:t> </a:t>
            </a:r>
            <a:r>
              <a:rPr sz="2000" b="1" dirty="0">
                <a:solidFill>
                  <a:srgbClr val="FFFFFF"/>
                </a:solidFill>
                <a:latin typeface="QTGCHE+Arial Bold"/>
                <a:cs typeface="QTGCHE+Arial Bold"/>
              </a:rPr>
              <a:t>затрат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001389" y="1443057"/>
            <a:ext cx="1654224" cy="32277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41"/>
              </a:lnSpc>
              <a:spcBef>
                <a:spcPts val="0"/>
              </a:spcBef>
              <a:spcAft>
                <a:spcPts val="0"/>
              </a:spcAft>
            </a:pPr>
            <a:r>
              <a:rPr sz="2000" b="1" dirty="0">
                <a:solidFill>
                  <a:srgbClr val="FFFFFF"/>
                </a:solidFill>
                <a:latin typeface="QTGCHE+Arial Bold"/>
                <a:cs typeface="QTGCHE+Arial Bold"/>
              </a:rPr>
              <a:t>Сумма, руб.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7183247" y="1443057"/>
            <a:ext cx="1343724" cy="32277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41"/>
              </a:lnSpc>
              <a:spcBef>
                <a:spcPts val="0"/>
              </a:spcBef>
              <a:spcAft>
                <a:spcPts val="0"/>
              </a:spcAft>
            </a:pPr>
            <a:r>
              <a:rPr sz="2000" b="1" dirty="0">
                <a:solidFill>
                  <a:srgbClr val="FFFFFF"/>
                </a:solidFill>
                <a:latin typeface="QTGCHE+Arial Bold"/>
                <a:cs typeface="QTGCHE+Arial Bold"/>
              </a:rPr>
              <a:t>Источник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316687" y="1821838"/>
            <a:ext cx="3909359" cy="3689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74"/>
              </a:lnSpc>
              <a:spcBef>
                <a:spcPts val="0"/>
              </a:spcBef>
              <a:spcAft>
                <a:spcPts val="0"/>
              </a:spcAft>
            </a:pPr>
            <a:r>
              <a:rPr sz="2400" baseline="42000" dirty="0">
                <a:solidFill>
                  <a:srgbClr val="000000"/>
                </a:solidFill>
                <a:latin typeface="HMQCTC+Arial"/>
                <a:cs typeface="HMQCTC+Arial"/>
              </a:rPr>
              <a:t>Разработка</a:t>
            </a:r>
            <a:r>
              <a:rPr sz="2400" spc="-215" baseline="42000" dirty="0">
                <a:solidFill>
                  <a:srgbClr val="000000"/>
                </a:solidFill>
                <a:latin typeface="HMQCTC+Arial"/>
                <a:cs typeface="HMQCTC+Arial"/>
              </a:rPr>
              <a:t> </a:t>
            </a:r>
            <a:r>
              <a:rPr sz="2400" baseline="42000" dirty="0">
                <a:solidFill>
                  <a:srgbClr val="000000"/>
                </a:solidFill>
                <a:latin typeface="HMQCTC+Arial"/>
                <a:cs typeface="HMQCTC+Arial"/>
              </a:rPr>
              <a:t>концепта</a:t>
            </a:r>
            <a:r>
              <a:rPr sz="2400" spc="-201" baseline="42000" dirty="0">
                <a:solidFill>
                  <a:srgbClr val="000000"/>
                </a:solidFill>
                <a:latin typeface="HMQCTC+Arial"/>
                <a:cs typeface="HMQCTC+Arial"/>
              </a:rPr>
              <a:t> </a:t>
            </a:r>
            <a:r>
              <a:rPr sz="2400" baseline="42000" dirty="0">
                <a:solidFill>
                  <a:srgbClr val="000000"/>
                </a:solidFill>
                <a:latin typeface="HMQCTC+Arial"/>
                <a:cs typeface="HMQCTC+Arial"/>
              </a:rPr>
              <a:t>комикса</a:t>
            </a:r>
            <a:r>
              <a:rPr sz="2400" spc="960" baseline="42000" dirty="0">
                <a:solidFill>
                  <a:srgbClr val="000000"/>
                </a:solidFill>
                <a:latin typeface="HMQCTC+Arial"/>
                <a:cs typeface="HMQCTC+Arial"/>
              </a:rPr>
              <a:t> </a:t>
            </a:r>
            <a:r>
              <a:rPr sz="2300" dirty="0">
                <a:solidFill>
                  <a:srgbClr val="000000"/>
                </a:solidFill>
                <a:latin typeface="GHAKCL+Arial"/>
                <a:cs typeface="GHAKCL+Arial"/>
              </a:rPr>
              <a:t>5.000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6366002" y="1825783"/>
            <a:ext cx="1989144" cy="71551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74"/>
              </a:lnSpc>
              <a:spcBef>
                <a:spcPts val="0"/>
              </a:spcBef>
              <a:spcAft>
                <a:spcPts val="0"/>
              </a:spcAft>
            </a:pPr>
            <a:r>
              <a:rPr sz="2300" dirty="0">
                <a:solidFill>
                  <a:srgbClr val="000000"/>
                </a:solidFill>
                <a:latin typeface="HMQCTC+Arial"/>
                <a:cs typeface="HMQCTC+Arial"/>
              </a:rPr>
              <a:t>Собственные</a:t>
            </a:r>
          </a:p>
          <a:p>
            <a:pPr marL="0" marR="0">
              <a:lnSpc>
                <a:spcPts val="2574"/>
              </a:lnSpc>
              <a:spcBef>
                <a:spcPts val="136"/>
              </a:spcBef>
              <a:spcAft>
                <a:spcPts val="0"/>
              </a:spcAft>
            </a:pPr>
            <a:r>
              <a:rPr sz="2300" dirty="0">
                <a:solidFill>
                  <a:srgbClr val="000000"/>
                </a:solidFill>
                <a:latin typeface="HMQCTC+Arial"/>
                <a:cs typeface="HMQCTC+Arial"/>
              </a:rPr>
              <a:t>инвестиции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316687" y="2065678"/>
            <a:ext cx="2818932" cy="9964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783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HMQCTC+Arial"/>
                <a:cs typeface="HMQCTC+Arial"/>
              </a:rPr>
              <a:t>и диалоговых</a:t>
            </a:r>
            <a:r>
              <a:rPr sz="1600" spc="19" dirty="0">
                <a:solidFill>
                  <a:srgbClr val="000000"/>
                </a:solidFill>
                <a:latin typeface="HMQCTC+Arial"/>
                <a:cs typeface="HMQCTC+Arial"/>
              </a:rPr>
              <a:t> </a:t>
            </a:r>
            <a:r>
              <a:rPr sz="1600" dirty="0">
                <a:solidFill>
                  <a:srgbClr val="000000"/>
                </a:solidFill>
                <a:latin typeface="HMQCTC+Arial"/>
                <a:cs typeface="HMQCTC+Arial"/>
              </a:rPr>
              <a:t>единиц,</a:t>
            </a:r>
          </a:p>
          <a:p>
            <a:pPr marL="0" marR="0">
              <a:lnSpc>
                <a:spcPts val="1783"/>
              </a:lnSpc>
              <a:spcBef>
                <a:spcPts val="136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HMQCTC+Arial"/>
                <a:cs typeface="HMQCTC+Arial"/>
              </a:rPr>
              <a:t>перевод (английский,</a:t>
            </a:r>
          </a:p>
          <a:p>
            <a:pPr marL="0" marR="0">
              <a:lnSpc>
                <a:spcPts val="1785"/>
              </a:lnSpc>
              <a:spcBef>
                <a:spcPts val="137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HMQCTC+Arial"/>
                <a:cs typeface="HMQCTC+Arial"/>
              </a:rPr>
              <a:t>удмуртский,</a:t>
            </a:r>
            <a:r>
              <a:rPr sz="1600" spc="74" dirty="0">
                <a:solidFill>
                  <a:srgbClr val="000000"/>
                </a:solidFill>
                <a:latin typeface="HMQCTC+Arial"/>
                <a:cs typeface="HMQCTC+Arial"/>
              </a:rPr>
              <a:t> </a:t>
            </a:r>
            <a:r>
              <a:rPr sz="1600" dirty="0">
                <a:solidFill>
                  <a:srgbClr val="000000"/>
                </a:solidFill>
                <a:latin typeface="HMQCTC+Arial"/>
                <a:cs typeface="HMQCTC+Arial"/>
              </a:rPr>
              <a:t>русский</a:t>
            </a:r>
            <a:r>
              <a:rPr sz="1600" spc="33" dirty="0">
                <a:solidFill>
                  <a:srgbClr val="000000"/>
                </a:solidFill>
                <a:latin typeface="HMQCTC+Arial"/>
                <a:cs typeface="HMQCTC+Arial"/>
              </a:rPr>
              <a:t> </a:t>
            </a:r>
            <a:r>
              <a:rPr sz="1600" dirty="0">
                <a:solidFill>
                  <a:srgbClr val="000000"/>
                </a:solidFill>
                <a:latin typeface="HMQCTC+Arial"/>
                <a:cs typeface="HMQCTC+Arial"/>
              </a:rPr>
              <a:t>языки),</a:t>
            </a:r>
          </a:p>
          <a:p>
            <a:pPr marL="0" marR="0">
              <a:lnSpc>
                <a:spcPts val="1783"/>
              </a:lnSpc>
              <a:spcBef>
                <a:spcPts val="136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HMQCTC+Arial"/>
                <a:cs typeface="HMQCTC+Arial"/>
              </a:rPr>
              <a:t>визуализация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316687" y="3234332"/>
            <a:ext cx="2279570" cy="5327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783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HMQCTC+Arial"/>
                <a:cs typeface="HMQCTC+Arial"/>
              </a:rPr>
              <a:t>Проработка дизайна</a:t>
            </a:r>
            <a:r>
              <a:rPr sz="1600" spc="48" dirty="0">
                <a:solidFill>
                  <a:srgbClr val="000000"/>
                </a:solidFill>
                <a:latin typeface="HMQCTC+Arial"/>
                <a:cs typeface="HMQCTC+Arial"/>
              </a:rPr>
              <a:t> </a:t>
            </a:r>
            <a:r>
              <a:rPr sz="1600" dirty="0">
                <a:solidFill>
                  <a:srgbClr val="000000"/>
                </a:solidFill>
                <a:latin typeface="HMQCTC+Arial"/>
                <a:cs typeface="HMQCTC+Arial"/>
              </a:rPr>
              <a:t>и</a:t>
            </a:r>
          </a:p>
          <a:p>
            <a:pPr marL="0" marR="0">
              <a:lnSpc>
                <a:spcPts val="1783"/>
              </a:lnSpc>
              <a:spcBef>
                <a:spcPts val="328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HMQCTC+Arial"/>
                <a:cs typeface="HMQCTC+Arial"/>
              </a:rPr>
              <a:t>визуальной</a:t>
            </a:r>
            <a:r>
              <a:rPr sz="1600" spc="55" dirty="0">
                <a:solidFill>
                  <a:srgbClr val="000000"/>
                </a:solidFill>
                <a:latin typeface="HMQCTC+Arial"/>
                <a:cs typeface="HMQCTC+Arial"/>
              </a:rPr>
              <a:t> </a:t>
            </a:r>
            <a:r>
              <a:rPr sz="1600" dirty="0">
                <a:solidFill>
                  <a:srgbClr val="000000"/>
                </a:solidFill>
                <a:latin typeface="HMQCTC+Arial"/>
                <a:cs typeface="HMQCTC+Arial"/>
              </a:rPr>
              <a:t>ценности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3341496" y="3238277"/>
            <a:ext cx="884634" cy="3649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74"/>
              </a:lnSpc>
              <a:spcBef>
                <a:spcPts val="0"/>
              </a:spcBef>
              <a:spcAft>
                <a:spcPts val="0"/>
              </a:spcAft>
            </a:pPr>
            <a:r>
              <a:rPr sz="2300" dirty="0">
                <a:solidFill>
                  <a:srgbClr val="000000"/>
                </a:solidFill>
                <a:latin typeface="GHAKCL+Arial"/>
                <a:cs typeface="GHAKCL+Arial"/>
              </a:rPr>
              <a:t>3.000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6366002" y="3236193"/>
            <a:ext cx="2896034" cy="95971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38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HMQCTC+Arial"/>
                <a:cs typeface="HMQCTC+Arial"/>
              </a:rPr>
              <a:t>Собственные</a:t>
            </a:r>
            <a:r>
              <a:rPr sz="2000" spc="-44" dirty="0">
                <a:solidFill>
                  <a:srgbClr val="000000"/>
                </a:solidFill>
                <a:latin typeface="HMQCTC+Arial"/>
                <a:cs typeface="HMQCTC+Arial"/>
              </a:rPr>
              <a:t> </a:t>
            </a:r>
            <a:r>
              <a:rPr sz="2000" dirty="0">
                <a:solidFill>
                  <a:srgbClr val="000000"/>
                </a:solidFill>
                <a:latin typeface="HMQCTC+Arial"/>
                <a:cs typeface="HMQCTC+Arial"/>
              </a:rPr>
              <a:t>средства</a:t>
            </a:r>
          </a:p>
          <a:p>
            <a:pPr marL="0" marR="0">
              <a:lnSpc>
                <a:spcPts val="2238"/>
              </a:lnSpc>
              <a:spcBef>
                <a:spcPts val="2829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HMQCTC+Arial"/>
                <a:cs typeface="HMQCTC+Arial"/>
              </a:rPr>
              <a:t>Собств.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316687" y="3871618"/>
            <a:ext cx="2638650" cy="5083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783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HMQCTC+Arial"/>
                <a:cs typeface="HMQCTC+Arial"/>
              </a:rPr>
              <a:t>Заказ</a:t>
            </a:r>
            <a:r>
              <a:rPr sz="1600" spc="13" dirty="0">
                <a:solidFill>
                  <a:srgbClr val="000000"/>
                </a:solidFill>
                <a:latin typeface="HMQCTC+Arial"/>
                <a:cs typeface="HMQCTC+Arial"/>
              </a:rPr>
              <a:t> </a:t>
            </a:r>
            <a:r>
              <a:rPr sz="1600" dirty="0">
                <a:solidFill>
                  <a:srgbClr val="000000"/>
                </a:solidFill>
                <a:latin typeface="HMQCTC+Arial"/>
                <a:cs typeface="HMQCTC+Arial"/>
              </a:rPr>
              <a:t>первого экземпляра</a:t>
            </a:r>
          </a:p>
          <a:p>
            <a:pPr marL="0" marR="0">
              <a:lnSpc>
                <a:spcPts val="1783"/>
              </a:lnSpc>
              <a:spcBef>
                <a:spcPts val="136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HMQCTC+Arial"/>
                <a:cs typeface="HMQCTC+Arial"/>
              </a:rPr>
              <a:t>издательству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3341496" y="3873478"/>
            <a:ext cx="789291" cy="322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38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GHAKCL+Arial"/>
                <a:cs typeface="GHAKCL+Arial"/>
              </a:rPr>
              <a:t>2.000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3341496" y="4483129"/>
            <a:ext cx="930836" cy="322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38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GHAKCL+Arial"/>
                <a:cs typeface="GHAKCL+Arial"/>
              </a:rPr>
              <a:t>10.000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6366002" y="4483129"/>
            <a:ext cx="2448812" cy="6275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38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HMQCTC+Arial"/>
                <a:cs typeface="HMQCTC+Arial"/>
              </a:rPr>
              <a:t>Собств</a:t>
            </a:r>
            <a:r>
              <a:rPr sz="2000" dirty="0">
                <a:solidFill>
                  <a:srgbClr val="000000"/>
                </a:solidFill>
                <a:latin typeface="GHAKCL+Arial"/>
                <a:cs typeface="GHAKCL+Arial"/>
              </a:rPr>
              <a:t>\</a:t>
            </a:r>
            <a:r>
              <a:rPr sz="2000" dirty="0">
                <a:solidFill>
                  <a:srgbClr val="000000"/>
                </a:solidFill>
                <a:latin typeface="HMQCTC+Arial"/>
                <a:cs typeface="HMQCTC+Arial"/>
              </a:rPr>
              <a:t>инвестиции</a:t>
            </a:r>
          </a:p>
          <a:p>
            <a:pPr marL="0" marR="0">
              <a:lnSpc>
                <a:spcPts val="2238"/>
              </a:lnSpc>
              <a:spcBef>
                <a:spcPts val="163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HMQCTC+Arial"/>
                <a:cs typeface="HMQCTC+Arial"/>
              </a:rPr>
              <a:t>партнёров</a:t>
            </a:r>
          </a:p>
        </p:txBody>
      </p:sp>
      <p:sp>
        <p:nvSpPr>
          <p:cNvPr id="17" name="object 17"/>
          <p:cNvSpPr txBox="1"/>
          <p:nvPr/>
        </p:nvSpPr>
        <p:spPr>
          <a:xfrm>
            <a:off x="316687" y="4603218"/>
            <a:ext cx="2614949" cy="2648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785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HMQCTC+Arial"/>
                <a:cs typeface="HMQCTC+Arial"/>
              </a:rPr>
              <a:t>Выпуск</a:t>
            </a:r>
            <a:r>
              <a:rPr sz="1600" spc="13" dirty="0">
                <a:solidFill>
                  <a:srgbClr val="000000"/>
                </a:solidFill>
                <a:latin typeface="HMQCTC+Arial"/>
                <a:cs typeface="HMQCTC+Arial"/>
              </a:rPr>
              <a:t> </a:t>
            </a:r>
            <a:r>
              <a:rPr sz="1600" dirty="0">
                <a:solidFill>
                  <a:srgbClr val="000000"/>
                </a:solidFill>
                <a:latin typeface="GHAKCL+Arial"/>
                <a:cs typeface="GHAKCL+Arial"/>
              </a:rPr>
              <a:t>~</a:t>
            </a:r>
            <a:r>
              <a:rPr sz="1600" dirty="0">
                <a:solidFill>
                  <a:srgbClr val="000000"/>
                </a:solidFill>
                <a:latin typeface="HMQCTC+Arial"/>
                <a:cs typeface="HMQCTC+Arial"/>
              </a:rPr>
              <a:t>100 экземпляров</a:t>
            </a:r>
          </a:p>
        </p:txBody>
      </p:sp>
      <p:sp>
        <p:nvSpPr>
          <p:cNvPr id="18" name="object 18"/>
          <p:cNvSpPr txBox="1"/>
          <p:nvPr/>
        </p:nvSpPr>
        <p:spPr>
          <a:xfrm>
            <a:off x="316687" y="5170709"/>
            <a:ext cx="1155096" cy="3649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74"/>
              </a:lnSpc>
              <a:spcBef>
                <a:spcPts val="0"/>
              </a:spcBef>
              <a:spcAft>
                <a:spcPts val="0"/>
              </a:spcAft>
            </a:pPr>
            <a:r>
              <a:rPr sz="2300" dirty="0">
                <a:solidFill>
                  <a:srgbClr val="000000"/>
                </a:solidFill>
                <a:latin typeface="HMQCTC+Arial"/>
                <a:cs typeface="HMQCTC+Arial"/>
              </a:rPr>
              <a:t>ИТОГО</a:t>
            </a:r>
          </a:p>
        </p:txBody>
      </p:sp>
      <p:sp>
        <p:nvSpPr>
          <p:cNvPr id="19" name="object 19"/>
          <p:cNvSpPr txBox="1"/>
          <p:nvPr/>
        </p:nvSpPr>
        <p:spPr>
          <a:xfrm>
            <a:off x="3341496" y="5170709"/>
            <a:ext cx="1047825" cy="3649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74"/>
              </a:lnSpc>
              <a:spcBef>
                <a:spcPts val="0"/>
              </a:spcBef>
              <a:spcAft>
                <a:spcPts val="0"/>
              </a:spcAft>
            </a:pPr>
            <a:r>
              <a:rPr sz="2300" dirty="0">
                <a:solidFill>
                  <a:srgbClr val="000000"/>
                </a:solidFill>
                <a:latin typeface="GHAKCL+Arial"/>
                <a:cs typeface="GHAKCL+Arial"/>
              </a:rPr>
              <a:t>20.000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0071100" cy="566394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88036" y="1635319"/>
            <a:ext cx="5721742" cy="6050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464"/>
              </a:lnSpc>
              <a:spcBef>
                <a:spcPts val="0"/>
              </a:spcBef>
              <a:spcAft>
                <a:spcPts val="0"/>
              </a:spcAft>
            </a:pPr>
            <a:r>
              <a:rPr sz="4000" dirty="0">
                <a:solidFill>
                  <a:srgbClr val="000000"/>
                </a:solidFill>
                <a:latin typeface="HMQCTC+Arial"/>
                <a:cs typeface="HMQCTC+Arial"/>
              </a:rPr>
              <a:t>Организационный</a:t>
            </a:r>
            <a:r>
              <a:rPr sz="4000" spc="52" dirty="0">
                <a:solidFill>
                  <a:srgbClr val="000000"/>
                </a:solidFill>
                <a:latin typeface="HMQCTC+Arial"/>
                <a:cs typeface="HMQCTC+Arial"/>
              </a:rPr>
              <a:t> </a:t>
            </a:r>
            <a:r>
              <a:rPr sz="4000" dirty="0">
                <a:solidFill>
                  <a:srgbClr val="000000"/>
                </a:solidFill>
                <a:latin typeface="HMQCTC+Arial"/>
                <a:cs typeface="HMQCTC+Arial"/>
              </a:rPr>
              <a:t>план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24307" y="2366372"/>
            <a:ext cx="8784480" cy="20903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23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800" b="1" dirty="0">
                <a:solidFill>
                  <a:srgbClr val="000000"/>
                </a:solidFill>
                <a:latin typeface="QTGCHE+Arial Bold"/>
                <a:cs typeface="QTGCHE+Arial Bold"/>
              </a:rPr>
              <a:t>О</a:t>
            </a:r>
            <a:r>
              <a:rPr sz="2800" b="1" dirty="0" err="1" smtClean="0">
                <a:solidFill>
                  <a:srgbClr val="000000"/>
                </a:solidFill>
                <a:latin typeface="QTGCHE+Arial Bold"/>
                <a:cs typeface="QTGCHE+Arial Bold"/>
              </a:rPr>
              <a:t>рганизационно</a:t>
            </a:r>
            <a:r>
              <a:rPr sz="2800" b="1" dirty="0" err="1" smtClean="0">
                <a:solidFill>
                  <a:srgbClr val="000000"/>
                </a:solidFill>
                <a:latin typeface="UKFHNI+Arial Bold"/>
                <a:cs typeface="UKFHNI+Arial Bold"/>
              </a:rPr>
              <a:t>-</a:t>
            </a:r>
            <a:r>
              <a:rPr sz="2800" b="1" spc="-10" dirty="0" err="1" smtClean="0">
                <a:solidFill>
                  <a:srgbClr val="000000"/>
                </a:solidFill>
                <a:latin typeface="QTGCHE+Arial Bold"/>
                <a:cs typeface="QTGCHE+Arial Bold"/>
              </a:rPr>
              <a:t>правовая</a:t>
            </a:r>
            <a:r>
              <a:rPr sz="2800" b="1" spc="73" dirty="0" smtClean="0">
                <a:solidFill>
                  <a:srgbClr val="000000"/>
                </a:solidFill>
                <a:latin typeface="QTGCHE+Arial Bold"/>
                <a:cs typeface="QTGCHE+Arial Bold"/>
              </a:rPr>
              <a:t> </a:t>
            </a:r>
            <a:r>
              <a:rPr sz="2800" b="1" spc="-32" dirty="0">
                <a:solidFill>
                  <a:srgbClr val="000000"/>
                </a:solidFill>
                <a:latin typeface="QTGCHE+Arial Bold"/>
                <a:cs typeface="QTGCHE+Arial Bold"/>
              </a:rPr>
              <a:t>форма</a:t>
            </a:r>
          </a:p>
          <a:p>
            <a:pPr>
              <a:lnSpc>
                <a:spcPts val="3126"/>
              </a:lnSpc>
              <a:spcBef>
                <a:spcPts val="286"/>
              </a:spcBef>
            </a:pPr>
            <a:r>
              <a:rPr sz="2800" b="1" dirty="0" err="1" smtClean="0">
                <a:solidFill>
                  <a:srgbClr val="000000"/>
                </a:solidFill>
                <a:latin typeface="QTGCHE+Arial Bold"/>
                <a:cs typeface="QTGCHE+Arial Bold"/>
              </a:rPr>
              <a:t>предприятия</a:t>
            </a:r>
            <a:r>
              <a:rPr lang="ru-RU" sz="2800" b="1" dirty="0">
                <a:solidFill>
                  <a:srgbClr val="000000"/>
                </a:solidFill>
                <a:latin typeface="QTGCHE+Arial Bold"/>
                <a:cs typeface="QTGCHE+Arial Bold"/>
              </a:rPr>
              <a:t> </a:t>
            </a:r>
            <a:r>
              <a:rPr lang="ru-RU" sz="2800" b="1" dirty="0" smtClean="0">
                <a:solidFill>
                  <a:srgbClr val="000000"/>
                </a:solidFill>
                <a:latin typeface="QTGCHE+Arial Bold"/>
                <a:cs typeface="QTGCHE+Arial Bold"/>
              </a:rPr>
              <a:t>– </a:t>
            </a:r>
            <a:r>
              <a:rPr lang="ru-RU" sz="2800" b="1" spc="-13" dirty="0" err="1" smtClean="0">
                <a:solidFill>
                  <a:srgbClr val="000000"/>
                </a:solidFill>
                <a:latin typeface="QTGCHE+Arial Bold"/>
                <a:cs typeface="QTGCHE+Arial Bold"/>
              </a:rPr>
              <a:t>самозанятость</a:t>
            </a:r>
            <a:r>
              <a:rPr lang="ru-RU" sz="2800" b="1" spc="-13" dirty="0" smtClean="0">
                <a:solidFill>
                  <a:srgbClr val="000000"/>
                </a:solidFill>
                <a:latin typeface="QTGCHE+Arial Bold"/>
                <a:cs typeface="QTGCHE+Arial Bold"/>
              </a:rPr>
              <a:t>.</a:t>
            </a:r>
            <a:br>
              <a:rPr lang="ru-RU" sz="2800" b="1" spc="-13" dirty="0" smtClean="0">
                <a:solidFill>
                  <a:srgbClr val="000000"/>
                </a:solidFill>
                <a:latin typeface="QTGCHE+Arial Bold"/>
                <a:cs typeface="QTGCHE+Arial Bold"/>
              </a:rPr>
            </a:br>
            <a:r>
              <a:rPr lang="ru-RU" sz="2800" b="1" dirty="0" smtClean="0">
                <a:solidFill>
                  <a:srgbClr val="000000"/>
                </a:solidFill>
                <a:latin typeface="QTGCHE+Arial Bold"/>
                <a:cs typeface="QTGCHE+Arial Bold"/>
              </a:rPr>
              <a:t>П</a:t>
            </a:r>
            <a:r>
              <a:rPr sz="2800" b="1" dirty="0" err="1" smtClean="0">
                <a:solidFill>
                  <a:srgbClr val="000000"/>
                </a:solidFill>
                <a:latin typeface="QTGCHE+Arial Bold"/>
                <a:cs typeface="QTGCHE+Arial Bold"/>
              </a:rPr>
              <a:t>ри</a:t>
            </a:r>
            <a:r>
              <a:rPr sz="2800" b="1" dirty="0" smtClean="0">
                <a:solidFill>
                  <a:srgbClr val="000000"/>
                </a:solidFill>
                <a:latin typeface="QTGCHE+Arial Bold"/>
                <a:cs typeface="QTGCHE+Arial Bold"/>
              </a:rPr>
              <a:t> </a:t>
            </a:r>
            <a:r>
              <a:rPr sz="2800" b="1" spc="-21" dirty="0">
                <a:solidFill>
                  <a:srgbClr val="000000"/>
                </a:solidFill>
                <a:latin typeface="QTGCHE+Arial Bold"/>
                <a:cs typeface="QTGCHE+Arial Bold"/>
              </a:rPr>
              <a:t>такой</a:t>
            </a:r>
            <a:r>
              <a:rPr sz="2800" b="1" spc="82" dirty="0">
                <a:solidFill>
                  <a:srgbClr val="000000"/>
                </a:solidFill>
                <a:latin typeface="QTGCHE+Arial Bold"/>
                <a:cs typeface="QTGCHE+Arial Bold"/>
              </a:rPr>
              <a:t> </a:t>
            </a:r>
            <a:r>
              <a:rPr sz="2800" b="1" spc="-22" dirty="0">
                <a:solidFill>
                  <a:srgbClr val="000000"/>
                </a:solidFill>
                <a:latin typeface="QTGCHE+Arial Bold"/>
                <a:cs typeface="QTGCHE+Arial Bold"/>
              </a:rPr>
              <a:t>форме</a:t>
            </a:r>
            <a:r>
              <a:rPr sz="2800" b="1" spc="40" dirty="0">
                <a:solidFill>
                  <a:srgbClr val="000000"/>
                </a:solidFill>
                <a:latin typeface="QTGCHE+Arial Bold"/>
                <a:cs typeface="QTGCHE+Arial Bold"/>
              </a:rPr>
              <a:t> </a:t>
            </a:r>
            <a:r>
              <a:rPr sz="2800" b="1" dirty="0">
                <a:solidFill>
                  <a:srgbClr val="000000"/>
                </a:solidFill>
                <a:latin typeface="QTGCHE+Arial Bold"/>
                <a:cs typeface="QTGCHE+Arial Bold"/>
              </a:rPr>
              <a:t>налог на </a:t>
            </a:r>
            <a:r>
              <a:rPr sz="2800" b="1" spc="-39" dirty="0">
                <a:solidFill>
                  <a:srgbClr val="000000"/>
                </a:solidFill>
                <a:latin typeface="QTGCHE+Arial Bold"/>
                <a:cs typeface="QTGCHE+Arial Bold"/>
              </a:rPr>
              <a:t>доходы</a:t>
            </a:r>
          </a:p>
          <a:p>
            <a:pPr marL="0" marR="0">
              <a:lnSpc>
                <a:spcPts val="3123"/>
              </a:lnSpc>
              <a:spcBef>
                <a:spcPts val="235"/>
              </a:spcBef>
              <a:spcAft>
                <a:spcPts val="0"/>
              </a:spcAft>
            </a:pPr>
            <a:r>
              <a:rPr sz="2800" b="1" spc="-13" dirty="0">
                <a:solidFill>
                  <a:srgbClr val="000000"/>
                </a:solidFill>
                <a:latin typeface="QTGCHE+Arial Bold"/>
                <a:cs typeface="QTGCHE+Arial Bold"/>
              </a:rPr>
              <a:t>физического</a:t>
            </a:r>
            <a:r>
              <a:rPr sz="2800" b="1" spc="30" dirty="0">
                <a:solidFill>
                  <a:srgbClr val="000000"/>
                </a:solidFill>
                <a:latin typeface="QTGCHE+Arial Bold"/>
                <a:cs typeface="QTGCHE+Arial Bold"/>
              </a:rPr>
              <a:t> </a:t>
            </a:r>
            <a:r>
              <a:rPr sz="2800" b="1" dirty="0">
                <a:solidFill>
                  <a:srgbClr val="000000"/>
                </a:solidFill>
                <a:latin typeface="QTGCHE+Arial Bold"/>
                <a:cs typeface="QTGCHE+Arial Bold"/>
              </a:rPr>
              <a:t>лица составит</a:t>
            </a:r>
            <a:r>
              <a:rPr sz="2800" b="1" spc="51" dirty="0">
                <a:solidFill>
                  <a:srgbClr val="000000"/>
                </a:solidFill>
                <a:latin typeface="QTGCHE+Arial Bold"/>
                <a:cs typeface="QTGCHE+Arial Bold"/>
              </a:rPr>
              <a:t> </a:t>
            </a:r>
            <a:r>
              <a:rPr sz="2800" b="1" spc="-33" dirty="0">
                <a:solidFill>
                  <a:srgbClr val="000000"/>
                </a:solidFill>
                <a:latin typeface="QTGCHE+Arial Bold"/>
                <a:cs typeface="QTGCHE+Arial Bold"/>
              </a:rPr>
              <a:t>4%,</a:t>
            </a:r>
            <a:r>
              <a:rPr sz="2800" b="1" spc="93" dirty="0">
                <a:solidFill>
                  <a:srgbClr val="000000"/>
                </a:solidFill>
                <a:latin typeface="QTGCHE+Arial Bold"/>
                <a:cs typeface="QTGCHE+Arial Bold"/>
              </a:rPr>
              <a:t> </a:t>
            </a:r>
            <a:r>
              <a:rPr sz="2800" b="1" spc="-12" dirty="0">
                <a:solidFill>
                  <a:srgbClr val="000000"/>
                </a:solidFill>
                <a:latin typeface="QTGCHE+Arial Bold"/>
                <a:cs typeface="QTGCHE+Arial Bold"/>
              </a:rPr>
              <a:t>юридического</a:t>
            </a:r>
          </a:p>
          <a:p>
            <a:pPr marL="0" marR="0">
              <a:lnSpc>
                <a:spcPts val="3123"/>
              </a:lnSpc>
              <a:spcBef>
                <a:spcPts val="286"/>
              </a:spcBef>
              <a:spcAft>
                <a:spcPts val="0"/>
              </a:spcAft>
            </a:pPr>
            <a:r>
              <a:rPr sz="2800" b="1" dirty="0">
                <a:solidFill>
                  <a:srgbClr val="000000"/>
                </a:solidFill>
                <a:latin typeface="QTGCHE+Arial Bold"/>
                <a:cs typeface="QTGCHE+Arial Bold"/>
              </a:rPr>
              <a:t>лица</a:t>
            </a:r>
            <a:r>
              <a:rPr sz="2800" b="1" spc="12" dirty="0">
                <a:solidFill>
                  <a:srgbClr val="000000"/>
                </a:solidFill>
                <a:latin typeface="QTGCHE+Arial Bold"/>
                <a:cs typeface="QTGCHE+Arial Bold"/>
              </a:rPr>
              <a:t> </a:t>
            </a:r>
            <a:r>
              <a:rPr sz="2800" b="1" dirty="0">
                <a:solidFill>
                  <a:srgbClr val="000000"/>
                </a:solidFill>
                <a:latin typeface="QTGCHE+Arial Bold"/>
                <a:cs typeface="QTGCHE+Arial Bold"/>
              </a:rPr>
              <a:t>– </a:t>
            </a:r>
            <a:r>
              <a:rPr sz="2800" b="1" spc="15" dirty="0">
                <a:solidFill>
                  <a:srgbClr val="000000"/>
                </a:solidFill>
                <a:latin typeface="UKFHNI+Arial Bold"/>
                <a:cs typeface="UKFHNI+Arial Bold"/>
              </a:rPr>
              <a:t>6%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581074" y="167804"/>
            <a:ext cx="4675510" cy="981699"/>
          </a:xfrm>
        </p:spPr>
        <p:txBody>
          <a:bodyPr lIns="719208"/>
          <a:lstStyle/>
          <a:p>
            <a:r>
              <a:rPr lang="ru-RU" sz="4000" dirty="0">
                <a:latin typeface="+mn-lt"/>
              </a:rPr>
              <a:t>Финансовый план</a:t>
            </a:r>
            <a:endParaRPr sz="4000" dirty="0">
              <a:latin typeface="+mn-lt"/>
              <a:ea typeface="MS Gothic" pitchFamily="49" charset="-128"/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DDFC5398-F461-4323-9718-A14B5E435A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4038338"/>
              </p:ext>
            </p:extLst>
          </p:nvPr>
        </p:nvGraphicFramePr>
        <p:xfrm>
          <a:off x="66998" y="1103908"/>
          <a:ext cx="9937099" cy="48748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1115">
                  <a:extLst>
                    <a:ext uri="{9D8B030D-6E8A-4147-A177-3AD203B41FA5}">
                      <a16:colId xmlns:a16="http://schemas.microsoft.com/office/drawing/2014/main" val="3224622018"/>
                    </a:ext>
                  </a:extLst>
                </a:gridCol>
                <a:gridCol w="3207905">
                  <a:extLst>
                    <a:ext uri="{9D8B030D-6E8A-4147-A177-3AD203B41FA5}">
                      <a16:colId xmlns:a16="http://schemas.microsoft.com/office/drawing/2014/main" val="715545213"/>
                    </a:ext>
                  </a:extLst>
                </a:gridCol>
                <a:gridCol w="470416">
                  <a:extLst>
                    <a:ext uri="{9D8B030D-6E8A-4147-A177-3AD203B41FA5}">
                      <a16:colId xmlns:a16="http://schemas.microsoft.com/office/drawing/2014/main" val="1343009925"/>
                    </a:ext>
                  </a:extLst>
                </a:gridCol>
                <a:gridCol w="362892">
                  <a:extLst>
                    <a:ext uri="{9D8B030D-6E8A-4147-A177-3AD203B41FA5}">
                      <a16:colId xmlns:a16="http://schemas.microsoft.com/office/drawing/2014/main" val="3230580302"/>
                    </a:ext>
                  </a:extLst>
                </a:gridCol>
                <a:gridCol w="362892">
                  <a:extLst>
                    <a:ext uri="{9D8B030D-6E8A-4147-A177-3AD203B41FA5}">
                      <a16:colId xmlns:a16="http://schemas.microsoft.com/office/drawing/2014/main" val="3284032906"/>
                    </a:ext>
                  </a:extLst>
                </a:gridCol>
                <a:gridCol w="284291">
                  <a:extLst>
                    <a:ext uri="{9D8B030D-6E8A-4147-A177-3AD203B41FA5}">
                      <a16:colId xmlns:a16="http://schemas.microsoft.com/office/drawing/2014/main" val="3366597553"/>
                    </a:ext>
                  </a:extLst>
                </a:gridCol>
                <a:gridCol w="7860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82359">
                  <a:extLst>
                    <a:ext uri="{9D8B030D-6E8A-4147-A177-3AD203B41FA5}">
                      <a16:colId xmlns:a16="http://schemas.microsoft.com/office/drawing/2014/main" val="2971157715"/>
                    </a:ext>
                  </a:extLst>
                </a:gridCol>
                <a:gridCol w="80533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62892">
                  <a:extLst>
                    <a:ext uri="{9D8B030D-6E8A-4147-A177-3AD203B41FA5}">
                      <a16:colId xmlns:a16="http://schemas.microsoft.com/office/drawing/2014/main" val="3290506229"/>
                    </a:ext>
                  </a:extLst>
                </a:gridCol>
                <a:gridCol w="362892">
                  <a:extLst>
                    <a:ext uri="{9D8B030D-6E8A-4147-A177-3AD203B41FA5}">
                      <a16:colId xmlns:a16="http://schemas.microsoft.com/office/drawing/2014/main" val="1813536630"/>
                    </a:ext>
                  </a:extLst>
                </a:gridCol>
                <a:gridCol w="362892">
                  <a:extLst>
                    <a:ext uri="{9D8B030D-6E8A-4147-A177-3AD203B41FA5}">
                      <a16:colId xmlns:a16="http://schemas.microsoft.com/office/drawing/2014/main" val="526129982"/>
                    </a:ext>
                  </a:extLst>
                </a:gridCol>
                <a:gridCol w="362892">
                  <a:extLst>
                    <a:ext uri="{9D8B030D-6E8A-4147-A177-3AD203B41FA5}">
                      <a16:colId xmlns:a16="http://schemas.microsoft.com/office/drawing/2014/main" val="3577892672"/>
                    </a:ext>
                  </a:extLst>
                </a:gridCol>
                <a:gridCol w="362892">
                  <a:extLst>
                    <a:ext uri="{9D8B030D-6E8A-4147-A177-3AD203B41FA5}">
                      <a16:colId xmlns:a16="http://schemas.microsoft.com/office/drawing/2014/main" val="866846988"/>
                    </a:ext>
                  </a:extLst>
                </a:gridCol>
                <a:gridCol w="362892">
                  <a:extLst>
                    <a:ext uri="{9D8B030D-6E8A-4147-A177-3AD203B41FA5}">
                      <a16:colId xmlns:a16="http://schemas.microsoft.com/office/drawing/2014/main" val="415884959"/>
                    </a:ext>
                  </a:extLst>
                </a:gridCol>
                <a:gridCol w="362892">
                  <a:extLst>
                    <a:ext uri="{9D8B030D-6E8A-4147-A177-3AD203B41FA5}">
                      <a16:colId xmlns:a16="http://schemas.microsoft.com/office/drawing/2014/main" val="639598960"/>
                    </a:ext>
                  </a:extLst>
                </a:gridCol>
                <a:gridCol w="362892">
                  <a:extLst>
                    <a:ext uri="{9D8B030D-6E8A-4147-A177-3AD203B41FA5}">
                      <a16:colId xmlns:a16="http://schemas.microsoft.com/office/drawing/2014/main" val="1701735119"/>
                    </a:ext>
                  </a:extLst>
                </a:gridCol>
                <a:gridCol w="1262958">
                  <a:extLst>
                    <a:ext uri="{9D8B030D-6E8A-4147-A177-3AD203B41FA5}">
                      <a16:colId xmlns:a16="http://schemas.microsoft.com/office/drawing/2014/main" val="2280980107"/>
                    </a:ext>
                  </a:extLst>
                </a:gridCol>
              </a:tblGrid>
              <a:tr h="471351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№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0" marR="2900" marT="2900" marB="0" anchor="ctr">
                    <a:solidFill>
                      <a:srgbClr val="018B9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Статья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0" marR="2900" marT="2900" marB="0" anchor="ctr">
                    <a:solidFill>
                      <a:srgbClr val="018B9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Ед. </a:t>
                      </a:r>
                      <a:r>
                        <a:rPr lang="ru-RU" sz="1400" u="none" strike="noStrike" dirty="0" err="1">
                          <a:effectLst/>
                          <a:latin typeface="+mn-lt"/>
                        </a:rPr>
                        <a:t>изм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0" marR="2900" marT="2900" marB="0" anchor="ctr">
                    <a:solidFill>
                      <a:srgbClr val="018B9D"/>
                    </a:solidFill>
                  </a:tcPr>
                </a:tc>
                <a:tc gridSpan="14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Месяц 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(за 1 </a:t>
                      </a: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год/либо до срока 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окупаемости)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0" marR="2900" marT="2900" marB="0" anchor="ctr">
                    <a:solidFill>
                      <a:srgbClr val="018B9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ИТОГО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0" marR="2900" marT="2900" marB="0" anchor="ctr">
                    <a:solidFill>
                      <a:srgbClr val="018B9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3464860"/>
                  </a:ext>
                </a:extLst>
              </a:tr>
              <a:tr h="22714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   1</a:t>
                      </a:r>
                      <a:endParaRPr lang="ru-RU" sz="1800" dirty="0"/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6054789"/>
                  </a:ext>
                </a:extLst>
              </a:tr>
              <a:tr h="227148">
                <a:tc gridSpan="18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БЮДЖЕТ ОПЕРАЦИОННОЙ ДЕЯТЕЛЬНОСТИ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0044102"/>
                  </a:ext>
                </a:extLst>
              </a:tr>
              <a:tr h="254003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ДОХОДЫ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500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1000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15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т</a:t>
                      </a:r>
                      <a:endParaRPr lang="ru-RU" sz="1200" u="none" strike="noStrike" dirty="0" smtClean="0">
                        <a:effectLst/>
                        <a:latin typeface="+mn-lt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30т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2т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48500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547570"/>
                  </a:ext>
                </a:extLst>
              </a:tr>
              <a:tr h="279571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РАСХОДЫ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8т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12т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20000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5775521"/>
                  </a:ext>
                </a:extLst>
              </a:tr>
              <a:tr h="279571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2.1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i="1" u="none" strike="noStrike" dirty="0">
                          <a:effectLst/>
                          <a:latin typeface="+mn-lt"/>
                        </a:rPr>
                        <a:t>Постоянные расходы</a:t>
                      </a:r>
                      <a:endParaRPr lang="ru-RU" sz="14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-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   -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 х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  -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   -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  -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  -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  -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  -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  -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  -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 -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1173379"/>
                  </a:ext>
                </a:extLst>
              </a:tr>
              <a:tr h="279571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2.1.2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Аренда …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  -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baseline="0" dirty="0" smtClean="0">
                          <a:effectLst/>
                          <a:latin typeface="+mn-lt"/>
                        </a:rPr>
                        <a:t>  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-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 -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  -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   -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  -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  -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   </a:t>
                      </a: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-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  -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  -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  -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 -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1351755"/>
                  </a:ext>
                </a:extLst>
              </a:tr>
              <a:tr h="379512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2.2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i="1" u="none" strike="noStrike" dirty="0">
                          <a:effectLst/>
                          <a:latin typeface="+mn-lt"/>
                        </a:rPr>
                        <a:t>Переменные расходы</a:t>
                      </a:r>
                      <a:endParaRPr lang="ru-RU" sz="14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8т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10-15т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0</a:t>
                      </a:r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0</a:t>
                      </a:r>
                      <a:endParaRPr lang="ru-RU" sz="1200" u="none" strike="noStrike" dirty="0" smtClean="0">
                        <a:effectLst/>
                        <a:latin typeface="+mn-lt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20000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1512174"/>
                  </a:ext>
                </a:extLst>
              </a:tr>
              <a:tr h="279571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2.2.1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  <a:latin typeface="+mn-lt"/>
                        </a:rPr>
                        <a:t>Материалы…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-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-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х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-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-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-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-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-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-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-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-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-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537564"/>
                  </a:ext>
                </a:extLst>
              </a:tr>
              <a:tr h="295414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ПРИБЫЛЬ ДО НАЛОГООБЛОЖЕНИ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-12000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500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1000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15000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30000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2000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5595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5842100"/>
                  </a:ext>
                </a:extLst>
              </a:tr>
              <a:tr h="279571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НАЛОГИ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20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60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900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1800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80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2860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3754930"/>
                  </a:ext>
                </a:extLst>
              </a:tr>
              <a:tr h="279571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ЧИСТАЯ ПРИБЫЛЬ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0</a:t>
                      </a:r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-12000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480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940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14100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800" u="none" strike="noStrike" dirty="0" smtClean="0">
                          <a:effectLst/>
                          <a:latin typeface="+mn-lt"/>
                        </a:rPr>
                        <a:t>28200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1920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33640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8235069"/>
                  </a:ext>
                </a:extLst>
              </a:tr>
              <a:tr h="222626">
                <a:tc gridSpan="18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 smtClean="0">
                          <a:effectLst/>
                          <a:latin typeface="+mn-lt"/>
                        </a:rPr>
                        <a:t>БЮДЖЕТ </a:t>
                      </a:r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ИНВЕСТИЦИОННОЙ ДЕЯТЕЛЬНОСТИ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2866590"/>
                  </a:ext>
                </a:extLst>
              </a:tr>
              <a:tr h="637858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Стартовые инвестиции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8 т.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8000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25128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51766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-18421" y="-57938"/>
            <a:ext cx="10071099" cy="569391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93217" y="648274"/>
            <a:ext cx="4723912" cy="6050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464"/>
              </a:lnSpc>
              <a:spcBef>
                <a:spcPts val="0"/>
              </a:spcBef>
              <a:spcAft>
                <a:spcPts val="0"/>
              </a:spcAft>
            </a:pPr>
            <a:r>
              <a:rPr sz="4000" dirty="0">
                <a:solidFill>
                  <a:srgbClr val="000000"/>
                </a:solidFill>
                <a:latin typeface="HMQCTC+Arial"/>
                <a:cs typeface="HMQCTC+Arial"/>
              </a:rPr>
              <a:t>Экономика</a:t>
            </a:r>
            <a:r>
              <a:rPr sz="4000" spc="22" dirty="0">
                <a:solidFill>
                  <a:srgbClr val="000000"/>
                </a:solidFill>
                <a:latin typeface="HMQCTC+Arial"/>
                <a:cs typeface="HMQCTC+Arial"/>
              </a:rPr>
              <a:t> </a:t>
            </a:r>
            <a:r>
              <a:rPr sz="4000" dirty="0">
                <a:solidFill>
                  <a:srgbClr val="000000"/>
                </a:solidFill>
                <a:latin typeface="HMQCTC+Arial"/>
                <a:cs typeface="HMQCTC+Arial"/>
              </a:rPr>
              <a:t>проекта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88010" y="1480057"/>
            <a:ext cx="351168" cy="23730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8"/>
              </a:lnSpc>
              <a:spcBef>
                <a:spcPts val="0"/>
              </a:spcBef>
              <a:spcAft>
                <a:spcPts val="0"/>
              </a:spcAft>
            </a:pPr>
            <a:r>
              <a:rPr sz="1400" b="1" dirty="0">
                <a:solidFill>
                  <a:srgbClr val="000000"/>
                </a:solidFill>
                <a:latin typeface="QTGCHE+Arial Bold"/>
                <a:cs typeface="QTGCHE+Arial Bold"/>
              </a:rPr>
              <a:t>№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2570353" y="1480057"/>
            <a:ext cx="1175059" cy="23730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8"/>
              </a:lnSpc>
              <a:spcBef>
                <a:spcPts val="0"/>
              </a:spcBef>
              <a:spcAft>
                <a:spcPts val="0"/>
              </a:spcAft>
            </a:pPr>
            <a:r>
              <a:rPr sz="1400" b="1" dirty="0">
                <a:solidFill>
                  <a:srgbClr val="000000"/>
                </a:solidFill>
                <a:latin typeface="QTGCHE+Arial Bold"/>
                <a:cs typeface="QTGCHE+Arial Bold"/>
              </a:rPr>
              <a:t>Показатель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274562" y="1480057"/>
            <a:ext cx="814587" cy="5691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8"/>
              </a:lnSpc>
              <a:spcBef>
                <a:spcPts val="0"/>
              </a:spcBef>
              <a:spcAft>
                <a:spcPts val="0"/>
              </a:spcAft>
            </a:pPr>
            <a:r>
              <a:rPr sz="1400" b="1" dirty="0">
                <a:solidFill>
                  <a:srgbClr val="000000"/>
                </a:solidFill>
                <a:latin typeface="QTGCHE+Arial Bold"/>
                <a:cs typeface="QTGCHE+Arial Bold"/>
              </a:rPr>
              <a:t>Ед.изм</a:t>
            </a:r>
            <a:r>
              <a:rPr sz="1400" b="1" dirty="0">
                <a:solidFill>
                  <a:srgbClr val="000000"/>
                </a:solidFill>
                <a:latin typeface="UKFHNI+Arial Bold"/>
                <a:cs typeface="UKFHNI+Arial Bold"/>
              </a:rPr>
              <a:t>.</a:t>
            </a:r>
          </a:p>
          <a:p>
            <a:pPr marL="193547" marR="0">
              <a:lnSpc>
                <a:spcPts val="1568"/>
              </a:lnSpc>
              <a:spcBef>
                <a:spcPts val="1044"/>
              </a:spcBef>
              <a:spcAft>
                <a:spcPts val="0"/>
              </a:spcAft>
            </a:pPr>
            <a:r>
              <a:rPr sz="1400" dirty="0">
                <a:solidFill>
                  <a:srgbClr val="000000"/>
                </a:solidFill>
                <a:latin typeface="HMQCTC+Arial"/>
                <a:cs typeface="HMQCTC+Arial"/>
              </a:rPr>
              <a:t>шт</a:t>
            </a:r>
            <a:r>
              <a:rPr sz="1400" b="1" dirty="0">
                <a:solidFill>
                  <a:srgbClr val="000000"/>
                </a:solidFill>
                <a:latin typeface="UKFHNI+Arial Bold"/>
                <a:cs typeface="UKFHNI+Arial Bold"/>
              </a:rPr>
              <a:t>.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552434" y="1480057"/>
            <a:ext cx="796938" cy="9059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5240" marR="0">
              <a:lnSpc>
                <a:spcPts val="1568"/>
              </a:lnSpc>
              <a:spcBef>
                <a:spcPts val="0"/>
              </a:spcBef>
              <a:spcAft>
                <a:spcPts val="0"/>
              </a:spcAft>
            </a:pPr>
            <a:r>
              <a:rPr sz="1400" b="1" dirty="0">
                <a:solidFill>
                  <a:srgbClr val="000000"/>
                </a:solidFill>
                <a:latin typeface="QTGCHE+Arial Bold"/>
                <a:cs typeface="QTGCHE+Arial Bold"/>
              </a:rPr>
              <a:t>ИТОГО</a:t>
            </a:r>
          </a:p>
          <a:p>
            <a:pPr marL="0" marR="0">
              <a:lnSpc>
                <a:spcPts val="1568"/>
              </a:lnSpc>
              <a:spcBef>
                <a:spcPts val="1044"/>
              </a:spcBef>
              <a:spcAft>
                <a:spcPts val="0"/>
              </a:spcAft>
            </a:pPr>
            <a:r>
              <a:rPr lang="ru-RU" sz="14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107</a:t>
            </a:r>
            <a:endParaRPr sz="14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0292" marR="0">
              <a:lnSpc>
                <a:spcPts val="1568"/>
              </a:lnSpc>
              <a:spcBef>
                <a:spcPts val="1033"/>
              </a:spcBef>
              <a:spcAft>
                <a:spcPts val="0"/>
              </a:spcAft>
            </a:pPr>
            <a:r>
              <a:rPr lang="ru-RU" sz="1400" dirty="0" smtClean="0">
                <a:solidFill>
                  <a:srgbClr val="000000"/>
                </a:solidFill>
                <a:latin typeface="GHAKCL+Arial"/>
                <a:cs typeface="GHAKCL+Arial"/>
              </a:rPr>
              <a:t>48500</a:t>
            </a:r>
            <a:endParaRPr sz="1400" dirty="0">
              <a:solidFill>
                <a:srgbClr val="000000"/>
              </a:solidFill>
              <a:latin typeface="GHAKCL+Arial"/>
              <a:cs typeface="GHAKCL+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38302" y="1811908"/>
            <a:ext cx="1713395" cy="23730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8"/>
              </a:lnSpc>
              <a:spcBef>
                <a:spcPts val="0"/>
              </a:spcBef>
              <a:spcAft>
                <a:spcPts val="0"/>
              </a:spcAft>
            </a:pPr>
            <a:r>
              <a:rPr sz="1400" dirty="0">
                <a:solidFill>
                  <a:srgbClr val="000000"/>
                </a:solidFill>
                <a:latin typeface="GHAKCL+Arial"/>
                <a:cs typeface="GHAKCL+Arial"/>
              </a:rPr>
              <a:t>1</a:t>
            </a:r>
            <a:r>
              <a:rPr sz="1400" spc="1372" dirty="0">
                <a:solidFill>
                  <a:srgbClr val="000000"/>
                </a:solidFill>
                <a:latin typeface="GHAKCL+Arial"/>
                <a:cs typeface="GHAKCL+Arial"/>
              </a:rPr>
              <a:t> </a:t>
            </a:r>
            <a:r>
              <a:rPr sz="1400" dirty="0">
                <a:solidFill>
                  <a:srgbClr val="000000"/>
                </a:solidFill>
                <a:latin typeface="HMQCTC+Arial"/>
                <a:cs typeface="HMQCTC+Arial"/>
              </a:rPr>
              <a:t>Объем продаж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438302" y="2148712"/>
            <a:ext cx="3807827" cy="6247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8"/>
              </a:lnSpc>
              <a:spcBef>
                <a:spcPts val="0"/>
              </a:spcBef>
              <a:spcAft>
                <a:spcPts val="0"/>
              </a:spcAft>
            </a:pPr>
            <a:r>
              <a:rPr sz="1400" dirty="0">
                <a:solidFill>
                  <a:srgbClr val="000000"/>
                </a:solidFill>
                <a:latin typeface="GHAKCL+Arial"/>
                <a:cs typeface="GHAKCL+Arial"/>
              </a:rPr>
              <a:t>2</a:t>
            </a:r>
            <a:r>
              <a:rPr sz="1400" spc="988" dirty="0">
                <a:solidFill>
                  <a:srgbClr val="000000"/>
                </a:solidFill>
                <a:latin typeface="GHAKCL+Arial"/>
                <a:cs typeface="GHAKCL+Arial"/>
              </a:rPr>
              <a:t> </a:t>
            </a:r>
            <a:r>
              <a:rPr sz="1400" dirty="0">
                <a:solidFill>
                  <a:srgbClr val="000000"/>
                </a:solidFill>
                <a:latin typeface="HMQCTC+Arial"/>
                <a:cs typeface="HMQCTC+Arial"/>
              </a:rPr>
              <a:t>Доходы от</a:t>
            </a:r>
            <a:r>
              <a:rPr sz="1400" spc="-10" dirty="0">
                <a:solidFill>
                  <a:srgbClr val="000000"/>
                </a:solidFill>
                <a:latin typeface="HMQCTC+Arial"/>
                <a:cs typeface="HMQCTC+Arial"/>
              </a:rPr>
              <a:t> </a:t>
            </a:r>
            <a:r>
              <a:rPr sz="1400" dirty="0">
                <a:solidFill>
                  <a:srgbClr val="000000"/>
                </a:solidFill>
                <a:latin typeface="HMQCTC+Arial"/>
                <a:cs typeface="HMQCTC+Arial"/>
              </a:rPr>
              <a:t>операционной</a:t>
            </a:r>
            <a:r>
              <a:rPr sz="1400" spc="-34" dirty="0">
                <a:solidFill>
                  <a:srgbClr val="000000"/>
                </a:solidFill>
                <a:latin typeface="HMQCTC+Arial"/>
                <a:cs typeface="HMQCTC+Arial"/>
              </a:rPr>
              <a:t> </a:t>
            </a:r>
            <a:r>
              <a:rPr sz="1400" dirty="0">
                <a:solidFill>
                  <a:srgbClr val="000000"/>
                </a:solidFill>
                <a:latin typeface="HMQCTC+Arial"/>
                <a:cs typeface="HMQCTC+Arial"/>
              </a:rPr>
              <a:t>деятельности</a:t>
            </a:r>
          </a:p>
          <a:p>
            <a:pPr marL="0" marR="0">
              <a:lnSpc>
                <a:spcPts val="1568"/>
              </a:lnSpc>
              <a:spcBef>
                <a:spcPts val="1432"/>
              </a:spcBef>
              <a:spcAft>
                <a:spcPts val="0"/>
              </a:spcAft>
            </a:pPr>
            <a:r>
              <a:rPr sz="1400" dirty="0">
                <a:solidFill>
                  <a:srgbClr val="000000"/>
                </a:solidFill>
                <a:latin typeface="GHAKCL+Arial"/>
                <a:cs typeface="GHAKCL+Arial"/>
              </a:rPr>
              <a:t>3</a:t>
            </a:r>
            <a:r>
              <a:rPr sz="1400" spc="988" dirty="0">
                <a:solidFill>
                  <a:srgbClr val="000000"/>
                </a:solidFill>
                <a:latin typeface="GHAKCL+Arial"/>
                <a:cs typeface="GHAKCL+Arial"/>
              </a:rPr>
              <a:t> </a:t>
            </a:r>
            <a:r>
              <a:rPr sz="1400" dirty="0">
                <a:solidFill>
                  <a:srgbClr val="000000"/>
                </a:solidFill>
                <a:latin typeface="HMQCTC+Arial"/>
                <a:cs typeface="HMQCTC+Arial"/>
              </a:rPr>
              <a:t>Расходы от</a:t>
            </a:r>
            <a:r>
              <a:rPr sz="1400" spc="-14" dirty="0">
                <a:solidFill>
                  <a:srgbClr val="000000"/>
                </a:solidFill>
                <a:latin typeface="HMQCTC+Arial"/>
                <a:cs typeface="HMQCTC+Arial"/>
              </a:rPr>
              <a:t> </a:t>
            </a:r>
            <a:r>
              <a:rPr sz="1400" dirty="0">
                <a:solidFill>
                  <a:srgbClr val="000000"/>
                </a:solidFill>
                <a:latin typeface="HMQCTC+Arial"/>
                <a:cs typeface="HMQCTC+Arial"/>
              </a:rPr>
              <a:t>операционной</a:t>
            </a:r>
            <a:r>
              <a:rPr sz="1400" spc="-21" dirty="0">
                <a:solidFill>
                  <a:srgbClr val="000000"/>
                </a:solidFill>
                <a:latin typeface="HMQCTC+Arial"/>
                <a:cs typeface="HMQCTC+Arial"/>
              </a:rPr>
              <a:t> </a:t>
            </a:r>
            <a:r>
              <a:rPr sz="1400" dirty="0">
                <a:solidFill>
                  <a:srgbClr val="000000"/>
                </a:solidFill>
                <a:latin typeface="HMQCTC+Arial"/>
                <a:cs typeface="HMQCTC+Arial"/>
              </a:rPr>
              <a:t>деятельности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6437630" y="2148712"/>
            <a:ext cx="492386" cy="518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8"/>
              </a:lnSpc>
              <a:spcBef>
                <a:spcPts val="0"/>
              </a:spcBef>
              <a:spcAft>
                <a:spcPts val="0"/>
              </a:spcAft>
            </a:pPr>
            <a:r>
              <a:rPr sz="1400" dirty="0">
                <a:solidFill>
                  <a:srgbClr val="000000"/>
                </a:solidFill>
                <a:latin typeface="HMQCTC+Arial"/>
                <a:cs typeface="HMQCTC+Arial"/>
              </a:rPr>
              <a:t>руб.</a:t>
            </a:r>
          </a:p>
          <a:p>
            <a:pPr marL="0" marR="0">
              <a:lnSpc>
                <a:spcPts val="1568"/>
              </a:lnSpc>
              <a:spcBef>
                <a:spcPts val="642"/>
              </a:spcBef>
              <a:spcAft>
                <a:spcPts val="0"/>
              </a:spcAft>
            </a:pPr>
            <a:r>
              <a:rPr sz="1400" dirty="0">
                <a:solidFill>
                  <a:srgbClr val="000000"/>
                </a:solidFill>
                <a:latin typeface="HMQCTC+Arial"/>
                <a:cs typeface="HMQCTC+Arial"/>
              </a:rPr>
              <a:t>руб.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8602726" y="2536189"/>
            <a:ext cx="698049" cy="6412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8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400" dirty="0" smtClean="0">
                <a:solidFill>
                  <a:srgbClr val="000000"/>
                </a:solidFill>
                <a:latin typeface="GHAKCL+Arial"/>
                <a:cs typeface="GHAKCL+Arial"/>
              </a:rPr>
              <a:t>20000</a:t>
            </a:r>
            <a:endParaRPr sz="1400" dirty="0">
              <a:solidFill>
                <a:srgbClr val="000000"/>
              </a:solidFill>
              <a:latin typeface="GHAKCL+Arial"/>
              <a:cs typeface="GHAKCL+Arial"/>
            </a:endParaRPr>
          </a:p>
          <a:p>
            <a:pPr marL="0" marR="0">
              <a:lnSpc>
                <a:spcPts val="1568"/>
              </a:lnSpc>
              <a:spcBef>
                <a:spcPts val="1836"/>
              </a:spcBef>
              <a:spcAft>
                <a:spcPts val="0"/>
              </a:spcAft>
            </a:pPr>
            <a:r>
              <a:rPr lang="ru-RU" sz="1400" dirty="0" smtClean="0">
                <a:solidFill>
                  <a:srgbClr val="000000"/>
                </a:solidFill>
                <a:latin typeface="GHAKCL+Arial"/>
                <a:cs typeface="GHAKCL+Arial"/>
              </a:rPr>
              <a:t>33640</a:t>
            </a:r>
            <a:endParaRPr sz="1400" dirty="0">
              <a:solidFill>
                <a:srgbClr val="000000"/>
              </a:solidFill>
              <a:latin typeface="GHAKCL+Arial"/>
              <a:cs typeface="GHAKCL+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437630" y="2861944"/>
            <a:ext cx="492386" cy="23730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8"/>
              </a:lnSpc>
              <a:spcBef>
                <a:spcPts val="0"/>
              </a:spcBef>
              <a:spcAft>
                <a:spcPts val="0"/>
              </a:spcAft>
            </a:pPr>
            <a:r>
              <a:rPr sz="1400" dirty="0">
                <a:solidFill>
                  <a:srgbClr val="000000"/>
                </a:solidFill>
                <a:latin typeface="HMQCTC+Arial"/>
                <a:cs typeface="HMQCTC+Arial"/>
              </a:rPr>
              <a:t>руб.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438302" y="2968624"/>
            <a:ext cx="3360169" cy="23730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8"/>
              </a:lnSpc>
              <a:spcBef>
                <a:spcPts val="0"/>
              </a:spcBef>
              <a:spcAft>
                <a:spcPts val="0"/>
              </a:spcAft>
            </a:pPr>
            <a:r>
              <a:rPr sz="1400" dirty="0">
                <a:solidFill>
                  <a:srgbClr val="000000"/>
                </a:solidFill>
                <a:latin typeface="GHAKCL+Arial"/>
                <a:cs typeface="GHAKCL+Arial"/>
              </a:rPr>
              <a:t>4</a:t>
            </a:r>
            <a:r>
              <a:rPr sz="1400" spc="988" dirty="0">
                <a:solidFill>
                  <a:srgbClr val="000000"/>
                </a:solidFill>
                <a:latin typeface="GHAKCL+Arial"/>
                <a:cs typeface="GHAKCL+Arial"/>
              </a:rPr>
              <a:t> </a:t>
            </a:r>
            <a:r>
              <a:rPr sz="1400" dirty="0">
                <a:solidFill>
                  <a:srgbClr val="000000"/>
                </a:solidFill>
                <a:latin typeface="HMQCTC+Arial"/>
                <a:cs typeface="HMQCTC+Arial"/>
              </a:rPr>
              <a:t>Прибыль (после</a:t>
            </a:r>
            <a:r>
              <a:rPr sz="1400" spc="-20" dirty="0">
                <a:solidFill>
                  <a:srgbClr val="000000"/>
                </a:solidFill>
                <a:latin typeface="HMQCTC+Arial"/>
                <a:cs typeface="HMQCTC+Arial"/>
              </a:rPr>
              <a:t> </a:t>
            </a:r>
            <a:r>
              <a:rPr sz="1400" dirty="0">
                <a:solidFill>
                  <a:srgbClr val="000000"/>
                </a:solidFill>
                <a:latin typeface="HMQCTC+Arial"/>
                <a:cs typeface="HMQCTC+Arial"/>
              </a:rPr>
              <a:t>налогообложения)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438302" y="3356101"/>
            <a:ext cx="2291852" cy="9211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8"/>
              </a:lnSpc>
              <a:spcBef>
                <a:spcPts val="0"/>
              </a:spcBef>
              <a:spcAft>
                <a:spcPts val="0"/>
              </a:spcAft>
            </a:pPr>
            <a:r>
              <a:rPr sz="1400" dirty="0">
                <a:solidFill>
                  <a:srgbClr val="000000"/>
                </a:solidFill>
                <a:latin typeface="GHAKCL+Arial"/>
                <a:cs typeface="GHAKCL+Arial"/>
              </a:rPr>
              <a:t>5</a:t>
            </a:r>
            <a:r>
              <a:rPr sz="1400" spc="988" dirty="0">
                <a:solidFill>
                  <a:srgbClr val="000000"/>
                </a:solidFill>
                <a:latin typeface="GHAKCL+Arial"/>
                <a:cs typeface="GHAKCL+Arial"/>
              </a:rPr>
              <a:t> </a:t>
            </a:r>
            <a:r>
              <a:rPr sz="1400" dirty="0">
                <a:solidFill>
                  <a:srgbClr val="000000"/>
                </a:solidFill>
                <a:latin typeface="HMQCTC+Arial"/>
                <a:cs typeface="HMQCTC+Arial"/>
              </a:rPr>
              <a:t>Точка</a:t>
            </a:r>
            <a:r>
              <a:rPr sz="1400" spc="-20" dirty="0">
                <a:solidFill>
                  <a:srgbClr val="000000"/>
                </a:solidFill>
                <a:latin typeface="HMQCTC+Arial"/>
                <a:cs typeface="HMQCTC+Arial"/>
              </a:rPr>
              <a:t> </a:t>
            </a:r>
            <a:r>
              <a:rPr sz="1400" dirty="0">
                <a:solidFill>
                  <a:srgbClr val="000000"/>
                </a:solidFill>
                <a:latin typeface="HMQCTC+Arial"/>
                <a:cs typeface="HMQCTC+Arial"/>
              </a:rPr>
              <a:t>безубыточности</a:t>
            </a:r>
          </a:p>
          <a:p>
            <a:pPr marL="0" marR="0">
              <a:lnSpc>
                <a:spcPts val="1568"/>
              </a:lnSpc>
              <a:spcBef>
                <a:spcPts val="1124"/>
              </a:spcBef>
              <a:spcAft>
                <a:spcPts val="0"/>
              </a:spcAft>
            </a:pPr>
            <a:r>
              <a:rPr sz="1400" dirty="0">
                <a:solidFill>
                  <a:srgbClr val="000000"/>
                </a:solidFill>
                <a:latin typeface="GHAKCL+Arial"/>
                <a:cs typeface="GHAKCL+Arial"/>
              </a:rPr>
              <a:t>6</a:t>
            </a:r>
            <a:r>
              <a:rPr sz="1400" spc="988" dirty="0">
                <a:solidFill>
                  <a:srgbClr val="000000"/>
                </a:solidFill>
                <a:latin typeface="GHAKCL+Arial"/>
                <a:cs typeface="GHAKCL+Arial"/>
              </a:rPr>
              <a:t> </a:t>
            </a:r>
            <a:r>
              <a:rPr sz="1400" dirty="0">
                <a:solidFill>
                  <a:srgbClr val="000000"/>
                </a:solidFill>
                <a:latin typeface="HMQCTC+Arial"/>
                <a:cs typeface="HMQCTC+Arial"/>
              </a:rPr>
              <a:t>Точка</a:t>
            </a:r>
            <a:r>
              <a:rPr sz="1400" spc="-20" dirty="0">
                <a:solidFill>
                  <a:srgbClr val="000000"/>
                </a:solidFill>
                <a:latin typeface="HMQCTC+Arial"/>
                <a:cs typeface="HMQCTC+Arial"/>
              </a:rPr>
              <a:t> </a:t>
            </a:r>
            <a:r>
              <a:rPr sz="1400" dirty="0">
                <a:solidFill>
                  <a:srgbClr val="000000"/>
                </a:solidFill>
                <a:latin typeface="HMQCTC+Arial"/>
                <a:cs typeface="HMQCTC+Arial"/>
              </a:rPr>
              <a:t>безубыточности</a:t>
            </a:r>
          </a:p>
          <a:p>
            <a:pPr marL="0" marR="0">
              <a:lnSpc>
                <a:spcPts val="1568"/>
              </a:lnSpc>
              <a:spcBef>
                <a:spcPts val="1123"/>
              </a:spcBef>
              <a:spcAft>
                <a:spcPts val="0"/>
              </a:spcAft>
            </a:pPr>
            <a:r>
              <a:rPr sz="1400" dirty="0">
                <a:solidFill>
                  <a:srgbClr val="000000"/>
                </a:solidFill>
                <a:latin typeface="GHAKCL+Arial"/>
                <a:cs typeface="GHAKCL+Arial"/>
              </a:rPr>
              <a:t>7</a:t>
            </a:r>
            <a:r>
              <a:rPr sz="1400" spc="988" dirty="0">
                <a:solidFill>
                  <a:srgbClr val="000000"/>
                </a:solidFill>
                <a:latin typeface="GHAKCL+Arial"/>
                <a:cs typeface="GHAKCL+Arial"/>
              </a:rPr>
              <a:t> </a:t>
            </a:r>
            <a:r>
              <a:rPr sz="1400" dirty="0">
                <a:solidFill>
                  <a:srgbClr val="000000"/>
                </a:solidFill>
                <a:latin typeface="HMQCTC+Arial"/>
                <a:cs typeface="HMQCTC+Arial"/>
              </a:rPr>
              <a:t>Срок окупаемости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6468110" y="3356101"/>
            <a:ext cx="427321" cy="23730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8"/>
              </a:lnSpc>
              <a:spcBef>
                <a:spcPts val="0"/>
              </a:spcBef>
              <a:spcAft>
                <a:spcPts val="0"/>
              </a:spcAft>
            </a:pPr>
            <a:r>
              <a:rPr sz="1400" dirty="0">
                <a:solidFill>
                  <a:srgbClr val="000000"/>
                </a:solidFill>
                <a:latin typeface="HMQCTC+Arial"/>
                <a:cs typeface="HMQCTC+Arial"/>
              </a:rPr>
              <a:t>шт.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8552434" y="3356101"/>
            <a:ext cx="875604" cy="15901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8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400" dirty="0" smtClean="0">
                <a:solidFill>
                  <a:srgbClr val="000000"/>
                </a:solidFill>
                <a:latin typeface="GHAKCL+Arial"/>
                <a:cs typeface="GHAKCL+Arial"/>
              </a:rPr>
              <a:t>36</a:t>
            </a:r>
            <a:endParaRPr sz="1400" dirty="0">
              <a:solidFill>
                <a:srgbClr val="000000"/>
              </a:solidFill>
              <a:latin typeface="GHAKCL+Arial"/>
              <a:cs typeface="GHAKCL+Arial"/>
            </a:endParaRPr>
          </a:p>
          <a:p>
            <a:pPr marL="50292" marR="0">
              <a:lnSpc>
                <a:spcPts val="1568"/>
              </a:lnSpc>
              <a:spcBef>
                <a:spcPts val="1124"/>
              </a:spcBef>
              <a:spcAft>
                <a:spcPts val="0"/>
              </a:spcAft>
            </a:pPr>
            <a:endParaRPr sz="1400" dirty="0">
              <a:solidFill>
                <a:srgbClr val="000000"/>
              </a:solidFill>
              <a:latin typeface="GHAKCL+Arial"/>
              <a:cs typeface="GHAKCL+Arial"/>
            </a:endParaRPr>
          </a:p>
          <a:p>
            <a:pPr marL="114300" marR="0">
              <a:lnSpc>
                <a:spcPts val="1568"/>
              </a:lnSpc>
              <a:spcBef>
                <a:spcPts val="1123"/>
              </a:spcBef>
              <a:spcAft>
                <a:spcPts val="0"/>
              </a:spcAft>
            </a:pPr>
            <a:r>
              <a:rPr sz="1400" dirty="0">
                <a:solidFill>
                  <a:srgbClr val="000000"/>
                </a:solidFill>
                <a:latin typeface="GHAKCL+Arial"/>
                <a:cs typeface="GHAKCL+Arial"/>
              </a:rPr>
              <a:t>1 </a:t>
            </a:r>
            <a:r>
              <a:rPr sz="1400" dirty="0">
                <a:solidFill>
                  <a:srgbClr val="000000"/>
                </a:solidFill>
                <a:latin typeface="HMQCTC+Arial"/>
                <a:cs typeface="HMQCTC+Arial"/>
              </a:rPr>
              <a:t>год</a:t>
            </a:r>
          </a:p>
          <a:p>
            <a:pPr marL="99059" marR="0">
              <a:lnSpc>
                <a:spcPts val="1571"/>
              </a:lnSpc>
              <a:spcBef>
                <a:spcPts val="1074"/>
              </a:spcBef>
              <a:spcAft>
                <a:spcPts val="0"/>
              </a:spcAft>
            </a:pPr>
            <a:r>
              <a:rPr lang="ru-RU" sz="1400" dirty="0">
                <a:solidFill>
                  <a:srgbClr val="000000"/>
                </a:solidFill>
                <a:latin typeface="GHAKCL+Arial"/>
                <a:cs typeface="GHAKCL+Arial"/>
              </a:rPr>
              <a:t>8</a:t>
            </a:r>
            <a:r>
              <a:rPr sz="1400" dirty="0" smtClean="0">
                <a:solidFill>
                  <a:srgbClr val="000000"/>
                </a:solidFill>
                <a:latin typeface="GHAKCL+Arial"/>
                <a:cs typeface="GHAKCL+Arial"/>
              </a:rPr>
              <a:t>.000</a:t>
            </a:r>
            <a:endParaRPr lang="ru-RU" sz="1400" dirty="0" smtClean="0">
              <a:solidFill>
                <a:srgbClr val="000000"/>
              </a:solidFill>
              <a:latin typeface="GHAKCL+Arial"/>
              <a:cs typeface="GHAKCL+Arial"/>
            </a:endParaRPr>
          </a:p>
          <a:p>
            <a:pPr marL="99059" marR="0">
              <a:lnSpc>
                <a:spcPts val="1571"/>
              </a:lnSpc>
              <a:spcBef>
                <a:spcPts val="1074"/>
              </a:spcBef>
              <a:spcAft>
                <a:spcPts val="0"/>
              </a:spcAft>
            </a:pPr>
            <a:r>
              <a:rPr lang="ru-RU" sz="1400" dirty="0" smtClean="0">
                <a:solidFill>
                  <a:srgbClr val="000000"/>
                </a:solidFill>
                <a:latin typeface="GHAKCL+Arial"/>
                <a:cs typeface="GHAKCL+Arial"/>
              </a:rPr>
              <a:t>3.34</a:t>
            </a:r>
            <a:endParaRPr sz="1400" dirty="0">
              <a:solidFill>
                <a:srgbClr val="000000"/>
              </a:solidFill>
              <a:latin typeface="GHAKCL+Arial"/>
              <a:cs typeface="GHAKCL+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437630" y="3698112"/>
            <a:ext cx="492386" cy="23730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8"/>
              </a:lnSpc>
              <a:spcBef>
                <a:spcPts val="0"/>
              </a:spcBef>
              <a:spcAft>
                <a:spcPts val="0"/>
              </a:spcAft>
            </a:pPr>
            <a:r>
              <a:rPr sz="1400" dirty="0">
                <a:solidFill>
                  <a:srgbClr val="000000"/>
                </a:solidFill>
                <a:latin typeface="HMQCTC+Arial"/>
                <a:cs typeface="HMQCTC+Arial"/>
              </a:rPr>
              <a:t>руб.</a:t>
            </a:r>
          </a:p>
        </p:txBody>
      </p:sp>
      <p:sp>
        <p:nvSpPr>
          <p:cNvPr id="18" name="object 18"/>
          <p:cNvSpPr txBox="1"/>
          <p:nvPr/>
        </p:nvSpPr>
        <p:spPr>
          <a:xfrm>
            <a:off x="388010" y="4382062"/>
            <a:ext cx="3746855" cy="9215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74675" marR="0">
              <a:lnSpc>
                <a:spcPts val="1571"/>
              </a:lnSpc>
              <a:spcBef>
                <a:spcPts val="0"/>
              </a:spcBef>
              <a:spcAft>
                <a:spcPts val="0"/>
              </a:spcAft>
            </a:pPr>
            <a:r>
              <a:rPr sz="1400" dirty="0">
                <a:solidFill>
                  <a:srgbClr val="000000"/>
                </a:solidFill>
                <a:latin typeface="GHAKCL+Arial"/>
                <a:cs typeface="GHAKCL+Arial"/>
              </a:rPr>
              <a:t>8</a:t>
            </a:r>
            <a:r>
              <a:rPr sz="1400" spc="796" dirty="0">
                <a:solidFill>
                  <a:srgbClr val="000000"/>
                </a:solidFill>
                <a:latin typeface="GHAKCL+Arial"/>
                <a:cs typeface="GHAKCL+Arial"/>
              </a:rPr>
              <a:t> </a:t>
            </a:r>
            <a:r>
              <a:rPr sz="1400" dirty="0">
                <a:solidFill>
                  <a:srgbClr val="000000"/>
                </a:solidFill>
                <a:latin typeface="HMQCTC+Arial"/>
                <a:cs typeface="HMQCTC+Arial"/>
              </a:rPr>
              <a:t>Стартовые</a:t>
            </a:r>
            <a:r>
              <a:rPr sz="1400" spc="-33" dirty="0">
                <a:solidFill>
                  <a:srgbClr val="000000"/>
                </a:solidFill>
                <a:latin typeface="HMQCTC+Arial"/>
                <a:cs typeface="HMQCTC+Arial"/>
              </a:rPr>
              <a:t> </a:t>
            </a:r>
            <a:r>
              <a:rPr sz="1400" dirty="0">
                <a:solidFill>
                  <a:srgbClr val="000000"/>
                </a:solidFill>
                <a:latin typeface="HMQCTC+Arial"/>
                <a:cs typeface="HMQCTC+Arial"/>
              </a:rPr>
              <a:t>инвестиции</a:t>
            </a:r>
          </a:p>
          <a:p>
            <a:pPr marL="50292" marR="0">
              <a:lnSpc>
                <a:spcPts val="1568"/>
              </a:lnSpc>
              <a:spcBef>
                <a:spcPts val="1123"/>
              </a:spcBef>
              <a:spcAft>
                <a:spcPts val="0"/>
              </a:spcAft>
            </a:pPr>
            <a:r>
              <a:rPr sz="1400" dirty="0">
                <a:solidFill>
                  <a:srgbClr val="000000"/>
                </a:solidFill>
                <a:latin typeface="GHAKCL+Arial"/>
                <a:cs typeface="GHAKCL+Arial"/>
              </a:rPr>
              <a:t>9</a:t>
            </a:r>
            <a:r>
              <a:rPr sz="1400" spc="988" dirty="0">
                <a:solidFill>
                  <a:srgbClr val="000000"/>
                </a:solidFill>
                <a:latin typeface="GHAKCL+Arial"/>
                <a:cs typeface="GHAKCL+Arial"/>
              </a:rPr>
              <a:t> </a:t>
            </a:r>
            <a:r>
              <a:rPr sz="1400" dirty="0">
                <a:solidFill>
                  <a:srgbClr val="000000"/>
                </a:solidFill>
                <a:latin typeface="HMQCTC+Arial"/>
                <a:cs typeface="HMQCTC+Arial"/>
              </a:rPr>
              <a:t>Рентабельность</a:t>
            </a:r>
            <a:r>
              <a:rPr sz="1400" spc="-39" dirty="0">
                <a:solidFill>
                  <a:srgbClr val="000000"/>
                </a:solidFill>
                <a:latin typeface="HMQCTC+Arial"/>
                <a:cs typeface="HMQCTC+Arial"/>
              </a:rPr>
              <a:t> </a:t>
            </a:r>
            <a:r>
              <a:rPr sz="1400" dirty="0">
                <a:solidFill>
                  <a:srgbClr val="000000"/>
                </a:solidFill>
                <a:latin typeface="HMQCTC+Arial"/>
                <a:cs typeface="HMQCTC+Arial"/>
              </a:rPr>
              <a:t>стартовых</a:t>
            </a:r>
            <a:r>
              <a:rPr sz="1400" spc="-24" dirty="0">
                <a:solidFill>
                  <a:srgbClr val="000000"/>
                </a:solidFill>
                <a:latin typeface="HMQCTC+Arial"/>
                <a:cs typeface="HMQCTC+Arial"/>
              </a:rPr>
              <a:t> </a:t>
            </a:r>
            <a:r>
              <a:rPr sz="1400" dirty="0">
                <a:solidFill>
                  <a:srgbClr val="000000"/>
                </a:solidFill>
                <a:latin typeface="HMQCTC+Arial"/>
                <a:cs typeface="HMQCTC+Arial"/>
              </a:rPr>
              <a:t>инвестиций</a:t>
            </a:r>
          </a:p>
          <a:p>
            <a:pPr marL="0" marR="0">
              <a:lnSpc>
                <a:spcPts val="1568"/>
              </a:lnSpc>
              <a:spcBef>
                <a:spcPts val="1124"/>
              </a:spcBef>
              <a:spcAft>
                <a:spcPts val="0"/>
              </a:spcAft>
            </a:pPr>
            <a:r>
              <a:rPr sz="1400" dirty="0">
                <a:solidFill>
                  <a:srgbClr val="000000"/>
                </a:solidFill>
                <a:latin typeface="GHAKCL+Arial"/>
                <a:cs typeface="GHAKCL+Arial"/>
              </a:rPr>
              <a:t>10</a:t>
            </a:r>
            <a:r>
              <a:rPr sz="1400" spc="602" dirty="0">
                <a:solidFill>
                  <a:srgbClr val="000000"/>
                </a:solidFill>
                <a:latin typeface="GHAKCL+Arial"/>
                <a:cs typeface="GHAKCL+Arial"/>
              </a:rPr>
              <a:t> </a:t>
            </a:r>
            <a:r>
              <a:rPr sz="1400" dirty="0">
                <a:solidFill>
                  <a:srgbClr val="000000"/>
                </a:solidFill>
                <a:latin typeface="HMQCTC+Arial"/>
                <a:cs typeface="HMQCTC+Arial"/>
              </a:rPr>
              <a:t>Рентабельность</a:t>
            </a:r>
            <a:r>
              <a:rPr sz="1400" spc="-39" dirty="0">
                <a:solidFill>
                  <a:srgbClr val="000000"/>
                </a:solidFill>
                <a:latin typeface="HMQCTC+Arial"/>
                <a:cs typeface="HMQCTC+Arial"/>
              </a:rPr>
              <a:t> </a:t>
            </a:r>
            <a:r>
              <a:rPr sz="1400" dirty="0">
                <a:solidFill>
                  <a:srgbClr val="000000"/>
                </a:solidFill>
                <a:latin typeface="HMQCTC+Arial"/>
                <a:cs typeface="HMQCTC+Arial"/>
              </a:rPr>
              <a:t>затрат</a:t>
            </a:r>
          </a:p>
        </p:txBody>
      </p:sp>
      <p:sp>
        <p:nvSpPr>
          <p:cNvPr id="19" name="object 19"/>
          <p:cNvSpPr txBox="1"/>
          <p:nvPr/>
        </p:nvSpPr>
        <p:spPr>
          <a:xfrm>
            <a:off x="6437630" y="4382062"/>
            <a:ext cx="492967" cy="5795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71"/>
              </a:lnSpc>
              <a:spcBef>
                <a:spcPts val="0"/>
              </a:spcBef>
              <a:spcAft>
                <a:spcPts val="0"/>
              </a:spcAft>
            </a:pPr>
            <a:r>
              <a:rPr sz="1400" dirty="0">
                <a:solidFill>
                  <a:srgbClr val="000000"/>
                </a:solidFill>
                <a:latin typeface="HMQCTC+Arial"/>
                <a:cs typeface="HMQCTC+Arial"/>
              </a:rPr>
              <a:t>руб.</a:t>
            </a:r>
          </a:p>
          <a:p>
            <a:pPr marL="89915" marR="0">
              <a:lnSpc>
                <a:spcPts val="1568"/>
              </a:lnSpc>
              <a:spcBef>
                <a:spcPts val="1123"/>
              </a:spcBef>
              <a:spcAft>
                <a:spcPts val="0"/>
              </a:spcAft>
            </a:pPr>
            <a:r>
              <a:rPr sz="1400" dirty="0">
                <a:solidFill>
                  <a:srgbClr val="000000"/>
                </a:solidFill>
                <a:latin typeface="GHAKCL+Arial"/>
                <a:cs typeface="GHAKCL+Arial"/>
              </a:rPr>
              <a:t>%</a:t>
            </a:r>
          </a:p>
        </p:txBody>
      </p:sp>
      <p:sp>
        <p:nvSpPr>
          <p:cNvPr id="20" name="object 20"/>
          <p:cNvSpPr txBox="1"/>
          <p:nvPr/>
        </p:nvSpPr>
        <p:spPr>
          <a:xfrm>
            <a:off x="6527546" y="5066308"/>
            <a:ext cx="310944" cy="23730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8"/>
              </a:lnSpc>
              <a:spcBef>
                <a:spcPts val="0"/>
              </a:spcBef>
              <a:spcAft>
                <a:spcPts val="0"/>
              </a:spcAft>
            </a:pPr>
            <a:r>
              <a:rPr sz="1400" dirty="0">
                <a:solidFill>
                  <a:srgbClr val="000000"/>
                </a:solidFill>
                <a:latin typeface="GHAKCL+Arial"/>
                <a:cs typeface="GHAKCL+Arial"/>
              </a:rPr>
              <a:t>%</a:t>
            </a:r>
          </a:p>
        </p:txBody>
      </p:sp>
      <p:sp>
        <p:nvSpPr>
          <p:cNvPr id="21" name="object 21"/>
          <p:cNvSpPr txBox="1"/>
          <p:nvPr/>
        </p:nvSpPr>
        <p:spPr>
          <a:xfrm>
            <a:off x="8726170" y="5066308"/>
            <a:ext cx="449899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8"/>
              </a:lnSpc>
              <a:spcBef>
                <a:spcPts val="0"/>
              </a:spcBef>
              <a:spcAft>
                <a:spcPts val="0"/>
              </a:spcAft>
            </a:pPr>
            <a:r>
              <a:rPr sz="1400" dirty="0" smtClean="0">
                <a:solidFill>
                  <a:srgbClr val="000000"/>
                </a:solidFill>
                <a:latin typeface="GHAKCL+Arial"/>
                <a:cs typeface="GHAKCL+Arial"/>
              </a:rPr>
              <a:t>1</a:t>
            </a:r>
            <a:r>
              <a:rPr lang="ru-RU" sz="1400" dirty="0" smtClean="0">
                <a:solidFill>
                  <a:srgbClr val="000000"/>
                </a:solidFill>
                <a:latin typeface="GHAKCL+Arial"/>
                <a:cs typeface="GHAKCL+Arial"/>
              </a:rPr>
              <a:t>.3</a:t>
            </a:r>
            <a:endParaRPr sz="1400" dirty="0">
              <a:solidFill>
                <a:srgbClr val="000000"/>
              </a:solidFill>
              <a:latin typeface="GHAKCL+Arial"/>
              <a:cs typeface="GHAKCL+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0071100" cy="566394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15798" y="950408"/>
            <a:ext cx="6684914" cy="9766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464"/>
              </a:lnSpc>
              <a:spcBef>
                <a:spcPts val="0"/>
              </a:spcBef>
              <a:spcAft>
                <a:spcPts val="0"/>
              </a:spcAft>
            </a:pPr>
            <a:r>
              <a:rPr sz="4000" b="1" dirty="0">
                <a:solidFill>
                  <a:srgbClr val="000000"/>
                </a:solidFill>
                <a:latin typeface="QTGCHE+Arial Bold"/>
                <a:cs typeface="QTGCHE+Arial Bold"/>
              </a:rPr>
              <a:t>План реализации</a:t>
            </a:r>
            <a:r>
              <a:rPr sz="4000" b="1" spc="15" dirty="0">
                <a:solidFill>
                  <a:srgbClr val="000000"/>
                </a:solidFill>
                <a:latin typeface="QTGCHE+Arial Bold"/>
                <a:cs typeface="QTGCHE+Arial Bold"/>
              </a:rPr>
              <a:t> </a:t>
            </a:r>
            <a:r>
              <a:rPr sz="4000" b="1" dirty="0">
                <a:solidFill>
                  <a:srgbClr val="000000"/>
                </a:solidFill>
                <a:latin typeface="QTGCHE+Arial Bold"/>
                <a:cs typeface="QTGCHE+Arial Bold"/>
              </a:rPr>
              <a:t>проекта</a:t>
            </a:r>
          </a:p>
          <a:p>
            <a:pPr marL="19507" marR="0">
              <a:lnSpc>
                <a:spcPts val="2681"/>
              </a:lnSpc>
              <a:spcBef>
                <a:spcPts val="244"/>
              </a:spcBef>
              <a:spcAft>
                <a:spcPts val="0"/>
              </a:spcAft>
            </a:pPr>
            <a:r>
              <a:rPr sz="2400" b="1" spc="-23" dirty="0">
                <a:solidFill>
                  <a:srgbClr val="000000"/>
                </a:solidFill>
                <a:latin typeface="QTGCHE+Arial Bold"/>
                <a:cs typeface="QTGCHE+Arial Bold"/>
              </a:rPr>
              <a:t>График</a:t>
            </a:r>
            <a:r>
              <a:rPr sz="2400" b="1" spc="40" dirty="0">
                <a:solidFill>
                  <a:srgbClr val="000000"/>
                </a:solidFill>
                <a:latin typeface="QTGCHE+Arial Bold"/>
                <a:cs typeface="QTGCHE+Arial Bold"/>
              </a:rPr>
              <a:t> </a:t>
            </a:r>
            <a:r>
              <a:rPr sz="2400" b="1" spc="-16" dirty="0">
                <a:solidFill>
                  <a:srgbClr val="000000"/>
                </a:solidFill>
                <a:latin typeface="QTGCHE+Arial Bold"/>
                <a:cs typeface="QTGCHE+Arial Bold"/>
              </a:rPr>
              <a:t>Ганта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0071100" cy="566394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15798" y="1033570"/>
            <a:ext cx="7258077" cy="6054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466"/>
              </a:lnSpc>
              <a:spcBef>
                <a:spcPts val="0"/>
              </a:spcBef>
              <a:spcAft>
                <a:spcPts val="0"/>
              </a:spcAft>
            </a:pPr>
            <a:r>
              <a:rPr sz="4000" dirty="0">
                <a:solidFill>
                  <a:srgbClr val="000000"/>
                </a:solidFill>
                <a:latin typeface="HMQCTC+Arial"/>
                <a:cs typeface="HMQCTC+Arial"/>
              </a:rPr>
              <a:t>Координаты</a:t>
            </a:r>
            <a:r>
              <a:rPr sz="4000" spc="26" dirty="0">
                <a:solidFill>
                  <a:srgbClr val="000000"/>
                </a:solidFill>
                <a:latin typeface="HMQCTC+Arial"/>
                <a:cs typeface="HMQCTC+Arial"/>
              </a:rPr>
              <a:t> </a:t>
            </a:r>
            <a:r>
              <a:rPr sz="4000" dirty="0">
                <a:solidFill>
                  <a:srgbClr val="000000"/>
                </a:solidFill>
                <a:latin typeface="HMQCTC+Arial"/>
                <a:cs typeface="HMQCTC+Arial"/>
              </a:rPr>
              <a:t>команды</a:t>
            </a:r>
            <a:r>
              <a:rPr sz="4000" spc="21" dirty="0">
                <a:solidFill>
                  <a:srgbClr val="000000"/>
                </a:solidFill>
                <a:latin typeface="HMQCTC+Arial"/>
                <a:cs typeface="HMQCTC+Arial"/>
              </a:rPr>
              <a:t> </a:t>
            </a:r>
            <a:r>
              <a:rPr sz="4000" dirty="0">
                <a:solidFill>
                  <a:srgbClr val="000000"/>
                </a:solidFill>
                <a:latin typeface="HMQCTC+Arial"/>
                <a:cs typeface="HMQCTC+Arial"/>
              </a:rPr>
              <a:t>проекта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32992" y="4203564"/>
            <a:ext cx="2124203" cy="37564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57"/>
              </a:lnSpc>
              <a:spcBef>
                <a:spcPts val="0"/>
              </a:spcBef>
              <a:spcAft>
                <a:spcPts val="0"/>
              </a:spcAft>
            </a:pPr>
            <a:r>
              <a:rPr sz="2400" b="1" dirty="0">
                <a:solidFill>
                  <a:srgbClr val="000000"/>
                </a:solidFill>
                <a:latin typeface="RWSOND+Times New Roman Bold"/>
                <a:cs typeface="RWSOND+Times New Roman Bold"/>
              </a:rPr>
              <a:t>Бабкин</a:t>
            </a:r>
            <a:r>
              <a:rPr sz="2400" b="1" spc="26" dirty="0">
                <a:solidFill>
                  <a:srgbClr val="000000"/>
                </a:solidFill>
                <a:latin typeface="RWSOND+Times New Roman Bold"/>
                <a:cs typeface="RWSOND+Times New Roman Bold"/>
              </a:rPr>
              <a:t> </a:t>
            </a:r>
            <a:r>
              <a:rPr sz="2400" b="1" spc="-29" dirty="0">
                <a:solidFill>
                  <a:srgbClr val="000000"/>
                </a:solidFill>
                <a:latin typeface="RWSOND+Times New Roman Bold"/>
                <a:cs typeface="RWSOND+Times New Roman Bold"/>
              </a:rPr>
              <a:t>Роман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070602" y="4203564"/>
            <a:ext cx="3034656" cy="96092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57"/>
              </a:lnSpc>
              <a:spcBef>
                <a:spcPts val="0"/>
              </a:spcBef>
              <a:spcAft>
                <a:spcPts val="0"/>
              </a:spcAft>
            </a:pPr>
            <a:r>
              <a:rPr sz="2400" b="1" spc="-18" dirty="0">
                <a:solidFill>
                  <a:srgbClr val="000000"/>
                </a:solidFill>
                <a:latin typeface="RWSOND+Times New Roman Bold"/>
                <a:cs typeface="RWSOND+Times New Roman Bold"/>
              </a:rPr>
              <a:t>Блинова</a:t>
            </a:r>
            <a:r>
              <a:rPr sz="2400" b="1" spc="57" dirty="0">
                <a:solidFill>
                  <a:srgbClr val="000000"/>
                </a:solidFill>
                <a:latin typeface="RWSOND+Times New Roman Bold"/>
                <a:cs typeface="RWSOND+Times New Roman Bold"/>
              </a:rPr>
              <a:t> </a:t>
            </a:r>
            <a:r>
              <a:rPr sz="2400" b="1" spc="-11" dirty="0">
                <a:solidFill>
                  <a:srgbClr val="000000"/>
                </a:solidFill>
                <a:latin typeface="RWSOND+Times New Roman Bold"/>
                <a:cs typeface="RWSOND+Times New Roman Bold"/>
              </a:rPr>
              <a:t>Софья</a:t>
            </a:r>
          </a:p>
          <a:p>
            <a:pPr marL="0" marR="0">
              <a:lnSpc>
                <a:spcPts val="2304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GRHIBN+Times New Roman"/>
                <a:cs typeface="GRHIBN+Times New Roman"/>
              </a:rPr>
              <a:t>+79501636595</a:t>
            </a:r>
          </a:p>
          <a:p>
            <a:pPr marL="0" marR="0">
              <a:lnSpc>
                <a:spcPts val="2303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GRHIBN+Times New Roman"/>
                <a:cs typeface="GRHIBN+Times New Roman"/>
              </a:rPr>
              <a:t>obukhova-sofya@bk.ru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932992" y="4496172"/>
            <a:ext cx="2003145" cy="37564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57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GRHIBN+Times New Roman"/>
                <a:cs typeface="GRHIBN+Times New Roman"/>
              </a:rPr>
              <a:t>+79508199707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932992" y="4788508"/>
            <a:ext cx="3517491" cy="3759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60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GRHIBN+Times New Roman"/>
                <a:cs typeface="GRHIBN+Times New Roman"/>
              </a:rPr>
              <a:t>roma.leofox21@gmail.com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0071100" cy="566394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54838" y="4181134"/>
            <a:ext cx="6254029" cy="53525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914"/>
              </a:lnSpc>
              <a:spcBef>
                <a:spcPts val="0"/>
              </a:spcBef>
              <a:spcAft>
                <a:spcPts val="0"/>
              </a:spcAft>
            </a:pPr>
            <a:r>
              <a:rPr sz="3500" spc="-65" dirty="0">
                <a:solidFill>
                  <a:srgbClr val="FFFFFF"/>
                </a:solidFill>
                <a:latin typeface="HMQCTC+Arial"/>
                <a:cs typeface="HMQCTC+Arial"/>
              </a:rPr>
              <a:t>Тау</a:t>
            </a:r>
            <a:r>
              <a:rPr sz="3500" spc="65" dirty="0">
                <a:solidFill>
                  <a:srgbClr val="FFFFFF"/>
                </a:solidFill>
                <a:latin typeface="HMQCTC+Arial"/>
                <a:cs typeface="HMQCTC+Arial"/>
              </a:rPr>
              <a:t> </a:t>
            </a:r>
            <a:r>
              <a:rPr sz="3500" spc="-16" dirty="0">
                <a:solidFill>
                  <a:srgbClr val="FFFFFF"/>
                </a:solidFill>
                <a:latin typeface="HMQCTC+Arial"/>
                <a:cs typeface="HMQCTC+Arial"/>
              </a:rPr>
              <a:t>бадӟым</a:t>
            </a:r>
            <a:r>
              <a:rPr sz="3500" dirty="0">
                <a:solidFill>
                  <a:srgbClr val="FFFFFF"/>
                </a:solidFill>
                <a:latin typeface="HMQCTC+Arial"/>
                <a:cs typeface="HMQCTC+Arial"/>
              </a:rPr>
              <a:t> кылзэмды</a:t>
            </a:r>
            <a:r>
              <a:rPr sz="3500" spc="-30" dirty="0">
                <a:solidFill>
                  <a:srgbClr val="FFFFFF"/>
                </a:solidFill>
                <a:latin typeface="HMQCTC+Arial"/>
                <a:cs typeface="HMQCTC+Arial"/>
              </a:rPr>
              <a:t> </a:t>
            </a:r>
            <a:r>
              <a:rPr sz="3500" dirty="0">
                <a:solidFill>
                  <a:srgbClr val="FFFFFF"/>
                </a:solidFill>
                <a:latin typeface="HMQCTC+Arial"/>
                <a:cs typeface="HMQCTC+Arial"/>
              </a:rPr>
              <a:t>понна</a:t>
            </a:r>
            <a:r>
              <a:rPr sz="3500" dirty="0">
                <a:solidFill>
                  <a:srgbClr val="FFFFFF"/>
                </a:solidFill>
                <a:latin typeface="GHAKCL+Arial"/>
                <a:cs typeface="GHAKCL+Arial"/>
              </a:rPr>
              <a:t>!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646554" y="4677988"/>
            <a:ext cx="4779570" cy="5355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917"/>
              </a:lnSpc>
              <a:spcBef>
                <a:spcPts val="0"/>
              </a:spcBef>
              <a:spcAft>
                <a:spcPts val="0"/>
              </a:spcAft>
            </a:pPr>
            <a:r>
              <a:rPr sz="3500" dirty="0">
                <a:solidFill>
                  <a:srgbClr val="FFFFFF"/>
                </a:solidFill>
                <a:latin typeface="HMQCTC+Arial"/>
                <a:cs typeface="HMQCTC+Arial"/>
              </a:rPr>
              <a:t>Спасибо</a:t>
            </a:r>
            <a:r>
              <a:rPr sz="3500" spc="-25" dirty="0">
                <a:solidFill>
                  <a:srgbClr val="FFFFFF"/>
                </a:solidFill>
                <a:latin typeface="HMQCTC+Arial"/>
                <a:cs typeface="HMQCTC+Arial"/>
              </a:rPr>
              <a:t> </a:t>
            </a:r>
            <a:r>
              <a:rPr sz="3500" dirty="0">
                <a:solidFill>
                  <a:srgbClr val="FFFFFF"/>
                </a:solidFill>
                <a:latin typeface="HMQCTC+Arial"/>
                <a:cs typeface="HMQCTC+Arial"/>
              </a:rPr>
              <a:t>за внимание!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897</TotalTime>
  <Words>711</Words>
  <Application>Microsoft Office PowerPoint</Application>
  <PresentationFormat>Произвольный</PresentationFormat>
  <Paragraphs>416</Paragraphs>
  <Slides>18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35" baseType="lpstr">
      <vt:lpstr>DQJMKD+Arial Italic</vt:lpstr>
      <vt:lpstr>GRHIBN+Times New Roman</vt:lpstr>
      <vt:lpstr>RWSOND+Times New Roman Bold</vt:lpstr>
      <vt:lpstr>QTGCHE+Arial Bold</vt:lpstr>
      <vt:lpstr>Times New Roman</vt:lpstr>
      <vt:lpstr>Wingdings</vt:lpstr>
      <vt:lpstr>USRFFG+Arial Italic</vt:lpstr>
      <vt:lpstr>PTDVAS+Times New Roman Bold</vt:lpstr>
      <vt:lpstr>Calibri</vt:lpstr>
      <vt:lpstr>HMQCTC+Arial</vt:lpstr>
      <vt:lpstr>Arial</vt:lpstr>
      <vt:lpstr>MCIKHQ+Times New Roman</vt:lpstr>
      <vt:lpstr>JCSIBM+Arial Bold Italic</vt:lpstr>
      <vt:lpstr>GHAKCL+Arial</vt:lpstr>
      <vt:lpstr>MS Gothic</vt:lpstr>
      <vt:lpstr>UKFHNI+Arial Bold</vt:lpstr>
      <vt:lpstr>Theme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Потенциальный объем рынка</vt:lpstr>
      <vt:lpstr>Анализ конкурентов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Финансовый план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PowerPoint</dc:title>
  <dc:creator>doc2pdf</dc:creator>
  <cp:lastModifiedBy>Александра</cp:lastModifiedBy>
  <cp:revision>23</cp:revision>
  <dcterms:modified xsi:type="dcterms:W3CDTF">2023-07-19T05:18:26Z</dcterms:modified>
</cp:coreProperties>
</file>