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2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392" r:id="rId9"/>
    <p:sldId id="263" r:id="rId10"/>
    <p:sldId id="265" r:id="rId11"/>
  </p:sldIdLst>
  <p:sldSz cx="12192000" cy="6858000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eorgia" panose="02040502050405020303" pitchFamily="18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1D7CA8"/>
    <a:srgbClr val="D1EBF7"/>
    <a:srgbClr val="155D7D"/>
    <a:srgbClr val="1B88AF"/>
    <a:srgbClr val="1780B3"/>
    <a:srgbClr val="125980"/>
    <a:srgbClr val="1B759D"/>
    <a:srgbClr val="396B7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91" autoAdjust="0"/>
    <p:restoredTop sz="96366" autoAdjust="0"/>
  </p:normalViewPr>
  <p:slideViewPr>
    <p:cSldViewPr snapToGrid="0" snapToObjects="1">
      <p:cViewPr varScale="1">
        <p:scale>
          <a:sx n="111" d="100"/>
          <a:sy n="111" d="100"/>
        </p:scale>
        <p:origin x="546" y="102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Количество отключений ФКС</a:t>
            </a:r>
            <a:r>
              <a:rPr lang="ru-RU" baseline="0" dirty="0"/>
              <a:t>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Сохондо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105</c:v>
                </c:pt>
                <c:pt idx="1">
                  <c:v>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6D-451E-9B00-9774BBE16B0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Лесная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6D-451E-9B00-9774BBE16B0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Чита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128</c:v>
                </c:pt>
                <c:pt idx="1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6D-451E-9B00-9774BBE16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8248511"/>
        <c:axId val="697467119"/>
        <c:axId val="0"/>
      </c:bar3DChart>
      <c:catAx>
        <c:axId val="468248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7467119"/>
        <c:crosses val="autoZero"/>
        <c:auto val="1"/>
        <c:lblAlgn val="ctr"/>
        <c:lblOffset val="100"/>
        <c:noMultiLvlLbl val="0"/>
      </c:catAx>
      <c:valAx>
        <c:axId val="697467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8248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442912" y="1718588"/>
            <a:ext cx="3570612" cy="418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Проект: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442911" y="3675838"/>
            <a:ext cx="3167455" cy="483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137101"/>
            <a:ext cx="5085433" cy="129189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математической модели цифровой резервной ступени защиты ФКС для создания опытного образца со 100% селективностью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159029"/>
            <a:ext cx="5085433" cy="204920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Соловьёва Оксана Александровна</a:t>
            </a:r>
            <a:b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Шалаев Максим Сергеевич</a:t>
            </a:r>
            <a:b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Черепанов Владислав Алексеевич</a:t>
            </a:r>
            <a:b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Мальцева Екатерина Валерьевна</a:t>
            </a:r>
            <a:b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Соколов Антон Станиславович</a:t>
            </a:r>
            <a:b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Яковлев Тимофей Дмитриевич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907016-7A10-4F11-AE1E-CA44AB508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226" y="1740970"/>
            <a:ext cx="4352925" cy="4352925"/>
          </a:xfrm>
          <a:prstGeom prst="rect">
            <a:avLst/>
          </a:prstGeom>
        </p:spPr>
      </p:pic>
      <p:sp>
        <p:nvSpPr>
          <p:cNvPr id="9" name="Номер слайда 2">
            <a:extLst>
              <a:ext uri="{FF2B5EF4-FFF2-40B4-BE49-F238E27FC236}">
                <a16:creationId xmlns:a16="http://schemas.microsoft.com/office/drawing/2014/main" id="{CE0DCB0E-5710-4CE0-ABC6-434EF0DA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1145667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 ложного срабатывания дистанционной ступени релейной защиты ФКС в СТЭ ОАО "РЖД"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7637FD1-B861-44E4-B060-BB3F1A9D05C5}"/>
              </a:ext>
            </a:extLst>
          </p:cNvPr>
          <p:cNvSpPr txBox="1">
            <a:spLocks/>
          </p:cNvSpPr>
          <p:nvPr/>
        </p:nvSpPr>
        <p:spPr>
          <a:xfrm>
            <a:off x="442912" y="1135721"/>
            <a:ext cx="11306174" cy="1483654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 algn="just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Существующие микропроцессорные терминалы дистанционной защиты фидеров контактной сети не позволяют однозначно разделить нормальный и аварийный режим работы системы тягового электроснабжения, что приводит к ложным срабатываниям защиты при прохождении тяжеловесных поездов. Это снижает надежность и безопасность системы, а также увеличивает затраты на ее обслуживание.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5431A9-8413-42EE-B8FC-179ADD07A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10" y="2693098"/>
            <a:ext cx="3704160" cy="3914560"/>
          </a:xfrm>
          <a:prstGeom prst="rect">
            <a:avLst/>
          </a:prstGeom>
        </p:spPr>
      </p:pic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B9ABD0D2-F5FB-4463-BC88-A74C0F0DC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9269356"/>
              </p:ext>
            </p:extLst>
          </p:nvPr>
        </p:nvGraphicFramePr>
        <p:xfrm>
          <a:off x="5446319" y="2623615"/>
          <a:ext cx="5610371" cy="3740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4238F1F6-6DB8-41A3-8503-790FC029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11306172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pic>
        <p:nvPicPr>
          <p:cNvPr id="7" name="Объект 7">
            <a:extLst>
              <a:ext uri="{FF2B5EF4-FFF2-40B4-BE49-F238E27FC236}">
                <a16:creationId xmlns:a16="http://schemas.microsoft.com/office/drawing/2014/main" id="{0A5D8673-298D-4C15-B597-1548251D7E3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2820288"/>
            <a:ext cx="6953444" cy="3512565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F6948F73-8E3C-461F-BBFD-FA4CFA2EE529}"/>
              </a:ext>
            </a:extLst>
          </p:cNvPr>
          <p:cNvSpPr txBox="1">
            <a:spLocks/>
          </p:cNvSpPr>
          <p:nvPr/>
        </p:nvSpPr>
        <p:spPr>
          <a:xfrm>
            <a:off x="442912" y="1135721"/>
            <a:ext cx="11306174" cy="1483654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 algn="just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Устройство представляет собой микропроцессорный терминал дистанционной защиты фидеров контактной сети, который включает в себя подсистемы измерения значений тока, напряжения и скорости изменения напряжения, а также сравнения этих значений с предварительно рассчитанными уставками и выдачи управляющих сигналов для отключения контактной сети в случае обнаружения короткого замыкания.</a:t>
            </a:r>
          </a:p>
        </p:txBody>
      </p:sp>
      <p:pic>
        <p:nvPicPr>
          <p:cNvPr id="9" name="Picture 2" descr="C:\работа\НОУТБУК\Соловьева\для дисера\патент\201026.jpg">
            <a:extLst>
              <a:ext uri="{FF2B5EF4-FFF2-40B4-BE49-F238E27FC236}">
                <a16:creationId xmlns:a16="http://schemas.microsoft.com/office/drawing/2014/main" id="{2D5BD14D-8202-42AD-845C-B7047FB9F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950" y="2448478"/>
            <a:ext cx="3091016" cy="426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2">
            <a:extLst>
              <a:ext uri="{FF2B5EF4-FFF2-40B4-BE49-F238E27FC236}">
                <a16:creationId xmlns:a16="http://schemas.microsoft.com/office/drawing/2014/main" id="{5E5B40BF-6EB4-4E14-A393-B6734908C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55F4CC68-0D25-46A2-9E4A-79950E9ADC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749675"/>
              </p:ext>
            </p:extLst>
          </p:nvPr>
        </p:nvGraphicFramePr>
        <p:xfrm>
          <a:off x="370052" y="1189013"/>
          <a:ext cx="6165647" cy="5158090"/>
        </p:xfrm>
        <a:graphic>
          <a:graphicData uri="http://schemas.openxmlformats.org/drawingml/2006/table">
            <a:tbl>
              <a:tblPr/>
              <a:tblGrid>
                <a:gridCol w="6165647">
                  <a:extLst>
                    <a:ext uri="{9D8B030D-6E8A-4147-A177-3AD203B41FA5}">
                      <a16:colId xmlns:a16="http://schemas.microsoft.com/office/drawing/2014/main" val="2497086397"/>
                    </a:ext>
                  </a:extLst>
                </a:gridCol>
              </a:tblGrid>
              <a:tr h="515809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rgbClr val="1D7CA8"/>
                      </a:solidFill>
                      <a:prstDash val="solid"/>
                    </a:lnL>
                    <a:lnR w="12700" cmpd="sng">
                      <a:solidFill>
                        <a:srgbClr val="1D7CA8"/>
                      </a:solidFill>
                      <a:prstDash val="solid"/>
                    </a:lnR>
                    <a:lnT w="12700" cmpd="sng">
                      <a:solidFill>
                        <a:srgbClr val="1D7CA8"/>
                      </a:solidFill>
                      <a:prstDash val="solid"/>
                    </a:lnT>
                    <a:lnB w="12700" cmpd="sng">
                      <a:solidFill>
                        <a:srgbClr val="1D7CA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063831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DC946A1C-FE4F-45D1-B73E-AFDB9367F874}"/>
              </a:ext>
            </a:extLst>
          </p:cNvPr>
          <p:cNvSpPr/>
          <p:nvPr/>
        </p:nvSpPr>
        <p:spPr>
          <a:xfrm>
            <a:off x="7010400" y="1570859"/>
            <a:ext cx="4738688" cy="47386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6657D57-ABE3-4BD9-9ABC-A5D1A7C338D9}"/>
              </a:ext>
            </a:extLst>
          </p:cNvPr>
          <p:cNvSpPr/>
          <p:nvPr/>
        </p:nvSpPr>
        <p:spPr>
          <a:xfrm>
            <a:off x="7536822" y="2633727"/>
            <a:ext cx="3680823" cy="368082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9E7459B-EED9-436F-A7FF-6CE744DAD4E3}"/>
              </a:ext>
            </a:extLst>
          </p:cNvPr>
          <p:cNvSpPr/>
          <p:nvPr/>
        </p:nvSpPr>
        <p:spPr>
          <a:xfrm>
            <a:off x="8015507" y="3586090"/>
            <a:ext cx="2728460" cy="27284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2AAD7B9-F2ED-49E8-BC2D-3EBEE2205EC6}"/>
              </a:ext>
            </a:extLst>
          </p:cNvPr>
          <p:cNvSpPr/>
          <p:nvPr/>
        </p:nvSpPr>
        <p:spPr>
          <a:xfrm>
            <a:off x="8644245" y="4821001"/>
            <a:ext cx="1470984" cy="14709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12EA2D-90CA-4422-830B-6795EA245241}"/>
              </a:ext>
            </a:extLst>
          </p:cNvPr>
          <p:cNvSpPr txBox="1"/>
          <p:nvPr/>
        </p:nvSpPr>
        <p:spPr>
          <a:xfrm>
            <a:off x="8230934" y="1812483"/>
            <a:ext cx="22976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513 + 45 + 231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78,9 млн руб.</a:t>
            </a:r>
            <a:b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Россия, Казахстан, Китай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F74E6C-FEB5-4931-BE17-1B7C851AC223}"/>
              </a:ext>
            </a:extLst>
          </p:cNvPr>
          <p:cNvSpPr txBox="1"/>
          <p:nvPr/>
        </p:nvSpPr>
        <p:spPr>
          <a:xfrm>
            <a:off x="8717488" y="2740577"/>
            <a:ext cx="13194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млн руб.</a:t>
            </a:r>
            <a:b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D72259-65FD-4B5A-A259-1A588F027930}"/>
              </a:ext>
            </a:extLst>
          </p:cNvPr>
          <p:cNvSpPr txBox="1"/>
          <p:nvPr/>
        </p:nvSpPr>
        <p:spPr>
          <a:xfrm>
            <a:off x="8442587" y="3830149"/>
            <a:ext cx="1869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480 тыс. руб.</a:t>
            </a:r>
            <a:b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Забайкальский край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A04C72-3D2C-4540-A977-97F79BE11CCD}"/>
              </a:ext>
            </a:extLst>
          </p:cNvPr>
          <p:cNvSpPr txBox="1"/>
          <p:nvPr/>
        </p:nvSpPr>
        <p:spPr>
          <a:xfrm>
            <a:off x="8596895" y="5127575"/>
            <a:ext cx="15656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тыс. руб.</a:t>
            </a:r>
            <a:b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Лесная-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Сохондо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11">
            <a:extLst>
              <a:ext uri="{FF2B5EF4-FFF2-40B4-BE49-F238E27FC236}">
                <a16:creationId xmlns:a16="http://schemas.microsoft.com/office/drawing/2014/main" id="{3CB32037-D287-439E-9AB9-187CFF0CDE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098777"/>
              </p:ext>
            </p:extLst>
          </p:nvPr>
        </p:nvGraphicFramePr>
        <p:xfrm>
          <a:off x="371741" y="1189012"/>
          <a:ext cx="6163958" cy="5158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1979">
                  <a:extLst>
                    <a:ext uri="{9D8B030D-6E8A-4147-A177-3AD203B41FA5}">
                      <a16:colId xmlns:a16="http://schemas.microsoft.com/office/drawing/2014/main" val="2864477844"/>
                    </a:ext>
                  </a:extLst>
                </a:gridCol>
                <a:gridCol w="3081979">
                  <a:extLst>
                    <a:ext uri="{9D8B030D-6E8A-4147-A177-3AD203B41FA5}">
                      <a16:colId xmlns:a16="http://schemas.microsoft.com/office/drawing/2014/main" val="289769183"/>
                    </a:ext>
                  </a:extLst>
                </a:gridCol>
              </a:tblGrid>
              <a:tr h="244537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надежности и безопасности системы тягового электроснабжения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риска ложных срабатываний защиты от короткого замыкания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чувствительности и быстродействия защиты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Универсальность и адаптивность к различным условиям и параметрам системы тягового электроснабжения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Необходимость дополнительного оборудования и программного обеспечения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Необходимость согласования и стандартизации с существующими системами тягового электроснабжения и дистанционной защиты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Необходимость проведения тестирования и отладки в реальных условиях работы системы тягового электроснабжения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050559"/>
                  </a:ext>
                </a:extLst>
              </a:tr>
              <a:tr h="244537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Рост спроса на системы тягового электроснабжения в связи с развитием железнодорожного транспорта</a:t>
                      </a:r>
                      <a:endParaRPr lang="en-US" sz="12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Расширение географии применения технологии за счет экспорта и лицензирования</a:t>
                      </a:r>
                      <a:endParaRPr lang="en-US" sz="12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затрат на производство и обслуживание технологии за счет оптимизации и автоматизации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 конкуренция на рынке систем тягового электроснабжения</a:t>
                      </a:r>
                      <a:endParaRPr lang="en-US" sz="12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 готовность потребителей к внедрению новой технологии из-за консерватизма и инертности</a:t>
                      </a:r>
                      <a:endParaRPr lang="en-US" sz="12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Появление более эффективных и дешевых альтернативных технологий на рынке</a:t>
                      </a:r>
                      <a:endParaRPr lang="en-US" sz="12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476457"/>
                  </a:ext>
                </a:extLst>
              </a:tr>
            </a:tbl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8847777-6A7D-461A-B2BC-058856AE9836}"/>
              </a:ext>
            </a:extLst>
          </p:cNvPr>
          <p:cNvSpPr/>
          <p:nvPr/>
        </p:nvSpPr>
        <p:spPr>
          <a:xfrm>
            <a:off x="442914" y="107170"/>
            <a:ext cx="11306175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id="{2827BC88-3FE4-4452-8F25-D947C40BC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944525"/>
              </p:ext>
            </p:extLst>
          </p:nvPr>
        </p:nvGraphicFramePr>
        <p:xfrm>
          <a:off x="442913" y="1032212"/>
          <a:ext cx="11306174" cy="555948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8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245">
                  <a:extLst>
                    <a:ext uri="{9D8B030D-6E8A-4147-A177-3AD203B41FA5}">
                      <a16:colId xmlns:a16="http://schemas.microsoft.com/office/drawing/2014/main" val="3911714192"/>
                    </a:ext>
                  </a:extLst>
                </a:gridCol>
                <a:gridCol w="1588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8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325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9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Georgia" panose="02040502050405020303" pitchFamily="18" charset="0"/>
                          <a:cs typeface="Arial" panose="020B0604020202020204" pitchFamily="34" charset="0"/>
                        </a:rPr>
                        <a:t>Dyna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Сириус-ЖД-ФКС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БМРЗ-ФКС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ЦЗА-27,5-ФКС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ИнТер-27,5-ФКС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Принцип работы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Измерение скорости изменения напряжения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Измерение тока и сопротивления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Измерение тока и сопротивления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Измерение тока и сопротивления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Измерение тока и сопротивления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Разграничение режимов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динамике напряжения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зонам срабатывания по сопротивлению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зонам срабатывания по сопротивлению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зонам срабатывания по сопротивлению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зонам срабатывания по сопротивлению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Чувствительность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Быстродействие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Интерфейс связи с АСУ ТП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RS-485, Ethernet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RS-485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RS-485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RS-485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RS-485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Адаптивность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с учётом установки и обслуживания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Корпоративный договор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Корпоративный договор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Корпоративный договор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Корпоративный договор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273614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DDE20DE-854B-4EF4-B5D3-588E26DCB216}"/>
              </a:ext>
            </a:extLst>
          </p:cNvPr>
          <p:cNvSpPr/>
          <p:nvPr/>
        </p:nvSpPr>
        <p:spPr>
          <a:xfrm>
            <a:off x="442914" y="142328"/>
            <a:ext cx="11306175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AF664370-D7CA-4208-9570-BCCD37CA2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421406"/>
              </p:ext>
            </p:extLst>
          </p:nvPr>
        </p:nvGraphicFramePr>
        <p:xfrm>
          <a:off x="295275" y="855295"/>
          <a:ext cx="11601449" cy="5777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4538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3435004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1649896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728406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73605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2159523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Ложные срабатывания защиты от короткого замыкания в системе тягового электроснабжения железных дорог, которые приводят к нарушению нормального электроснабжения, задержкам и перестройкам движения поездов, повреждению оборудования и потере дохода.</a:t>
                      </a:r>
                      <a:b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 ложных отключения ФКС от контактной сети на участке Лесная-</a:t>
                      </a:r>
                      <a:r>
                        <a:rPr lang="ru-RU" sz="1200" b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Сохондо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2022 год, что приносит 3,2 млн руб. убытка только на этом участке.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Микропроцессорный терминал дистанционной защиты фидера контактной сети, который включает в себя подсистемы измерения тока, напряжения и скорости изменения напряжения, а также подсистемы сравнения этих значений с уставками и выдачи управляющих сигналов для отключения контактной сети в случае обнаружения короткого замыкания.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Ценность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Новый параметр измерения скорости изменения напряжения, который позволяет разграничить аварийный и нормальный режимы работы защиты с помощью анализа динамики напряжения в контактной сети.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Наличие уникальной и инновационной технологии, которая не имеет аналогов на рынке, наличие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высококвалифицированного и опытного персонала, наличие сильных связей и репутации в железнодорожной отрасли, наличие гибкой и адаптивной бизнес-модели.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Железнодорожные компании, операторы и владельцы электрифицированных линий переменного тока, производители и поставщики систем тягового электроснабжения.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20565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Микроконтроллеры, проводники и прочие мелкие траты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en-US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Моделирование, монтаж, наладка, обслуживание и модернизация оборудования и устройств — 140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b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Разрешения, согласования и безопасность тяговых подстанций — 40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b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Суммарно 200 тыс. руб. </a:t>
                      </a:r>
                      <a:b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Следовательно, срок окупаемости составит менее 1 месяца.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Прямые продажи железнодорожным компаниям, операторам и владельцам электрифицированных линий, сотрудничество с производителями и поставщиками систем тягового электроснабжения, участие в тендерах и аукционах, реклама и продвижение в специализированных СМИ и на выставках.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65973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 на разработку, производство, поставку, монтаж, наладку, обслуживание и модернизацию оборудования и устройств, затраты на лицензии, патенты, сертификаты и стандарты, затраты на рекламу и продвижение, затраты на персонал, административные и налоговые затраты.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оборудования и устройств, лицензирование технологии, предоставление услуг по монтажу, наладке, обслуживанию и модернизации оборудования и устройств, консалтинг и обучение.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FD764E0-B113-42F6-AB85-955B3288E3DD}"/>
              </a:ext>
            </a:extLst>
          </p:cNvPr>
          <p:cNvSpPr/>
          <p:nvPr/>
        </p:nvSpPr>
        <p:spPr>
          <a:xfrm>
            <a:off x="442914" y="142328"/>
            <a:ext cx="11306175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endParaRPr lang="ru-RU" sz="3000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9F105181-B6BF-4CD4-8C53-EC4238736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7">
            <a:extLst>
              <a:ext uri="{FF2B5EF4-FFF2-40B4-BE49-F238E27FC236}">
                <a16:creationId xmlns:a16="http://schemas.microsoft.com/office/drawing/2014/main" id="{6FF195ED-B649-44F0-9288-90CD788A931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699" y="1382552"/>
            <a:ext cx="7226600" cy="497380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FD9E200-CFA5-4DAA-9323-596E99380EB4}"/>
              </a:ext>
            </a:extLst>
          </p:cNvPr>
          <p:cNvSpPr/>
          <p:nvPr/>
        </p:nvSpPr>
        <p:spPr>
          <a:xfrm>
            <a:off x="442914" y="142327"/>
            <a:ext cx="11306175" cy="1240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Принципиальная схема модели </a:t>
            </a:r>
            <a:b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третьей ступени НДЗ ФКС с внедрённым блоком</a:t>
            </a:r>
          </a:p>
        </p:txBody>
      </p:sp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F01E9D48-769B-477E-B1CD-4498C0BFD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FD9E200-CFA5-4DAA-9323-596E99380EB4}"/>
              </a:ext>
            </a:extLst>
          </p:cNvPr>
          <p:cNvSpPr/>
          <p:nvPr/>
        </p:nvSpPr>
        <p:spPr>
          <a:xfrm>
            <a:off x="442914" y="142327"/>
            <a:ext cx="11306175" cy="14940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Результаты моделирования зависимости </a:t>
            </a:r>
            <a:b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тока от времени при работе НДЗ ФКС </a:t>
            </a:r>
            <a:b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 внедрением разработанного параметра</a:t>
            </a:r>
          </a:p>
        </p:txBody>
      </p:sp>
      <p:pic>
        <p:nvPicPr>
          <p:cNvPr id="5" name="Объект 8">
            <a:extLst>
              <a:ext uri="{FF2B5EF4-FFF2-40B4-BE49-F238E27FC236}">
                <a16:creationId xmlns:a16="http://schemas.microsoft.com/office/drawing/2014/main" id="{2BEEF381-5340-4591-AC08-8B15F3CF8C7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661" y="1818909"/>
            <a:ext cx="8866678" cy="47200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E7D935E4-66EE-42B1-A4AD-96116C672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77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4EFE302A-AC16-430F-B51A-DF6917BE6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169063"/>
              </p:ext>
            </p:extLst>
          </p:nvPr>
        </p:nvGraphicFramePr>
        <p:xfrm>
          <a:off x="269460" y="781805"/>
          <a:ext cx="11653080" cy="5998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4360">
                  <a:extLst>
                    <a:ext uri="{9D8B030D-6E8A-4147-A177-3AD203B41FA5}">
                      <a16:colId xmlns:a16="http://schemas.microsoft.com/office/drawing/2014/main" val="3115122508"/>
                    </a:ext>
                  </a:extLst>
                </a:gridCol>
                <a:gridCol w="3884360">
                  <a:extLst>
                    <a:ext uri="{9D8B030D-6E8A-4147-A177-3AD203B41FA5}">
                      <a16:colId xmlns:a16="http://schemas.microsoft.com/office/drawing/2014/main" val="3811526652"/>
                    </a:ext>
                  </a:extLst>
                </a:gridCol>
                <a:gridCol w="3884360">
                  <a:extLst>
                    <a:ext uri="{9D8B030D-6E8A-4147-A177-3AD203B41FA5}">
                      <a16:colId xmlns:a16="http://schemas.microsoft.com/office/drawing/2014/main" val="2272497565"/>
                    </a:ext>
                  </a:extLst>
                </a:gridCol>
              </a:tblGrid>
              <a:tr h="316835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Соловьёва Оксана Александровна</a:t>
                      </a:r>
                      <a:r>
                        <a:rPr lang="en-US" sz="1600" b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наставник, советник,</a:t>
                      </a:r>
                      <a:b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связь с потребителем</a:t>
                      </a:r>
                    </a:p>
                    <a:p>
                      <a:pPr algn="ctr"/>
                      <a:endParaRPr lang="en-US" sz="1600" b="0" dirty="0">
                        <a:solidFill>
                          <a:srgbClr val="1D7CA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Шалаев Максим Сергеевич </a:t>
                      </a:r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технология, разработчик, </a:t>
                      </a:r>
                      <a:b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 презентации, дизайнер</a:t>
                      </a:r>
                    </a:p>
                    <a:p>
                      <a:pPr algn="ctr"/>
                      <a:r>
                        <a:rPr lang="ru-RU" sz="1600" b="0" dirty="0">
                          <a:solidFill>
                            <a:srgbClr val="F5F5F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филантроп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Черепанов Владислав Алексеевич </a:t>
                      </a:r>
                      <a:r>
                        <a:rPr lang="ru-RU" sz="1600" b="0" dirty="0" err="1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техобеспечение</a:t>
                      </a:r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разработчик,</a:t>
                      </a:r>
                    </a:p>
                    <a:p>
                      <a:pPr algn="ctr"/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специалист, сисадмин</a:t>
                      </a:r>
                    </a:p>
                    <a:p>
                      <a:pPr algn="ctr"/>
                      <a:endParaRPr lang="ru-RU" sz="1600" b="0" dirty="0">
                        <a:solidFill>
                          <a:srgbClr val="1D7CA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831629"/>
                  </a:ext>
                </a:extLst>
              </a:tr>
              <a:tr h="28302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Мальцева Екатерина Валерьевна</a:t>
                      </a:r>
                    </a:p>
                    <a:p>
                      <a:pPr algn="ctr"/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администратор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Соколов Антон Станиславович</a:t>
                      </a:r>
                    </a:p>
                    <a:p>
                      <a:pPr algn="ctr"/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аналитик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Яковлев Тимофей Дмитриевич</a:t>
                      </a:r>
                    </a:p>
                    <a:p>
                      <a:pPr algn="ctr"/>
                      <a:r>
                        <a:rPr lang="ru-RU" sz="1600" b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секретарь</a:t>
                      </a:r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457145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3E5E5D4-771B-4666-93BC-5350F2DDE053}"/>
              </a:ext>
            </a:extLst>
          </p:cNvPr>
          <p:cNvSpPr/>
          <p:nvPr/>
        </p:nvSpPr>
        <p:spPr>
          <a:xfrm>
            <a:off x="442914" y="142328"/>
            <a:ext cx="11306175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7FC810F-16AE-42E0-B787-E4ABCFA36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0" t="6511" b="3423"/>
          <a:stretch/>
        </p:blipFill>
        <p:spPr>
          <a:xfrm>
            <a:off x="4791976" y="919802"/>
            <a:ext cx="2700542" cy="19764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D51481-B0D9-4605-A8A7-3E4C08F94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622" y="4104800"/>
            <a:ext cx="2793036" cy="212777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8717262-781D-4763-AABA-FBD32AD55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598" y="831341"/>
            <a:ext cx="2700541" cy="2099269"/>
          </a:xfrm>
          <a:prstGeom prst="rect">
            <a:avLst/>
          </a:prstGeom>
        </p:spPr>
      </p:pic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id="{40140083-B43C-4DA4-B89B-00BD1364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6724" y="6449937"/>
            <a:ext cx="251791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 dirty="0">
              <a:solidFill>
                <a:srgbClr val="1D7CA8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76621A-F780-440B-9729-539EDE93C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8598" y="4112406"/>
            <a:ext cx="2700541" cy="21125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3BED61-C7CF-441E-A16C-E968B90602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869" y="885462"/>
            <a:ext cx="2700542" cy="20451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094D60-520A-4AB8-9A7D-B4266DCE62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482" y="4081625"/>
            <a:ext cx="2793036" cy="217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4559C4-9943-412A-817C-3CE4B3E34FFC}"/>
              </a:ext>
            </a:extLst>
          </p:cNvPr>
          <p:cNvSpPr/>
          <p:nvPr/>
        </p:nvSpPr>
        <p:spPr>
          <a:xfrm>
            <a:off x="442912" y="1740970"/>
            <a:ext cx="3570612" cy="418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Проект: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071D50-DD1C-43A6-92CF-70D7A3EAA1A4}"/>
              </a:ext>
            </a:extLst>
          </p:cNvPr>
          <p:cNvSpPr/>
          <p:nvPr/>
        </p:nvSpPr>
        <p:spPr>
          <a:xfrm>
            <a:off x="442911" y="3698220"/>
            <a:ext cx="3167455" cy="483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Выступающий: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C03D31D-0357-4EAB-892D-48BBE0369427}"/>
              </a:ext>
            </a:extLst>
          </p:cNvPr>
          <p:cNvSpPr/>
          <p:nvPr/>
        </p:nvSpPr>
        <p:spPr>
          <a:xfrm>
            <a:off x="442912" y="2159483"/>
            <a:ext cx="5085433" cy="129189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математической модели цифровой резервной ступени защиты ФКС для создания опытного образца со 100% селективностью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83B8D0E-DF5B-41DD-8F89-530374261B3A}"/>
              </a:ext>
            </a:extLst>
          </p:cNvPr>
          <p:cNvSpPr/>
          <p:nvPr/>
        </p:nvSpPr>
        <p:spPr>
          <a:xfrm>
            <a:off x="442912" y="4181411"/>
            <a:ext cx="5085433" cy="92980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Шалаев Максим Сергеевич</a:t>
            </a:r>
            <a:b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@JubileeOnAirE</a:t>
            </a:r>
            <a:endParaRPr lang="ru-RU" sz="2000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Номер слайда 2">
            <a:extLst>
              <a:ext uri="{FF2B5EF4-FFF2-40B4-BE49-F238E27FC236}">
                <a16:creationId xmlns:a16="http://schemas.microsoft.com/office/drawing/2014/main" id="{7520D793-82E8-40D5-812E-1E2CDD55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8052" y="6449937"/>
            <a:ext cx="400463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10</a:t>
            </a:fld>
            <a:endParaRPr lang="ru-RU" dirty="0">
              <a:solidFill>
                <a:srgbClr val="1D7CA8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43C3F3-40E2-4B56-81F3-D79158933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50" y="2061713"/>
            <a:ext cx="6453383" cy="36501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814617-E52D-4DDB-92B7-9D71D5A971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078" y="1710347"/>
            <a:ext cx="4352925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12535</TotalTime>
  <Words>929</Words>
  <Application>Microsoft Office PowerPoint</Application>
  <PresentationFormat>Широкоэкранный</PresentationFormat>
  <Paragraphs>136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 Black</vt:lpstr>
      <vt:lpstr>Georgia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Владислав Черепанов</cp:lastModifiedBy>
  <cp:revision>684</cp:revision>
  <dcterms:created xsi:type="dcterms:W3CDTF">2017-01-30T07:16:04Z</dcterms:created>
  <dcterms:modified xsi:type="dcterms:W3CDTF">2023-12-06T08:06:03Z</dcterms:modified>
</cp:coreProperties>
</file>