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007577454" r:id="rId2"/>
    <p:sldId id="11689" r:id="rId3"/>
    <p:sldId id="4942" r:id="rId4"/>
  </p:sldIdLst>
  <p:sldSz cx="12192000" cy="6858000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C265D-2ED3-4D3A-982D-949E0A9FACF5}" type="datetimeFigureOut">
              <a:rPr lang="zh-CN" altLang="en-US" smtClean="0"/>
              <a:t>2024/10/17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D57E2-4017-407D-BA4D-B2FE8A7E09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11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8C8EFA-96ED-4A18-B46D-8BDC030E3AF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22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04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7B16A8-61D6-46A8-ACB9-4C7FF125CF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82123C-9220-49F3-BDC5-AEC8723E6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>
            <a:normAutofit/>
          </a:bodyPr>
          <a:lstStyle>
            <a:lvl1pPr algn="ctr">
              <a:defRPr sz="6000"/>
            </a:lvl1pPr>
          </a:lstStyle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C43581-A369-4DF6-A08E-2C5EE0407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en-US"/>
              <a:t>Click here to edit master subtitle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264A6D-BCC9-45C8-8CBC-D1761A3A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3618FC-60F0-4CD7-AAA3-825AE44D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8EF333-871D-4C78-8994-74A15E9F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55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7D095-4121-433C-B6FA-CF6AF0C5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8F4D4D-CE9F-49E0-8350-94B974D33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n-US"/>
              <a:t>Click here to edit master text styles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5F1569-91E2-48BB-9139-E1EAA2A7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A7A63D-9624-4489-B5FD-B112ECB1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630775-1AD2-4B22-9933-577EAF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68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FEF646-DDE5-4C02-B68B-8ABBE6D2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altLang="en-US"/>
              <a:t>Click here to edit master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D7B113-5C49-4DB7-8E36-AB1CD9705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en-US"/>
              <a:t>Click here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665B7D-EAE8-47CD-9381-A789C26C1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69586D-0293-40E0-96B0-6EAAE700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6CF737-1096-45E8-82BE-478FD6DC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69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21178-A600-4CC4-86C9-7D181AAC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5BB311-8735-4C62-AD97-52D99EED9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A999372-F115-4BC3-BE22-49D039F0D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3FAFD4-23D4-42F1-AAE7-4FBBD1A2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ACD1E5-011C-4A9E-B592-ED0F3B6A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EB0988-EA2E-47AD-8BC4-68BDA33B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85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E74B05-C058-4018-A627-AE05ACB73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FCC588-5B6F-4298-8258-37BF417F6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en-US"/>
              <a:t>Click here to edit master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E59802-3E6D-4848-B9AC-93E86D762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/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25B7DD-5F92-4B1E-9CC9-4BDFC4C3E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en-US"/>
              <a:t>Click here to edit master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15C72D-F444-4AEB-A4A4-60D6C6507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/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211F8BB-A46E-4995-8402-978FEE4FD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6C1866E-A15D-433C-AECD-6F5886AA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F31EBDD-A4FE-4E1E-93EB-F9613F91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3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73545-CBCD-45D2-AA75-39DDFB919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2F3436-C8F8-4D94-B567-49BA5A33E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932A3EE-AF85-4C48-A27C-9A3A2806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44FCE58-0803-4A4A-85D9-21B32018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8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9EF885B8-8C4E-4CB5-BAB7-D6FEC11F5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73855890-AD9D-4B15-8622-CB6D59ECD3E0}"/>
              </a:ext>
            </a:extLst>
          </p:cNvPr>
          <p:cNvSpPr/>
          <p:nvPr/>
        </p:nvSpPr>
        <p:spPr bwMode="auto">
          <a:xfrm>
            <a:off x="190500" y="1143016"/>
            <a:ext cx="11810998" cy="55315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07" tIns="45703" rIns="91407" bIns="45703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S Chinese Bold" panose="020B0800000000000000" pitchFamily="34" charset="-122"/>
              <a:ea typeface="Noto Sans S Chinese Bold" panose="020B08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13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E69011-8AF0-4A16-8D31-8EC827F0B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EF1EFF-71D4-45EB-B769-9AD5E7597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B04405-5B8F-41E3-8C7B-AD8CEAB11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en-US"/>
              <a:t>Click here to edit master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CE7E40-83AA-466D-BF24-51FBFA4E9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4FEF52-2827-4B5A-82E6-0CB55095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2FBB20-B960-4CA8-8834-9FEEE2D6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DED0ED-0D64-4DA5-9CDB-E7F841CD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C54BB25-DDC5-4720-BB74-A8EB3EAE4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BE54E6-8431-416A-A5E2-888F4EE68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en-US"/>
              <a:t>Click here to edit master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D30DAA-9F98-4399-BB60-861AF437F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677256-389D-4617-960B-20626E57A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46BB15-3EAD-495C-950B-BC64F36D8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73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6D5576-41BC-4FDE-9E6E-6549CF1C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A4B59C-7D7D-4C5C-B4E3-11378333C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vert">
            <a:normAutofit/>
          </a:bodyPr>
          <a:lstStyle/>
          <a:p>
            <a:pPr lvl="0"/>
            <a:r>
              <a:rPr lang="en-US" altLang="en-US"/>
              <a:t>Click here to edit master text styles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6F78F5-B12E-4AC5-AE63-94B40A5C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A72B54-120F-48CC-BAE3-6B92066F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3C9F8-7E57-49C6-82D4-3E76B7E0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24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E553F5-77B6-48BB-AE43-A6390703B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vert"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A8C4E4-3D82-4480-95A7-ED2E4D71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vert">
            <a:normAutofit/>
          </a:bodyPr>
          <a:lstStyle/>
          <a:p>
            <a:pPr lvl="0"/>
            <a:r>
              <a:rPr lang="en-US" altLang="en-US"/>
              <a:t>Click here to edit master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FABFD0-524C-495A-AA05-20E3BDA1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EAF73F-0BF1-4367-83DF-C1A356DE0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BB623B-B55C-4FB2-A6F7-2AB2777E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03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46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5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>
            <a:normAutofit fontScale="62500" lnSpcReduction="20000"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>
            <a:normAutofit fontScale="62500" lnSpcReduction="20000"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err="1"/>
              <a:t>Ultimate Powerpoint Template</a:t>
            </a:r>
            <a:endParaRPr lang="es-ES_tradnl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err="1"/>
              <a:t>Lorem ipsum dolor sit amet, consectetur adipiscing elit. Fusce diam tortor, mattis quis dapibus vitae, euismod non purus. Maecenas ut lacus nec mauris feugiat tristique.</a:t>
            </a:r>
          </a:p>
        </p:txBody>
      </p:sp>
    </p:spTree>
    <p:extLst>
      <p:ext uri="{BB962C8B-B14F-4D97-AF65-F5344CB8AC3E}">
        <p14:creationId xmlns:p14="http://schemas.microsoft.com/office/powerpoint/2010/main" val="71933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B4F3711-6573-44A1-8C4C-F5CEBEF0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Click here to edit master header styles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3C2A51-1DF1-4417-B988-0D181D5DA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en-US"/>
              <a:t>Click here to edit master text styles</a:t>
            </a:r>
          </a:p>
          <a:p>
            <a:pPr lvl="1"/>
            <a:r>
              <a:rPr lang="en-US" altLang="en-US"/>
              <a:t>Secondary</a:t>
            </a:r>
          </a:p>
          <a:p>
            <a:pPr lvl="2"/>
            <a:r>
              <a:rPr lang="en-US" altLang="en-US"/>
              <a:t>Level three</a:t>
            </a:r>
          </a:p>
          <a:p>
            <a:pPr lvl="3"/>
            <a:r>
              <a:rPr lang="en-US" altLang="en-US"/>
              <a:t>Level 4</a:t>
            </a:r>
          </a:p>
          <a:p>
            <a:pPr lvl="4"/>
            <a:r>
              <a:rPr lang="en-US" altLang="en-US"/>
              <a:t>Fifth grade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7DE3B2-3C6E-47C5-808D-932CE3D4E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46C1F-B442-4367-AF1B-3CDAF1F1D50A}" type="datetimeFigureOut">
              <a:rPr lang="en-US" altLang="en-US" sz="1100" smtClean="0"/>
              <a:t>10/17/2024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009B7D-956D-471E-BCD9-6357B825B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F1183F-51E6-42D4-9C5F-6D74E5CF9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A8CD-CF85-4193-B5EC-C4FD048D7816}" type="slidenum">
              <a:rPr lang="en-US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57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AA891162-3956-47B0-B07D-0629F9CE1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/>
          <a:stretch>
            <a:fillRect/>
          </a:stretch>
        </p:blipFill>
        <p:spPr>
          <a:xfrm>
            <a:off x="0" y="0"/>
            <a:ext cx="12192000" cy="6857990"/>
          </a:xfrm>
          <a:prstGeom prst="rect">
            <a:avLst/>
          </a:prstGeom>
        </p:spPr>
      </p:pic>
      <p:grpSp>
        <p:nvGrpSpPr>
          <p:cNvPr id="4" name="Group 1553">
            <a:extLst>
              <a:ext uri="{FF2B5EF4-FFF2-40B4-BE49-F238E27FC236}">
                <a16:creationId xmlns:a16="http://schemas.microsoft.com/office/drawing/2014/main" id="{0A5F26EB-6E82-4265-93A6-68812C343DA3}"/>
              </a:ext>
            </a:extLst>
          </p:cNvPr>
          <p:cNvGrpSpPr/>
          <p:nvPr/>
        </p:nvGrpSpPr>
        <p:grpSpPr>
          <a:xfrm>
            <a:off x="8302202" y="1098096"/>
            <a:ext cx="332510" cy="332510"/>
            <a:chOff x="8167254" y="1214127"/>
            <a:chExt cx="574964" cy="574964"/>
          </a:xfrm>
        </p:grpSpPr>
        <p:sp>
          <p:nvSpPr>
            <p:cNvPr id="5" name="Oval 1552">
              <a:extLst>
                <a:ext uri="{FF2B5EF4-FFF2-40B4-BE49-F238E27FC236}">
                  <a16:creationId xmlns:a16="http://schemas.microsoft.com/office/drawing/2014/main" id="{6709148B-AFEF-404A-B9F7-33B043835A3B}"/>
                </a:ext>
              </a:extLst>
            </p:cNvPr>
            <p:cNvSpPr/>
            <p:nvPr/>
          </p:nvSpPr>
          <p:spPr>
            <a:xfrm>
              <a:off x="8167254" y="1214127"/>
              <a:ext cx="574964" cy="574964"/>
            </a:xfrm>
            <a:prstGeom prst="ellipse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" name="Oval 469">
              <a:extLst>
                <a:ext uri="{FF2B5EF4-FFF2-40B4-BE49-F238E27FC236}">
                  <a16:creationId xmlns:a16="http://schemas.microsoft.com/office/drawing/2014/main" id="{2BB1177E-C4A5-4671-B070-C46A7CCD2927}"/>
                </a:ext>
              </a:extLst>
            </p:cNvPr>
            <p:cNvSpPr/>
            <p:nvPr/>
          </p:nvSpPr>
          <p:spPr>
            <a:xfrm>
              <a:off x="8340436" y="1387309"/>
              <a:ext cx="228601" cy="22860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510AC1B3-3648-41C2-AE25-91E3DDAD3EA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1" b="9643"/>
          <a:stretch>
            <a:fillRect/>
          </a:stretch>
        </p:blipFill>
        <p:spPr>
          <a:xfrm>
            <a:off x="7009869" y="1171187"/>
            <a:ext cx="4263175" cy="5447351"/>
          </a:xfrm>
          <a:prstGeom prst="rect">
            <a:avLst/>
          </a:prstGeom>
        </p:spPr>
      </p:pic>
      <p:sp>
        <p:nvSpPr>
          <p:cNvPr id="40" name="TextBox 364">
            <a:extLst>
              <a:ext uri="{FF2B5EF4-FFF2-40B4-BE49-F238E27FC236}">
                <a16:creationId xmlns:a16="http://schemas.microsoft.com/office/drawing/2014/main" id="{095D781B-CAF1-4400-91D2-644BA44E433B}"/>
              </a:ext>
            </a:extLst>
          </p:cNvPr>
          <p:cNvSpPr txBox="1"/>
          <p:nvPr/>
        </p:nvSpPr>
        <p:spPr>
          <a:xfrm>
            <a:off x="5397517" y="2391611"/>
            <a:ext cx="803425" cy="120032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60000">
                    <a:prstClr val="white"/>
                  </a:gs>
                  <a:gs pos="100000">
                    <a:prstClr val="white">
                      <a:alpha val="37000"/>
                    </a:prstClr>
                  </a:gs>
                </a:gsLst>
                <a:lin ang="0" scaled="1"/>
              </a:gra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ADE9B3E-C6C8-8745-864E-18E78F354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414" y="4908480"/>
            <a:ext cx="1804013" cy="1804013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6E5F8E6-4AB6-7CE6-4630-EA67AA2D9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97" y="5242389"/>
            <a:ext cx="2053636" cy="1136196"/>
          </a:xfrm>
          <a:prstGeom prst="rect">
            <a:avLst/>
          </a:prstGeom>
          <a:noFill/>
        </p:spPr>
      </p:pic>
      <p:sp>
        <p:nvSpPr>
          <p:cNvPr id="47" name="Google Shape;62;p1"/>
          <p:cNvSpPr txBox="1">
            <a:spLocks/>
          </p:cNvSpPr>
          <p:nvPr/>
        </p:nvSpPr>
        <p:spPr>
          <a:xfrm>
            <a:off x="743967" y="384350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5200"/>
            </a:pPr>
            <a:r>
              <a:rPr lang="ru-RU" sz="3600" b="1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РАС-ВИН</a:t>
            </a:r>
            <a:endParaRPr lang="ru-RU" sz="36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61;p1"/>
          <p:cNvSpPr txBox="1"/>
          <p:nvPr/>
        </p:nvSpPr>
        <p:spPr>
          <a:xfrm>
            <a:off x="277630" y="1534661"/>
            <a:ext cx="6454610" cy="129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Программное обеспечение для полной автономности </a:t>
            </a:r>
            <a:r>
              <a:rPr lang="ru-RU" dirty="0" err="1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дрона</a:t>
            </a:r>
            <a:r>
              <a:rPr lang="ru-RU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под названием РАС-ВИН, на основе инерциальных систем</a:t>
            </a:r>
            <a:endParaRPr b="0" i="0" u="none" strike="noStrike" cap="none" dirty="0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" name="Google Shape;64;p1"/>
          <p:cNvSpPr txBox="1"/>
          <p:nvPr/>
        </p:nvSpPr>
        <p:spPr>
          <a:xfrm>
            <a:off x="636562" y="3408120"/>
            <a:ext cx="3030797" cy="1020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 err="1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Кубзин</a:t>
            </a:r>
            <a:r>
              <a:rPr lang="ru-RU" sz="1600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Иван Васильевич</a:t>
            </a:r>
            <a:r>
              <a:rPr lang="ru-RU" sz="1600" b="0" i="0" u="none" strike="noStrike" cap="none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600" b="0" i="0" u="none" strike="noStrike" cap="none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/>
            </a:r>
            <a:br>
              <a:rPr lang="ru-RU" sz="1600" b="0" i="0" u="none" strike="noStrike" cap="none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600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Телефон: +79063156787</a:t>
            </a:r>
          </a:p>
          <a:p>
            <a:pPr marL="76200" lvl="0">
              <a:buSzPts val="1200"/>
            </a:pPr>
            <a:r>
              <a:rPr lang="ru-RU" sz="1600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Телегам: </a:t>
            </a:r>
            <a:r>
              <a:rPr lang="en-US" sz="1600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@TheyF0undMe</a:t>
            </a:r>
            <a:endParaRPr sz="1600" b="0" i="0" u="none" strike="noStrike" cap="none" dirty="0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05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C112EFE5-21A6-417C-9803-6801D6334C0B}"/>
              </a:ext>
            </a:extLst>
          </p:cNvPr>
          <p:cNvGrpSpPr/>
          <p:nvPr/>
        </p:nvGrpSpPr>
        <p:grpSpPr>
          <a:xfrm>
            <a:off x="0" y="222357"/>
            <a:ext cx="12192000" cy="518008"/>
            <a:chOff x="0" y="311903"/>
            <a:chExt cx="12192000" cy="51800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9994D42-D076-4F3D-88C2-C329559293B0}"/>
                </a:ext>
              </a:extLst>
            </p:cNvPr>
            <p:cNvSpPr/>
            <p:nvPr/>
          </p:nvSpPr>
          <p:spPr>
            <a:xfrm>
              <a:off x="3973750" y="311903"/>
              <a:ext cx="4204518" cy="51800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4000" b="1" spc="600" noProof="0" dirty="0" smtClean="0">
                  <a:solidFill>
                    <a:prstClr val="white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sym typeface="Source Han Serif SC" panose="02020400000000000000" pitchFamily="18" charset="-122"/>
                </a:rPr>
                <a:t>Задача</a:t>
              </a:r>
              <a:endPara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BDBA09A-6098-42B1-B054-7355A2620A31}"/>
                </a:ext>
              </a:extLst>
            </p:cNvPr>
            <p:cNvCxnSpPr/>
            <p:nvPr/>
          </p:nvCxnSpPr>
          <p:spPr>
            <a:xfrm>
              <a:off x="7920376" y="646938"/>
              <a:ext cx="4271624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9801C34-8AD9-462F-8B88-8BFAB5CBA55B}"/>
                </a:ext>
              </a:extLst>
            </p:cNvPr>
            <p:cNvCxnSpPr/>
            <p:nvPr/>
          </p:nvCxnSpPr>
          <p:spPr>
            <a:xfrm>
              <a:off x="0" y="646938"/>
              <a:ext cx="4271624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Google Shape;72;p2"/>
          <p:cNvSpPr txBox="1"/>
          <p:nvPr/>
        </p:nvSpPr>
        <p:spPr>
          <a:xfrm>
            <a:off x="5502996" y="1567924"/>
            <a:ext cx="5959997" cy="476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0000" algn="just">
              <a:buSzPts val="2400"/>
            </a:pPr>
            <a:r>
              <a:rPr lang="ru-RU" b="1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Целевая аудитория: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предприятия ВПК Саратовской области (ОАО НПП «Алмаз», АО Саратовский </a:t>
            </a:r>
            <a:r>
              <a:rPr lang="ru-RU" dirty="0" err="1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радиоприборный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 завод», «Сигнал»), геологоразведочные </a:t>
            </a:r>
            <a:r>
              <a:rPr lang="ru-RU" dirty="0" err="1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компание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, частные компании, </a:t>
            </a:r>
            <a:r>
              <a:rPr lang="ru-RU" dirty="0" err="1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промыщленные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 производства.</a:t>
            </a:r>
          </a:p>
          <a:p>
            <a:pPr marR="0" lvl="0" indent="45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b="1" u="none" strike="noStrike" cap="none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Проблемы :</a:t>
            </a:r>
          </a:p>
          <a:p>
            <a:pPr lvl="0" indent="450000" algn="just">
              <a:buSzPts val="2400"/>
              <a:buFont typeface="Arial" panose="020B0604020202020204" pitchFamily="34" charset="0"/>
              <a:buChar char="•"/>
            </a:pPr>
            <a:r>
              <a:rPr lang="ru-RU" u="none" strike="noStrike" cap="none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Зависимость от </a:t>
            </a:r>
            <a:r>
              <a:rPr lang="en-US" u="none" strike="noStrike" cap="none" dirty="0" smtClean="0">
                <a:solidFill>
                  <a:srgbClr val="2B329A"/>
                </a:solidFill>
                <a:latin typeface="Montserrat Light" panose="020B0604020202020204" charset="-52"/>
                <a:ea typeface="Montserrat Light"/>
                <a:cs typeface="Montserrat Light"/>
                <a:sym typeface="Montserrat Light"/>
              </a:rPr>
              <a:t>GPS-</a:t>
            </a:r>
            <a:r>
              <a:rPr lang="ru-RU" dirty="0" err="1">
                <a:solidFill>
                  <a:srgbClr val="2B329A"/>
                </a:solidFill>
                <a:latin typeface="Montserrat Light" panose="020B0604020202020204" charset="-52"/>
              </a:rPr>
              <a:t>дрон</a:t>
            </a:r>
            <a:r>
              <a:rPr lang="ru-RU" dirty="0">
                <a:solidFill>
                  <a:srgbClr val="2B329A"/>
                </a:solidFill>
                <a:latin typeface="Montserrat Light" panose="020B0604020202020204" charset="-52"/>
              </a:rPr>
              <a:t>, работающий по GPS, сбивается с пути при съемке труднодоступного склона из-за искажения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сигнала.</a:t>
            </a:r>
            <a:endParaRPr lang="en-US" dirty="0">
              <a:solidFill>
                <a:srgbClr val="2B329A"/>
              </a:solidFill>
              <a:latin typeface="Montserrat Light" panose="020B0604020202020204" charset="-52"/>
              <a:sym typeface="Montserrat Light"/>
            </a:endParaRPr>
          </a:p>
          <a:p>
            <a:pPr lvl="0" indent="450000" algn="just">
              <a:buSzPts val="24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Отсутствие </a:t>
            </a:r>
            <a:r>
              <a:rPr lang="ru-RU" dirty="0">
                <a:solidFill>
                  <a:srgbClr val="2B329A"/>
                </a:solidFill>
                <a:latin typeface="Montserrat Light" panose="020B0604020202020204" charset="-52"/>
              </a:rPr>
              <a:t>полной автономности, связанное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с</a:t>
            </a:r>
            <a:r>
              <a:rPr lang="en-US" dirty="0" smtClean="0">
                <a:solidFill>
                  <a:srgbClr val="2B329A"/>
                </a:solidFill>
                <a:latin typeface="Montserrat Light" panose="020B0604020202020204" charset="-52"/>
              </a:rPr>
              <a:t>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невозможностью </a:t>
            </a:r>
            <a:r>
              <a:rPr lang="ru-RU" dirty="0">
                <a:solidFill>
                  <a:srgbClr val="2B329A"/>
                </a:solidFill>
                <a:latin typeface="Montserrat Light" panose="020B0604020202020204" charset="-52"/>
              </a:rPr>
              <a:t>длительных автономных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полётов</a:t>
            </a:r>
            <a:r>
              <a:rPr lang="en-US" dirty="0" smtClean="0">
                <a:solidFill>
                  <a:srgbClr val="2B329A"/>
                </a:solidFill>
                <a:latin typeface="Montserrat Light" panose="020B0604020202020204" charset="-52"/>
              </a:rPr>
              <a:t>-</a:t>
            </a:r>
            <a:r>
              <a:rPr lang="ru-RU" dirty="0">
                <a:solidFill>
                  <a:srgbClr val="2B329A"/>
                </a:solidFill>
                <a:latin typeface="Montserrat Light" panose="020B0604020202020204" charset="-52"/>
              </a:rPr>
              <a:t>предприятия теряют время, когда </a:t>
            </a:r>
            <a:r>
              <a:rPr lang="ru-RU" dirty="0" err="1">
                <a:solidFill>
                  <a:srgbClr val="2B329A"/>
                </a:solidFill>
                <a:latin typeface="Montserrat Light" panose="020B0604020202020204" charset="-52"/>
              </a:rPr>
              <a:t>дрон</a:t>
            </a:r>
            <a:r>
              <a:rPr lang="ru-RU" dirty="0">
                <a:solidFill>
                  <a:srgbClr val="2B329A"/>
                </a:solidFill>
                <a:latin typeface="Montserrat Light" panose="020B0604020202020204" charset="-52"/>
              </a:rPr>
              <a:t> с GPS не может выполнять инспекцию участка из-за ограничений по времени </a:t>
            </a:r>
            <a:r>
              <a:rPr lang="ru-RU" dirty="0" smtClean="0">
                <a:solidFill>
                  <a:srgbClr val="2B329A"/>
                </a:solidFill>
                <a:latin typeface="Montserrat Light" panose="020B0604020202020204" charset="-52"/>
              </a:rPr>
              <a:t>полёта.</a:t>
            </a:r>
            <a:endParaRPr u="none" strike="noStrike" cap="none" dirty="0">
              <a:solidFill>
                <a:srgbClr val="2B329A"/>
              </a:solidFill>
              <a:latin typeface="Montserrat Light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54" y="2738550"/>
            <a:ext cx="4901076" cy="204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7E9ECBFD-C436-4D7D-99B3-57F91BE2E0CF}"/>
              </a:ext>
            </a:extLst>
          </p:cNvPr>
          <p:cNvGrpSpPr/>
          <p:nvPr/>
        </p:nvGrpSpPr>
        <p:grpSpPr>
          <a:xfrm>
            <a:off x="0" y="295846"/>
            <a:ext cx="12192000" cy="518008"/>
            <a:chOff x="0" y="385392"/>
            <a:chExt cx="12192000" cy="518008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D0EA550-F4CF-4558-8E01-B11DD3D27150}"/>
                </a:ext>
              </a:extLst>
            </p:cNvPr>
            <p:cNvSpPr/>
            <p:nvPr/>
          </p:nvSpPr>
          <p:spPr>
            <a:xfrm>
              <a:off x="3993741" y="385392"/>
              <a:ext cx="4204518" cy="51800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ru-RU" altLang="en-US" sz="4000" b="1" spc="600" dirty="0" smtClean="0">
                  <a:solidFill>
                    <a:prstClr val="white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sym typeface="Source Han Serif SC" panose="02020400000000000000" pitchFamily="18" charset="-122"/>
                </a:rPr>
                <a:t>Решение</a:t>
              </a:r>
              <a:endPara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88BF9233-71C1-4E07-98B4-E4DDF32922C3}"/>
                </a:ext>
              </a:extLst>
            </p:cNvPr>
            <p:cNvCxnSpPr/>
            <p:nvPr/>
          </p:nvCxnSpPr>
          <p:spPr>
            <a:xfrm>
              <a:off x="7920376" y="646938"/>
              <a:ext cx="4271624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D4128A4-B42F-4182-B43F-AFAC226FCF7D}"/>
                </a:ext>
              </a:extLst>
            </p:cNvPr>
            <p:cNvCxnSpPr/>
            <p:nvPr/>
          </p:nvCxnSpPr>
          <p:spPr>
            <a:xfrm>
              <a:off x="0" y="646938"/>
              <a:ext cx="4271624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Google Shape;81;p3"/>
          <p:cNvSpPr txBox="1">
            <a:spLocks noChangeAspect="1"/>
          </p:cNvSpPr>
          <p:nvPr/>
        </p:nvSpPr>
        <p:spPr>
          <a:xfrm>
            <a:off x="1246985" y="1302146"/>
            <a:ext cx="9733408" cy="875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Решением будет: создание программного обеспечение для автономности </a:t>
            </a:r>
            <a:r>
              <a:rPr lang="ru-RU" dirty="0" err="1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дрона</a:t>
            </a:r>
            <a:r>
              <a:rPr lang="ru-RU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на основе инерциальных систем.</a:t>
            </a:r>
            <a:endParaRPr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6" name="Picture 2" descr="Picture background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5124" y="2177592"/>
            <a:ext cx="2480430" cy="180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537" y="2177591"/>
            <a:ext cx="2792954" cy="161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Picture background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369" y="2177591"/>
            <a:ext cx="2653344" cy="157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Google Shape;81;p3"/>
          <p:cNvSpPr txBox="1">
            <a:spLocks noChangeAspect="1"/>
          </p:cNvSpPr>
          <p:nvPr/>
        </p:nvSpPr>
        <p:spPr>
          <a:xfrm>
            <a:off x="1000389" y="3986820"/>
            <a:ext cx="2993352" cy="235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Использование инерциальных систем непосредственно на </a:t>
            </a:r>
            <a:r>
              <a:rPr lang="ru-RU" sz="1600" b="0" i="0" u="none" strike="noStrike" cap="none" dirty="0" err="1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дроне</a:t>
            </a:r>
            <a:r>
              <a:rPr lang="ru-RU" sz="1600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без </a:t>
            </a:r>
            <a:r>
              <a:rPr lang="en-US" sz="1600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GPS </a:t>
            </a:r>
            <a:r>
              <a:rPr lang="ru-RU" sz="1600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возможности работать при любых условиях, что повышает производительность труда</a:t>
            </a:r>
            <a:r>
              <a:rPr lang="ru-RU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81;p3"/>
          <p:cNvSpPr txBox="1">
            <a:spLocks noChangeAspect="1"/>
          </p:cNvSpPr>
          <p:nvPr/>
        </p:nvSpPr>
        <p:spPr>
          <a:xfrm>
            <a:off x="4975337" y="3986820"/>
            <a:ext cx="2583354" cy="2087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Схема </a:t>
            </a:r>
            <a:r>
              <a:rPr lang="ru-RU" b="0" i="0" u="none" strike="noStrike" cap="none" dirty="0" err="1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дрона</a:t>
            </a:r>
            <a:r>
              <a:rPr lang="ru-RU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с возможностью использования программного обеспечения для повышения мобильности.</a:t>
            </a:r>
            <a:endParaRPr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1" name="Google Shape;81;p3"/>
          <p:cNvSpPr txBox="1">
            <a:spLocks noChangeAspect="1"/>
          </p:cNvSpPr>
          <p:nvPr/>
        </p:nvSpPr>
        <p:spPr>
          <a:xfrm>
            <a:off x="8834869" y="3986820"/>
            <a:ext cx="2529296" cy="204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500" b="0" i="0" u="none" strike="noStrike" cap="none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программного обеспечения для полной автономности </a:t>
            </a:r>
            <a:r>
              <a:rPr lang="ru-RU" sz="1500" b="0" i="0" u="none" strike="noStrike" cap="none" dirty="0" err="1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дрона</a:t>
            </a:r>
            <a:r>
              <a:rPr lang="ru-RU" sz="1500" dirty="0" smtClean="0">
                <a:solidFill>
                  <a:srgbClr val="2B329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что повысит эффективность и безопасность специалистов работающих в особо опасных условиях</a:t>
            </a:r>
            <a:endParaRPr sz="1500" b="0" i="0" u="none" strike="noStrike" cap="none" dirty="0">
              <a:solidFill>
                <a:srgbClr val="2B329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pan dir="u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Click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2.6 unknown"/>
  <p:tag name="AS_RELEASE_DATE" val="2021.11.30"/>
  <p:tag name="AS_TITLE" val="Aspose.Slides for Java"/>
  <p:tag name="AS_VERSION" val="21.11"/>
</p:tagLst>
</file>

<file path=ppt/theme/theme1.xml><?xml version="1.0" encoding="utf-8"?>
<a:theme xmlns:a="http://schemas.openxmlformats.org/drawingml/2006/main" name="Office 主题​​">
  <a:themeElements>
    <a:clrScheme name="自定义 16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B329A"/>
      </a:accent1>
      <a:accent2>
        <a:srgbClr val="2B329A"/>
      </a:accent2>
      <a:accent3>
        <a:srgbClr val="2B329A"/>
      </a:accent3>
      <a:accent4>
        <a:srgbClr val="2B329A"/>
      </a:accent4>
      <a:accent5>
        <a:srgbClr val="2B329A"/>
      </a:accent5>
      <a:accent6>
        <a:srgbClr val="2B329A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170</Words>
  <Application>Microsoft Office PowerPoint</Application>
  <PresentationFormat>Широкоэкранный</PresentationFormat>
  <Paragraphs>17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4" baseType="lpstr">
      <vt:lpstr>Arial</vt:lpstr>
      <vt:lpstr>等线</vt:lpstr>
      <vt:lpstr>等线 Light</vt:lpstr>
      <vt:lpstr>Lato Hairline</vt:lpstr>
      <vt:lpstr>Lato Light</vt:lpstr>
      <vt:lpstr>Lato Regular</vt:lpstr>
      <vt:lpstr>Montserrat</vt:lpstr>
      <vt:lpstr>Montserrat Light</vt:lpstr>
      <vt:lpstr>Noto Sans S Chinese Bold</vt:lpstr>
      <vt:lpstr>Source Han Serif SC</vt:lpstr>
      <vt:lpstr>Office 主题​​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Aria _mir</cp:lastModifiedBy>
  <cp:revision>23</cp:revision>
  <dcterms:created xsi:type="dcterms:W3CDTF">2019-05-17T07:58:49Z</dcterms:created>
  <dcterms:modified xsi:type="dcterms:W3CDTF">2024-10-17T18:49:28Z</dcterms:modified>
</cp:coreProperties>
</file>