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</p:sldIdLst>
  <p:sldSz cy="5143500" cx="9144000"/>
  <p:notesSz cx="6858000" cy="9144000"/>
  <p:embeddedFontLst>
    <p:embeddedFont>
      <p:font typeface="Roboto"/>
      <p:regular r:id="rId64"/>
      <p:bold r:id="rId65"/>
      <p:italic r:id="rId66"/>
      <p:boldItalic r:id="rId67"/>
    </p:embeddedFont>
    <p:embeddedFont>
      <p:font typeface="Montserrat"/>
      <p:regular r:id="rId68"/>
      <p:bold r:id="rId69"/>
      <p:italic r:id="rId70"/>
      <p:boldItalic r:id="rId71"/>
    </p:embeddedFont>
    <p:embeddedFont>
      <p:font typeface="Arial Black"/>
      <p:regular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04F96DE-F087-4CCC-A923-0486EC405531}">
  <a:tblStyle styleId="{E04F96DE-F087-4CCC-A923-0486EC40553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922B097-5D50-4850-9870-BC462D23753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  <a:tcStyle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2" Type="http://schemas.openxmlformats.org/officeDocument/2006/relationships/font" Target="fonts/ArialBlack-regular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Montserrat-boldItalic.fntdata"/><Relationship Id="rId70" Type="http://schemas.openxmlformats.org/officeDocument/2006/relationships/font" Target="fonts/Montserrat-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font" Target="fonts/Roboto-regular.fntdata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font" Target="fonts/Roboto-italic.fntdata"/><Relationship Id="rId21" Type="http://schemas.openxmlformats.org/officeDocument/2006/relationships/slide" Target="slides/slide14.xml"/><Relationship Id="rId65" Type="http://schemas.openxmlformats.org/officeDocument/2006/relationships/font" Target="fonts/Roboto-bold.fntdata"/><Relationship Id="rId24" Type="http://schemas.openxmlformats.org/officeDocument/2006/relationships/slide" Target="slides/slide17.xml"/><Relationship Id="rId68" Type="http://schemas.openxmlformats.org/officeDocument/2006/relationships/font" Target="fonts/Montserrat-regular.fntdata"/><Relationship Id="rId23" Type="http://schemas.openxmlformats.org/officeDocument/2006/relationships/slide" Target="slides/slide16.xml"/><Relationship Id="rId67" Type="http://schemas.openxmlformats.org/officeDocument/2006/relationships/font" Target="fonts/Roboto-boldItalic.fntdata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Montserrat-bold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a1b240c2c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8a1b240c2c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8a1b240c2c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8a1b240c2c_2_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a1b240c2c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8a1b240c2c_2_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8a1b240c2c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28a1b240c2c_2_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a1b240c2c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28a1b240c2c_2_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a1b240c2c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28a1b240c2c_2_1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a1b240c2c_2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28a1b240c2c_2_1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8a1b240c2c_2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28a1b240c2c_2_1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a1b240c2c_2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28a1b240c2c_2_1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8a1b240c2c_2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28a1b240c2c_2_1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a1b240c2c_2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28a1b240c2c_2_1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8a1b240c2c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28a1b240c2c_2_2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8a1b240c2c_2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28a1b240c2c_2_2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8a1b240c2c_2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28a1b240c2c_2_2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8a1b240c2c_2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28a1b240c2c_2_2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8a1b240c2c_2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28a1b240c2c_2_2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8a1b240c2c_2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28a1b240c2c_2_2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8a1b240c2c_2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28a1b240c2c_2_2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8a1b240c2c_2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28a1b240c2c_2_2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8a1b240c2c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28a1b240c2c_2_2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8a1b240c2c_2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28a1b240c2c_2_2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8a1b240c2c_2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28a1b240c2c_2_3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8a1b240c2c_2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28a1b240c2c_2_3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8a1b240c2c_2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28a1b240c2c_2_3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8a1b240c2c_2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g28a1b240c2c_2_3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8a1b240c2c_2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g28a1b240c2c_2_3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8a1b240c2c_2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28a1b240c2c_2_3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8a1b240c2c_2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28a1b240c2c_2_3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8a1b240c2c_2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g28a1b240c2c_2_3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8a1b240c2c_2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28a1b240c2c_2_3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8a1b240c2c_2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28a1b240c2c_2_3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8a1b240c2c_2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28a1b240c2c_2_4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91664b9d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91664b9d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8a1b240c2c_2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g28a1b240c2c_2_4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8a1b240c2c_2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g28a1b240c2c_2_4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8a1b240c2c_2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g28a1b240c2c_2_4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8a1b240c2c_2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28a1b240c2c_2_4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8a1b240c2c_2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28a1b240c2c_2_4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8a1b240c2c_2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28a1b240c2c_2_4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8a1b240c2c_2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28a1b240c2c_2_4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8a1b240c2c_2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g28a1b240c2c_2_4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8a1b240c2c_2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g28a1b240c2c_2_4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8a1b240c2c_2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28a1b240c2c_2_4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8a1b240c2c_2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g28a1b240c2c_2_5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8a1b240c2c_2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g28a1b240c2c_2_5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8a1b240c2c_2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g28a1b240c2c_2_5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8a1b240c2c_2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g28a1b240c2c_2_5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8a1b240c2c_2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g28a1b240c2c_2_5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28a1b240c2c_2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g28a1b240c2c_2_5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8a1b240c2c_2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g28a1b240c2c_2_5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8a1b240c2c_2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g28a1b240c2c_2_5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28a1b240c2c_2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g28a1b240c2c_2_5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8a1b240c2c_2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g28a1b240c2c_2_5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28a1b240c2c_2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28a1b240c2c_2_6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28a1b240c2c_2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g28a1b240c2c_2_6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28a1b240c2c_2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g28a1b240c2c_2_6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hyperlink" Target="https://pmutmn.ru/2023#!/tab/644929188-3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iki.miem.hse.ru/edu/courses/producation/project_kpi/TRL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visittyumen.ru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wordstat.yandex.ru" TargetMode="External"/><Relationship Id="rId4" Type="http://schemas.openxmlformats.org/officeDocument/2006/relationships/hyperlink" Target="https://yandex.ru/company/researches" TargetMode="External"/><Relationship Id="rId5" Type="http://schemas.openxmlformats.org/officeDocument/2006/relationships/hyperlink" Target="https://sberindex.ru/ru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admitad.pro/ru/blog/monetizatsiya-startapa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4.xml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slidesgo.com/" TargetMode="External"/><Relationship Id="rId5" Type="http://schemas.openxmlformats.org/officeDocument/2006/relationships/hyperlink" Target="https://www.flaticon.com/" TargetMode="External"/><Relationship Id="rId6" Type="http://schemas.openxmlformats.org/officeDocument/2006/relationships/hyperlink" Target="https://unsplash.com/" TargetMode="External"/><Relationship Id="rId7" Type="http://schemas.openxmlformats.org/officeDocument/2006/relationships/image" Target="../media/image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0" y="0"/>
            <a:ext cx="9144000" cy="440127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5"/>
          <p:cNvSpPr txBox="1"/>
          <p:nvPr/>
        </p:nvSpPr>
        <p:spPr>
          <a:xfrm>
            <a:off x="549548" y="1862110"/>
            <a:ext cx="1901001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 Black"/>
              <a:buNone/>
            </a:pPr>
            <a:r>
              <a:rPr b="0" i="0" lang="ru" sz="3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1</a:t>
            </a:r>
            <a:endParaRPr b="0" i="0" sz="33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1" name="Google Shape;131;p25"/>
          <p:cNvSpPr txBox="1"/>
          <p:nvPr/>
        </p:nvSpPr>
        <p:spPr>
          <a:xfrm>
            <a:off x="549548" y="2417695"/>
            <a:ext cx="3527360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Проблема. Целевая аудитория. Идея.</a:t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323" y="4568830"/>
            <a:ext cx="746567" cy="449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0" y="0"/>
            <a:ext cx="9144000" cy="440127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6"/>
          <p:cNvSpPr/>
          <p:nvPr/>
        </p:nvSpPr>
        <p:spPr>
          <a:xfrm>
            <a:off x="4913453" y="-2575384"/>
            <a:ext cx="6261528" cy="6261528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323" y="4568830"/>
            <a:ext cx="746567" cy="44983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/>
          <p:nvPr/>
        </p:nvSpPr>
        <p:spPr>
          <a:xfrm>
            <a:off x="-1605830" y="1464120"/>
            <a:ext cx="3691633" cy="3691633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549548" y="1862110"/>
            <a:ext cx="51795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 Black"/>
              <a:buNone/>
            </a:pPr>
            <a:r>
              <a:rPr lang="ru" sz="33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ПРОЕКТУМ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549551" y="2417700"/>
            <a:ext cx="46809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ru" sz="1500">
                <a:solidFill>
                  <a:srgbClr val="FFFFFF"/>
                </a:solidFill>
              </a:rPr>
              <a:t>Онлайн-платформа совместных проектов для студентов ТюмГУ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826844" y="888533"/>
            <a:ext cx="4660363" cy="198909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Соберите команду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3 до 6 человек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Заполните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слайд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«Профиль команды»: </a:t>
            </a:r>
            <a:b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впишите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под карточки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Информацию о роли в проекте и компетенциях участников можно заполнить позже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компетенции должны обосновывать, почему участник занимает именно эту роль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348956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935696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52" name="Google Shape;15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184946" y="221399"/>
            <a:ext cx="561836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3403" l="0" r="0" t="3954"/>
          <a:stretch/>
        </p:blipFill>
        <p:spPr>
          <a:xfrm>
            <a:off x="1217595" y="1372528"/>
            <a:ext cx="2171698" cy="217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/>
        </p:nvSpPr>
        <p:spPr>
          <a:xfrm>
            <a:off x="184946" y="221399"/>
            <a:ext cx="5731377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ПРОФИЛЬ КОМАНДЫ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773895" y="3606356"/>
            <a:ext cx="3059098" cy="8771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Веб-дизайнер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 3-х лет делает сайты (Tilda), </a:t>
            </a:r>
            <a:b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знает языки программирования </a:t>
            </a:r>
            <a:b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HTML, CSS, JavaScript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5311006" y="3606356"/>
            <a:ext cx="3059099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Иван Петров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Руководитель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Мужской профиль контур" id="164" name="Google Shape;16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7263" y="1749226"/>
            <a:ext cx="1766586" cy="176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/>
          <p:nvPr/>
        </p:nvSpPr>
        <p:spPr>
          <a:xfrm>
            <a:off x="5872623" y="1510496"/>
            <a:ext cx="1935866" cy="1935866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4426886" y="600449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9"/>
          <p:cNvGrpSpPr/>
          <p:nvPr/>
        </p:nvGrpSpPr>
        <p:grpSpPr>
          <a:xfrm>
            <a:off x="0" y="0"/>
            <a:ext cx="9144000" cy="801948"/>
            <a:chOff x="0" y="0"/>
            <a:chExt cx="12192000" cy="1069264"/>
          </a:xfrm>
        </p:grpSpPr>
        <p:sp>
          <p:nvSpPr>
            <p:cNvPr id="174" name="Google Shape;174;p29"/>
            <p:cNvSpPr/>
            <p:nvPr/>
          </p:nvSpPr>
          <p:spPr>
            <a:xfrm>
              <a:off x="0" y="0"/>
              <a:ext cx="12192000" cy="590400"/>
            </a:xfrm>
            <a:prstGeom prst="rect">
              <a:avLst/>
            </a:prstGeom>
            <a:solidFill>
              <a:srgbClr val="000000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419315" y="330200"/>
              <a:ext cx="2977200" cy="4674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9"/>
            <p:cNvSpPr txBox="1"/>
            <p:nvPr/>
          </p:nvSpPr>
          <p:spPr>
            <a:xfrm>
              <a:off x="419315" y="402364"/>
              <a:ext cx="2977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ПРОФИЛЬ КОМАНДЫ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29"/>
          <p:cNvSpPr/>
          <p:nvPr/>
        </p:nvSpPr>
        <p:spPr>
          <a:xfrm>
            <a:off x="245906" y="1226820"/>
            <a:ext cx="2171700" cy="2164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03200" sx="79000" rotWithShape="0" algn="ctr" dir="2580000" dist="152400" sy="79000">
              <a:srgbClr val="000000">
                <a:alpha val="1882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546650" y="3556325"/>
            <a:ext cx="15702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ru">
                <a:solidFill>
                  <a:srgbClr val="000000"/>
                </a:solidFill>
              </a:rPr>
              <a:t>Алина Шингареева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лидер ком</a:t>
            </a:r>
            <a:r>
              <a:rPr lang="ru" sz="1200">
                <a:solidFill>
                  <a:srgbClr val="000000"/>
                </a:solidFill>
              </a:rPr>
              <a:t>анды</a:t>
            </a:r>
            <a:endParaRPr sz="1200">
              <a:solidFill>
                <a:srgbClr val="0000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студент, </a:t>
            </a:r>
            <a:r>
              <a:rPr lang="ru" sz="1200"/>
              <a:t>познает frontend-разработку</a:t>
            </a:r>
            <a:endParaRPr sz="1200">
              <a:solidFill>
                <a:srgbClr val="0000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3064747" y="1201741"/>
            <a:ext cx="1368300" cy="18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Юлия Классен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зам лидера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100">
                <a:solidFill>
                  <a:schemeClr val="dk1"/>
                </a:solidFill>
              </a:rPr>
              <a:t>студент, отлично понимает, что хочет сказать лидер, излагает мысли в текст, понятный всем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80" name="Google Shape;180;p29"/>
          <p:cNvSpPr txBox="1"/>
          <p:nvPr/>
        </p:nvSpPr>
        <p:spPr>
          <a:xfrm>
            <a:off x="4120734" y="2863671"/>
            <a:ext cx="13683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Дмитрий Пинигин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веб дизайнер,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студент, </a:t>
            </a:r>
            <a:r>
              <a:rPr lang="ru" sz="1100"/>
              <a:t>программирует на Python, базовое знание Unix-систем, базовое знание HTML, CSS, базовое знание C++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 txBox="1"/>
          <p:nvPr/>
        </p:nvSpPr>
        <p:spPr>
          <a:xfrm>
            <a:off x="5162513" y="1201741"/>
            <a:ext cx="1368300" cy="15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Кристина Щербакова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помощник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100">
                <a:solidFill>
                  <a:schemeClr val="dk1"/>
                </a:solidFill>
              </a:rPr>
              <a:t>студент, знание Unix-систем, программирует на Python, умение рисовать</a:t>
            </a:r>
            <a:endParaRPr b="1"/>
          </a:p>
        </p:txBody>
      </p:sp>
      <p:sp>
        <p:nvSpPr>
          <p:cNvPr id="182" name="Google Shape;182;p29"/>
          <p:cNvSpPr txBox="1"/>
          <p:nvPr/>
        </p:nvSpPr>
        <p:spPr>
          <a:xfrm>
            <a:off x="7246107" y="1201741"/>
            <a:ext cx="13683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Елизавета Мальковская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помощник, </a:t>
            </a:r>
            <a:r>
              <a:rPr lang="ru" sz="1200">
                <a:solidFill>
                  <a:srgbClr val="000000"/>
                </a:solidFill>
              </a:rPr>
              <a:t>студентка, генерирует идеи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63" y="1264175"/>
            <a:ext cx="2089376" cy="208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6204313" y="2980400"/>
            <a:ext cx="13683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Пьянникова Софья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веб-дизайнер, студент, программист C++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826843" y="888532"/>
            <a:ext cx="5929680" cy="26063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проблему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которую будете решать в проекте </a:t>
            </a:r>
            <a:b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P.S. Можете использовать </a:t>
            </a:r>
            <a:r>
              <a:rPr b="1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инструмент «5 бесит» </a:t>
            </a: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(сл.слайд)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Проверьте, что она соответствует следующим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условиям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Может быть решена максимум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3 года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Решается усилиями вашей команды с привлечением экспертов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Конкретна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а не глобальна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Стоимость решения –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1 млн рублей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Найдите данные, которые </a:t>
            </a: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подтверждают существование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проблемы или тренда (статистика из открытых источников / опросы /…)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92" name="Google Shape;19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3002678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193" name="Google Shape;19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739663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194" name="Google Shape;19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/>
          <p:nvPr/>
        </p:nvSpPr>
        <p:spPr>
          <a:xfrm>
            <a:off x="826845" y="4452951"/>
            <a:ext cx="848610" cy="2745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184946" y="221399"/>
            <a:ext cx="3870290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184945" y="221398"/>
            <a:ext cx="3389133" cy="4346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5 БЕСИТ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548647" y="928225"/>
            <a:ext cx="3940349" cy="237503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254070" y="636905"/>
            <a:ext cx="523220" cy="7617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4500" u="none" cap="none" strike="noStrike"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731057" y="960214"/>
            <a:ext cx="3766441" cy="22176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Выполняя задание, постарайтесь ответить на следующие вопросы: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225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процессы кажутся монотонными?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225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Что вас раздражает?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225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предметы / сервисы / услуги кажутся вам неудобными?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225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какими проблемами вы сталкивались и не могли быстро найти решение?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31"/>
          <p:cNvGrpSpPr/>
          <p:nvPr/>
        </p:nvGrpSpPr>
        <p:grpSpPr>
          <a:xfrm>
            <a:off x="4653931" y="1361093"/>
            <a:ext cx="3965915" cy="916589"/>
            <a:chOff x="0" y="0"/>
            <a:chExt cx="5287887" cy="1222118"/>
          </a:xfrm>
        </p:grpSpPr>
        <p:sp>
          <p:nvSpPr>
            <p:cNvPr id="207" name="Google Shape;207;p31"/>
            <p:cNvSpPr/>
            <p:nvPr/>
          </p:nvSpPr>
          <p:spPr>
            <a:xfrm>
              <a:off x="506108" y="342126"/>
              <a:ext cx="4781779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1"/>
            <p:cNvSpPr txBox="1"/>
            <p:nvPr/>
          </p:nvSpPr>
          <p:spPr>
            <a:xfrm>
              <a:off x="659998" y="412657"/>
              <a:ext cx="4517658" cy="731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31"/>
            <p:cNvSpPr txBox="1"/>
            <p:nvPr/>
          </p:nvSpPr>
          <p:spPr>
            <a:xfrm>
              <a:off x="0" y="0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45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2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31"/>
          <p:cNvGrpSpPr/>
          <p:nvPr/>
        </p:nvGrpSpPr>
        <p:grpSpPr>
          <a:xfrm>
            <a:off x="4647850" y="2509435"/>
            <a:ext cx="3965917" cy="916589"/>
            <a:chOff x="6197134" y="1981308"/>
            <a:chExt cx="5287889" cy="1222119"/>
          </a:xfrm>
        </p:grpSpPr>
        <p:sp>
          <p:nvSpPr>
            <p:cNvPr id="211" name="Google Shape;211;p31"/>
            <p:cNvSpPr/>
            <p:nvPr/>
          </p:nvSpPr>
          <p:spPr>
            <a:xfrm>
              <a:off x="6703243" y="2323435"/>
              <a:ext cx="4781780" cy="87999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1"/>
            <p:cNvSpPr txBox="1"/>
            <p:nvPr/>
          </p:nvSpPr>
          <p:spPr>
            <a:xfrm>
              <a:off x="6843702" y="2404126"/>
              <a:ext cx="463838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1"/>
            <p:cNvSpPr txBox="1"/>
            <p:nvPr/>
          </p:nvSpPr>
          <p:spPr>
            <a:xfrm>
              <a:off x="6197134" y="1981308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45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3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" name="Google Shape;214;p31"/>
          <p:cNvGrpSpPr/>
          <p:nvPr/>
        </p:nvGrpSpPr>
        <p:grpSpPr>
          <a:xfrm>
            <a:off x="4655003" y="3657778"/>
            <a:ext cx="4026876" cy="770872"/>
            <a:chOff x="6206672" y="3364945"/>
            <a:chExt cx="5369168" cy="1027829"/>
          </a:xfrm>
        </p:grpSpPr>
        <p:sp>
          <p:nvSpPr>
            <p:cNvPr id="215" name="Google Shape;215;p31"/>
            <p:cNvSpPr/>
            <p:nvPr/>
          </p:nvSpPr>
          <p:spPr>
            <a:xfrm>
              <a:off x="6712781" y="3707072"/>
              <a:ext cx="4781780" cy="6857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1"/>
            <p:cNvSpPr txBox="1"/>
            <p:nvPr/>
          </p:nvSpPr>
          <p:spPr>
            <a:xfrm>
              <a:off x="6853239" y="3772791"/>
              <a:ext cx="472260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Выберите 1 проблему, которую будете прорабатывать с командой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1"/>
            <p:cNvSpPr txBox="1"/>
            <p:nvPr/>
          </p:nvSpPr>
          <p:spPr>
            <a:xfrm>
              <a:off x="6206672" y="3364945"/>
              <a:ext cx="69762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4500" u="none" cap="none" strike="noStrike">
                  <a:latin typeface="Arial Black"/>
                  <a:ea typeface="Arial Black"/>
                  <a:cs typeface="Arial Black"/>
                  <a:sym typeface="Arial Black"/>
                </a:rPr>
                <a:t>4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184946" y="221399"/>
            <a:ext cx="3983301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ПРОБЛЕМА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4975751" y="1386143"/>
            <a:ext cx="3748127" cy="18976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корпусе Института Государства и Права отсутствует копировальный центр для студентов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Большая трата времени на надоедливую рекламу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Культурный досуг иностранных студентов ТюмГУ в г. Тюмень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420390" y="1386143"/>
            <a:ext cx="3920925" cy="299492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2"/>
          <p:cNvSpPr/>
          <p:nvPr/>
        </p:nvSpPr>
        <p:spPr>
          <a:xfrm>
            <a:off x="4426886" y="528637"/>
            <a:ext cx="290226" cy="448898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373256" y="1116984"/>
            <a:ext cx="4326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Проблема: </a:t>
            </a:r>
            <a:r>
              <a:rPr lang="ru">
                <a:solidFill>
                  <a:schemeClr val="dk1"/>
                </a:solidFill>
              </a:rPr>
              <a:t>На данный момент для работы над одним проектом требуется использовать множество ресурсов, что в свою очередь замедляет разработку проекта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настоящее время эту проблему 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решают </a:t>
            </a:r>
            <a:r>
              <a:rPr lang="ru">
                <a:solidFill>
                  <a:schemeClr val="dk1"/>
                </a:solidFill>
              </a:rPr>
              <a:t>с помощью trello, leader-id, мессенджеров, краудфандинга  и др.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Они неэффективны, потому что</a:t>
            </a:r>
            <a:r>
              <a:rPr lang="ru">
                <a:solidFill>
                  <a:schemeClr val="dk1"/>
                </a:solidFill>
              </a:rPr>
              <a:t> используются для разных задач при создании проектов, не сочетая в себе плюсы друг друга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33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235" name="Google Shape;235;p3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33"/>
            <p:cNvSpPr/>
            <p:nvPr/>
          </p:nvSpPr>
          <p:spPr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33"/>
            <p:cNvSpPr txBox="1"/>
            <p:nvPr/>
          </p:nvSpPr>
          <p:spPr>
            <a:xfrm>
              <a:off x="988465" y="405633"/>
              <a:ext cx="21339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4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ПРОБЛЕМА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33"/>
          <p:cNvSpPr txBox="1"/>
          <p:nvPr/>
        </p:nvSpPr>
        <p:spPr>
          <a:xfrm>
            <a:off x="5500264" y="4120863"/>
            <a:ext cx="24267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Статистика «___________»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Источник: </a:t>
            </a:r>
            <a:r>
              <a:rPr lang="ru">
                <a:solidFill>
                  <a:schemeClr val="dk1"/>
                </a:solidFill>
              </a:rPr>
              <a:t>Google form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455" y="1419345"/>
            <a:ext cx="42291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/>
        </p:nvSpPr>
        <p:spPr>
          <a:xfrm>
            <a:off x="4794525" y="634250"/>
            <a:ext cx="38382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Roboto"/>
                <a:ea typeface="Roboto"/>
                <a:cs typeface="Roboto"/>
                <a:sym typeface="Roboto"/>
              </a:rPr>
              <a:t>Возникают ли проблемы из-за необходимости использования одновременно нескольких платформ для создания проекта?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4"/>
          <p:cNvSpPr txBox="1"/>
          <p:nvPr/>
        </p:nvSpPr>
        <p:spPr>
          <a:xfrm>
            <a:off x="826846" y="888534"/>
            <a:ext cx="465955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Составьте детальный портрет представителя целевой аудитории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47" name="Google Shape;24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48" name="Google Shape;24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513893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49" name="Google Shape;24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4"/>
          <p:cNvSpPr txBox="1"/>
          <p:nvPr/>
        </p:nvSpPr>
        <p:spPr>
          <a:xfrm>
            <a:off x="826845" y="4452951"/>
            <a:ext cx="848610" cy="2745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184946" y="221399"/>
            <a:ext cx="5832366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184946" y="221399"/>
            <a:ext cx="5945377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ЦЕЛЕВАЯ АУДИТОРИЯ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5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5"/>
          <p:cNvSpPr txBox="1"/>
          <p:nvPr/>
        </p:nvSpPr>
        <p:spPr>
          <a:xfrm>
            <a:off x="4975751" y="1386143"/>
            <a:ext cx="3748127" cy="15318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данной проблемой чаще всего сталкиваются студенты и преподаватели вуза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целевая аудитория – все жители города Тюмень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Люди от 16 до 40 лет, которые хотят жить с низким уровнем стресса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420391" y="1386143"/>
            <a:ext cx="3920116" cy="173124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36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268" name="Google Shape;268;p3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6"/>
            <p:cNvSpPr txBox="1"/>
            <p:nvPr/>
          </p:nvSpPr>
          <p:spPr>
            <a:xfrm>
              <a:off x="452588" y="390789"/>
              <a:ext cx="313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4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ЦЕЛЕВАЯ АУДИТОРИЯ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36"/>
          <p:cNvSpPr txBox="1"/>
          <p:nvPr/>
        </p:nvSpPr>
        <p:spPr>
          <a:xfrm>
            <a:off x="314485" y="2236253"/>
            <a:ext cx="2324542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Поместите изображение вашего типичного пользователя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4192349" y="466025"/>
            <a:ext cx="4757400" cy="45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 u="none" cap="none" strike="noStrike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>
                <a:solidFill>
                  <a:schemeClr val="dk1"/>
                </a:solidFill>
              </a:rPr>
              <a:t>Студент ТюмГУ 18-23 лет</a:t>
            </a:r>
            <a:r>
              <a:rPr lang="ru">
                <a:solidFill>
                  <a:schemeClr val="dk1"/>
                </a:solidFill>
              </a:rPr>
              <a:t>, независимо от направления, которому необходимо создавать групповые проекты.</a:t>
            </a:r>
            <a:endParaRPr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>
                <a:solidFill>
                  <a:schemeClr val="dk1"/>
                </a:solidFill>
              </a:rPr>
              <a:t>Ему нужна удобная платформа</a:t>
            </a:r>
            <a:r>
              <a:rPr lang="ru">
                <a:solidFill>
                  <a:schemeClr val="dk1"/>
                </a:solidFill>
              </a:rPr>
              <a:t> для осуществления командой работы, которая бы не только позволяла совместно редактировать презентацию и общаться с членами команды, но и </a:t>
            </a:r>
            <a:r>
              <a:rPr lang="ru">
                <a:solidFill>
                  <a:schemeClr val="dk1"/>
                </a:solidFill>
              </a:rPr>
              <a:t>распределять задачи, искать</a:t>
            </a:r>
            <a:r>
              <a:rPr lang="ru">
                <a:solidFill>
                  <a:schemeClr val="dk1"/>
                </a:solidFill>
              </a:rPr>
              <a:t> единомышленников для продуктивной работы, денежные средства. </a:t>
            </a:r>
            <a:endParaRPr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ru">
                <a:solidFill>
                  <a:schemeClr val="dk1"/>
                </a:solidFill>
              </a:rPr>
              <a:t>Главное</a:t>
            </a:r>
            <a:r>
              <a:rPr lang="ru">
                <a:solidFill>
                  <a:schemeClr val="dk1"/>
                </a:solidFill>
              </a:rPr>
              <a:t>, чтобы </a:t>
            </a:r>
            <a:r>
              <a:rPr b="1" lang="ru">
                <a:solidFill>
                  <a:schemeClr val="dk1"/>
                </a:solidFill>
              </a:rPr>
              <a:t>все </a:t>
            </a:r>
            <a:r>
              <a:rPr lang="ru">
                <a:solidFill>
                  <a:schemeClr val="dk1"/>
                </a:solidFill>
              </a:rPr>
              <a:t>эти </a:t>
            </a:r>
            <a:r>
              <a:rPr b="1" lang="ru">
                <a:solidFill>
                  <a:schemeClr val="dk1"/>
                </a:solidFill>
              </a:rPr>
              <a:t>функции</a:t>
            </a:r>
            <a:r>
              <a:rPr lang="ru">
                <a:solidFill>
                  <a:schemeClr val="dk1"/>
                </a:solidFill>
              </a:rPr>
              <a:t> были бы </a:t>
            </a:r>
            <a:r>
              <a:rPr b="1" lang="ru">
                <a:solidFill>
                  <a:schemeClr val="dk1"/>
                </a:solidFill>
              </a:rPr>
              <a:t>собраны вместе</a:t>
            </a:r>
            <a:r>
              <a:rPr lang="ru">
                <a:solidFill>
                  <a:schemeClr val="dk1"/>
                </a:solidFill>
              </a:rPr>
              <a:t>, ведь </a:t>
            </a:r>
            <a:r>
              <a:rPr lang="ru">
                <a:solidFill>
                  <a:srgbClr val="FF0000"/>
                </a:solidFill>
              </a:rPr>
              <a:t>пользоваться</a:t>
            </a:r>
            <a:r>
              <a:rPr lang="ru">
                <a:solidFill>
                  <a:schemeClr val="dk1"/>
                </a:solidFill>
              </a:rPr>
              <a:t> одновременно </a:t>
            </a:r>
            <a:r>
              <a:rPr lang="ru">
                <a:solidFill>
                  <a:srgbClr val="FF0000"/>
                </a:solidFill>
              </a:rPr>
              <a:t>несколькими сервисами</a:t>
            </a:r>
            <a:r>
              <a:rPr lang="ru">
                <a:solidFill>
                  <a:schemeClr val="dk1"/>
                </a:solidFill>
              </a:rPr>
              <a:t> для разных задач крайне </a:t>
            </a:r>
            <a:r>
              <a:rPr lang="ru">
                <a:solidFill>
                  <a:srgbClr val="FF0000"/>
                </a:solidFill>
              </a:rPr>
              <a:t>неудобно</a:t>
            </a:r>
            <a:r>
              <a:rPr lang="ru">
                <a:solidFill>
                  <a:schemeClr val="dk1"/>
                </a:solidFill>
              </a:rPr>
              <a:t> в плане просмотра полной картины проекта и договоренности распределения задач между участниками.</a:t>
            </a:r>
            <a:endParaRPr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 u="none" cap="none" strike="noStrike">
              <a:solidFill>
                <a:schemeClr val="dk1"/>
              </a:solidFill>
            </a:endParaRPr>
          </a:p>
        </p:txBody>
      </p:sp>
      <p:pic>
        <p:nvPicPr>
          <p:cNvPr id="273" name="Google Shape;2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477" y="1560713"/>
            <a:ext cx="3594798" cy="202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826845" y="888533"/>
            <a:ext cx="5259892" cy="228626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минимум 3 варианта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решения проблемы пользователя с помощь</a:t>
            </a: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ю </a:t>
            </a: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технологического продукта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Выберите 1 идею, которая станет основой вашего проекта, опишите её </a:t>
            </a: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1 предложении 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 выборе помните </a:t>
            </a: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критерии решения</a:t>
            </a: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за срок до 3-х лет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для создания нужно менее 1 млн рублей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может быть создано силами ваш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ей команды 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привлеченных экспертов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80" name="Google Shape;2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5" y="148038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282" name="Google Shape;28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184946" y="221399"/>
            <a:ext cx="5120633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ИДЕИ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285" name="Google Shape;28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5" y="2079079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/>
        </p:nvSpPr>
        <p:spPr>
          <a:xfrm>
            <a:off x="245900" y="989625"/>
            <a:ext cx="46428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Предлагаемая идея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>
                <a:solidFill>
                  <a:schemeClr val="dk1"/>
                </a:solidFill>
              </a:rPr>
              <a:t>Единая web п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латформа, со</a:t>
            </a:r>
            <a:r>
              <a:rPr lang="ru">
                <a:solidFill>
                  <a:schemeClr val="dk1"/>
                </a:solidFill>
              </a:rPr>
              <a:t>ч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етающая в себе функции поиска единомышленников для проекта</a:t>
            </a:r>
            <a:r>
              <a:rPr lang="ru">
                <a:solidFill>
                  <a:schemeClr val="dk1"/>
                </a:solidFill>
              </a:rPr>
              <a:t>, краудфандинга, доски задач, файлового хранилища и базового мессенджера для решения рабочих задач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Мы сможем </a:t>
            </a: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реализовать проект в период до 3-х лет, за сумму до 1 млн р</a:t>
            </a:r>
            <a:r>
              <a:rPr b="0" i="0" lang="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ублей, силами нашей команды.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" name="Google Shape;291;p38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292" name="Google Shape;292;p3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38"/>
            <p:cNvSpPr/>
            <p:nvPr/>
          </p:nvSpPr>
          <p:spPr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38"/>
            <p:cNvSpPr txBox="1"/>
            <p:nvPr/>
          </p:nvSpPr>
          <p:spPr>
            <a:xfrm>
              <a:off x="794644" y="390789"/>
              <a:ext cx="2226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400" u="none" cap="none" strike="noStrik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ИДЕЯ ПРОЕКТА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5" name="Google Shape;29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1100" y="750575"/>
            <a:ext cx="3645924" cy="364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9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9"/>
          <p:cNvSpPr txBox="1"/>
          <p:nvPr/>
        </p:nvSpPr>
        <p:spPr>
          <a:xfrm>
            <a:off x="184946" y="221399"/>
            <a:ext cx="523364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ГЕНЕРАЦИЯ ИДЕЙ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9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9"/>
          <p:cNvSpPr txBox="1"/>
          <p:nvPr/>
        </p:nvSpPr>
        <p:spPr>
          <a:xfrm>
            <a:off x="4975751" y="1386143"/>
            <a:ext cx="3748127" cy="226341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провести серию мероприятий по профориентации.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решение – строительство коворкинга в центре города.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>
            <a:off x="420390" y="1386143"/>
            <a:ext cx="3920385" cy="208052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9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9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0"/>
          <p:cNvSpPr txBox="1"/>
          <p:nvPr/>
        </p:nvSpPr>
        <p:spPr>
          <a:xfrm>
            <a:off x="826846" y="888534"/>
            <a:ext cx="5258544" cy="13157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- Решение»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1 минуты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313" name="Google Shape;31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14" name="Google Shape;31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46672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0"/>
          <p:cNvSpPr txBox="1"/>
          <p:nvPr/>
        </p:nvSpPr>
        <p:spPr>
          <a:xfrm>
            <a:off x="184946" y="221399"/>
            <a:ext cx="158240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16" name="Google Shape;31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894481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флажок установлен контур" id="321" name="Google Shape;3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5" y="85705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22" name="Google Shape;32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5" y="1267219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 txBox="1"/>
          <p:nvPr/>
        </p:nvSpPr>
        <p:spPr>
          <a:xfrm>
            <a:off x="184946" y="221399"/>
            <a:ext cx="401095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b="0" i="0" sz="24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флажок установлен контур" id="324" name="Google Shape;32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5" y="1681556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1"/>
          <p:cNvSpPr txBox="1"/>
          <p:nvPr/>
        </p:nvSpPr>
        <p:spPr>
          <a:xfrm>
            <a:off x="826844" y="888532"/>
            <a:ext cx="52731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</a:t>
            </a: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контрольную точку 1 дня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Найти минимум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 конкурентных решений проблемы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(прямых и/или косвенных)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1"/>
          <p:cNvSpPr/>
          <p:nvPr/>
        </p:nvSpPr>
        <p:spPr>
          <a:xfrm>
            <a:off x="245900" y="2716775"/>
            <a:ext cx="8652300" cy="221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" sz="1000">
                <a:solidFill>
                  <a:schemeClr val="dk1"/>
                </a:solidFill>
              </a:rPr>
              <a:t>1. JIRA: Это продукт от Atlassian, который широко используется для отслеживания ошибок, управления задачами и агил-проектами. Он предлагает гибкую систему настройки рабочих процессов и интеграцию со множеством других инструментов, таких как Confluence, Bitbucket и других. 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" sz="1000">
                <a:solidFill>
                  <a:schemeClr val="dk1"/>
                </a:solidFill>
              </a:rPr>
              <a:t>2. Asana: Это продукт управления проектами, который позволяет командам организовывать работу, отслеживать прогресс и сотрудничать. Он включает в себя такие функции, как создание задач, управление проектами, обмен сообщениями и др.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" sz="1000">
                <a:solidFill>
                  <a:schemeClr val="dk1"/>
                </a:solidFill>
              </a:rPr>
              <a:t>3. Monday.com: Это инструмент управления проектами, который позволяет управлять задачами, проектами и работой команды в одном месте. Он предлагает визуальные доски для планирования и отслеживания работы, а также интегрируется с многими другими инструментами. 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" sz="1000">
                <a:solidFill>
                  <a:schemeClr val="dk1"/>
                </a:solidFill>
              </a:rPr>
              <a:t>4. Basecamp: Это еще один инструмент управления проектами, который предлагает функции для управления задачами, обмена файлами, общения в команде, планирования и отслеживания работы. 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ru" sz="1000">
                <a:solidFill>
                  <a:schemeClr val="dk1"/>
                </a:solidFill>
              </a:rPr>
              <a:t>5. Microsoft Project: Это мощный инструмент от Microsoft, который предлагает функции для планирования проектов, ресурсов, отслеживания прогресса и сотрудничества. Он интегрирован с другими продуктами Microsoft, такими как Teams и Office 365. Эти альтернативы предлагают различные функции и могут быть лучше адаптированы к различным типам проектов и команд. Они все стремятся облегчить управление проектами и сделать его более эффективным, собирая все необходимые инструменты в одной платформе.</a:t>
            </a:r>
            <a:endParaRPr i="0" sz="12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/>
          <p:nvPr/>
        </p:nvSpPr>
        <p:spPr>
          <a:xfrm>
            <a:off x="0" y="0"/>
            <a:ext cx="9144000" cy="440127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42"/>
          <p:cNvSpPr txBox="1"/>
          <p:nvPr/>
        </p:nvSpPr>
        <p:spPr>
          <a:xfrm>
            <a:off x="549548" y="1862110"/>
            <a:ext cx="1901001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 Black"/>
              <a:buNone/>
            </a:pPr>
            <a:r>
              <a:rPr b="0" i="0" lang="ru" sz="3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2</a:t>
            </a:r>
            <a:endParaRPr b="0" i="0" sz="33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549548" y="2417695"/>
            <a:ext cx="3877168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Продукт. Конкурентный анализ. Гипотезы.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" name="Google Shape;33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323" y="4568830"/>
            <a:ext cx="746567" cy="449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43"/>
          <p:cNvSpPr txBox="1"/>
          <p:nvPr/>
        </p:nvSpPr>
        <p:spPr>
          <a:xfrm>
            <a:off x="826844" y="888533"/>
            <a:ext cx="5513263" cy="208052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вашего проекта: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какой продукт вы разрабатываете?</a:t>
            </a:r>
            <a:b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1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(сервис, приложение, чат-бот, серия мероприятий, …)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примеры внешнего вида / интерфейсов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основные функциональные возможности 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Char char="✔"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перечень предлагаемых услуг</a:t>
            </a:r>
            <a:endParaRPr b="0" i="0" sz="1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Опишите или изобразите </a:t>
            </a:r>
            <a:r>
              <a:rPr b="1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базовый сценарий использования </a:t>
            </a:r>
            <a:r>
              <a:rPr b="0" i="0" lang="ru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b="0" i="0" sz="11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341" name="Google Shape;34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342" name="Google Shape;34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277728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43" name="Google Shape;34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3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3"/>
          <p:cNvSpPr txBox="1"/>
          <p:nvPr/>
        </p:nvSpPr>
        <p:spPr>
          <a:xfrm>
            <a:off x="184946" y="221399"/>
            <a:ext cx="5288948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4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4"/>
          <p:cNvSpPr txBox="1"/>
          <p:nvPr/>
        </p:nvSpPr>
        <p:spPr>
          <a:xfrm>
            <a:off x="184946" y="221399"/>
            <a:ext cx="5401960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ПРОДУКТ ПРОЕКТА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4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4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4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8994" y="1892880"/>
            <a:ext cx="1189910" cy="101823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4"/>
          <p:cNvSpPr txBox="1"/>
          <p:nvPr/>
        </p:nvSpPr>
        <p:spPr>
          <a:xfrm>
            <a:off x="327661" y="1252528"/>
            <a:ext cx="3981243" cy="26545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включают: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измерение кровяного давления, пульса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отслеживание активности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мониторинг сна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уведомления о принятии лекарств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система экстренного вызова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использования: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44"/>
          <p:cNvSpPr txBox="1"/>
          <p:nvPr/>
        </p:nvSpPr>
        <p:spPr>
          <a:xfrm>
            <a:off x="4872428" y="1252528"/>
            <a:ext cx="3611880" cy="13388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b="0" i="0" lang="ru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br>
              <a:rPr b="0" i="0" lang="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45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363" name="Google Shape;363;p4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5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5"/>
            <p:cNvSpPr txBox="1"/>
            <p:nvPr/>
          </p:nvSpPr>
          <p:spPr>
            <a:xfrm>
              <a:off x="542745" y="402364"/>
              <a:ext cx="27302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ПРОДУКТ ПРОЕКТА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6" name="Google Shape;366;p45"/>
          <p:cNvSpPr/>
          <p:nvPr/>
        </p:nvSpPr>
        <p:spPr>
          <a:xfrm>
            <a:off x="314485" y="883919"/>
            <a:ext cx="3231513" cy="3211829"/>
          </a:xfrm>
          <a:prstGeom prst="rect">
            <a:avLst/>
          </a:prstGeom>
          <a:noFill/>
          <a:ln cap="flat" cmpd="sng" w="19050">
            <a:solidFill>
              <a:srgbClr val="08C8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45"/>
          <p:cNvSpPr txBox="1"/>
          <p:nvPr/>
        </p:nvSpPr>
        <p:spPr>
          <a:xfrm>
            <a:off x="788867" y="4243000"/>
            <a:ext cx="228275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Примеры внешнего вида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45"/>
          <p:cNvSpPr txBox="1"/>
          <p:nvPr/>
        </p:nvSpPr>
        <p:spPr>
          <a:xfrm>
            <a:off x="4012240" y="579594"/>
            <a:ext cx="4203900" cy="4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Продукт: онлайн-платформа </a:t>
            </a:r>
            <a:r>
              <a:rPr lang="ru"/>
              <a:t>“Проектум”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/ возможности: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ru"/>
              <a:t>поиск команды для работы над своим проектом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присоединение к проекту для работы над ним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мессенджер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доски для распределения задач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краудфандинг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файловое хранилище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 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200"/>
              <a:t>Поиск по названию в интернете - переход на сайт с онлайн-платформой - регистрация и авторизация - создать окошко для нового проекта - придумать название и описание - отметить проект с помощью тегов (ключевые слова, описывающие проект) - найти единомышленников и спонсоров - начать переписку и распределить задачи - создать задачи на доске - начать совместное создание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875" y="992138"/>
            <a:ext cx="1102875" cy="220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8837" y="1448257"/>
            <a:ext cx="1102875" cy="220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8750" y="1793119"/>
            <a:ext cx="1102875" cy="2208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6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46"/>
          <p:cNvSpPr txBox="1"/>
          <p:nvPr/>
        </p:nvSpPr>
        <p:spPr>
          <a:xfrm>
            <a:off x="826843" y="888533"/>
            <a:ext cx="6890360" cy="14747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технологии, которые лежат в основе продукта: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Выберите уровень технологической готовности вашего продукта на текущий момент (TRL) </a:t>
            </a: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из перечня 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Определите, какие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используются в продукте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Опишите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технические параметры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продукта, например, производительность, мощность, емкость, скорость, разрешение и т.д.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378" name="Google Shape;37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379" name="Google Shape;379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6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6"/>
          <p:cNvSpPr txBox="1"/>
          <p:nvPr/>
        </p:nvSpPr>
        <p:spPr>
          <a:xfrm>
            <a:off x="184946" y="221399"/>
            <a:ext cx="431392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7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47"/>
          <p:cNvSpPr txBox="1"/>
          <p:nvPr/>
        </p:nvSpPr>
        <p:spPr>
          <a:xfrm>
            <a:off x="184946" y="221399"/>
            <a:ext cx="442693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7"/>
          <p:cNvSpPr txBox="1"/>
          <p:nvPr/>
        </p:nvSpPr>
        <p:spPr>
          <a:xfrm>
            <a:off x="365759" y="792479"/>
            <a:ext cx="4286714" cy="2745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Перечень распространенных цифровых технологий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7"/>
          <p:cNvSpPr txBox="1"/>
          <p:nvPr/>
        </p:nvSpPr>
        <p:spPr>
          <a:xfrm>
            <a:off x="411479" y="1120188"/>
            <a:ext cx="4160521" cy="484748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Искусственный интеллект (ИИ): </a:t>
            </a:r>
            <a:b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47"/>
          <p:cNvSpPr txBox="1"/>
          <p:nvPr/>
        </p:nvSpPr>
        <p:spPr>
          <a:xfrm>
            <a:off x="411479" y="1649314"/>
            <a:ext cx="4160521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Интернет вещей (Internet of Things, IoT):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47"/>
          <p:cNvSpPr txBox="1"/>
          <p:nvPr/>
        </p:nvSpPr>
        <p:spPr>
          <a:xfrm>
            <a:off x="411479" y="2455440"/>
            <a:ext cx="4160521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Расширенная реальность (Augmented Reality, AR) и виртуальная реальность (Virtual Reality, VR):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47"/>
          <p:cNvSpPr txBox="1"/>
          <p:nvPr/>
        </p:nvSpPr>
        <p:spPr>
          <a:xfrm>
            <a:off x="411479" y="3261565"/>
            <a:ext cx="4160521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Робототехника: </a:t>
            </a:r>
            <a:b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7"/>
          <p:cNvSpPr txBox="1"/>
          <p:nvPr/>
        </p:nvSpPr>
        <p:spPr>
          <a:xfrm>
            <a:off x="411479" y="4064572"/>
            <a:ext cx="4160400" cy="6231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(Big Data Analytics):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7"/>
          <p:cNvSpPr txBox="1"/>
          <p:nvPr/>
        </p:nvSpPr>
        <p:spPr>
          <a:xfrm>
            <a:off x="4669727" y="1120188"/>
            <a:ext cx="4062795" cy="484748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Распознавание речи и обработка естественного языка: </a:t>
            </a:r>
            <a:b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7"/>
          <p:cNvSpPr txBox="1"/>
          <p:nvPr/>
        </p:nvSpPr>
        <p:spPr>
          <a:xfrm>
            <a:off x="4669727" y="1648535"/>
            <a:ext cx="4062795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(Computer Vision): </a:t>
            </a:r>
            <a:b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7"/>
          <p:cNvSpPr txBox="1"/>
          <p:nvPr/>
        </p:nvSpPr>
        <p:spPr>
          <a:xfrm>
            <a:off x="4669727" y="2453880"/>
            <a:ext cx="4062795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кроссплатформенных приложений (Cross-Platform Development): </a:t>
            </a:r>
            <a:b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7"/>
          <p:cNvSpPr txBox="1"/>
          <p:nvPr/>
        </p:nvSpPr>
        <p:spPr>
          <a:xfrm>
            <a:off x="4669726" y="3259225"/>
            <a:ext cx="4063334" cy="61749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Новые и портативные источники энергии: </a:t>
            </a:r>
            <a:b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7"/>
          <p:cNvSpPr txBox="1"/>
          <p:nvPr/>
        </p:nvSpPr>
        <p:spPr>
          <a:xfrm>
            <a:off x="4669727" y="3926072"/>
            <a:ext cx="4062795" cy="761747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 (Autonomous Vehicles): </a:t>
            </a:r>
            <a:r>
              <a:rPr b="0" i="0" lang="ru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48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404" name="Google Shape;404;p4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8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8"/>
            <p:cNvSpPr txBox="1"/>
            <p:nvPr/>
          </p:nvSpPr>
          <p:spPr>
            <a:xfrm>
              <a:off x="542732" y="402367"/>
              <a:ext cx="21918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ТЕХНОЛОГ</a:t>
              </a: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</a:t>
              </a: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Я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7" name="Google Shape;407;p48"/>
          <p:cNvSpPr txBox="1"/>
          <p:nvPr/>
        </p:nvSpPr>
        <p:spPr>
          <a:xfrm>
            <a:off x="369008" y="899159"/>
            <a:ext cx="4217700" cy="3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ru" sz="1400" u="none" cap="none" strike="noStrike">
                <a:solidFill>
                  <a:srgbClr val="000000"/>
                </a:solidFill>
              </a:rPr>
              <a:t>Технологии, используемые в решении: </a:t>
            </a:r>
            <a:r>
              <a:rPr b="1" lang="ru" sz="1300">
                <a:solidFill>
                  <a:schemeClr val="dk1"/>
                </a:solidFill>
              </a:rPr>
              <a:t>Cross-Platform Development, базы данных, облачное хранение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ru" sz="1400" u="none" cap="none" strike="noStrike">
                <a:solidFill>
                  <a:srgbClr val="000000"/>
                </a:solidFill>
              </a:rPr>
              <a:t>Продукт обладает следующими техническими параметрами: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ru" sz="1300">
                <a:solidFill>
                  <a:schemeClr val="dk1"/>
                </a:solidFill>
              </a:rPr>
              <a:t>Идентификация и аутентификация пользователей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ru"/>
              <a:t>IDPS для безопасности и исключения неработоспособности сервера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ru" sz="1400" u="none" cap="none" strike="noStrike">
                <a:solidFill>
                  <a:srgbClr val="000000"/>
                </a:solidFill>
              </a:rPr>
              <a:t>Уровень готовности технологии: TRL №</a:t>
            </a:r>
            <a:r>
              <a:rPr lang="ru"/>
              <a:t>2</a:t>
            </a:r>
            <a:endParaRPr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id="408" name="Google Shape;40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102" y="750574"/>
            <a:ext cx="3359050" cy="335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9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49"/>
          <p:cNvSpPr txBox="1"/>
          <p:nvPr/>
        </p:nvSpPr>
        <p:spPr>
          <a:xfrm>
            <a:off x="826844" y="888533"/>
            <a:ext cx="6183824" cy="23319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Проведите анализ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существующих конкурентов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(прямых и / или косвенных) по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и более критериям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При сравнении используйте только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объективные критерии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которые можно проверить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Заполните таблицу конкурентного анализа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Выделите преимущества своего проекта и сильные стороны конкурентов 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(анализ, в котором по всем критериям ваш проект – лучший, считается некачественным)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вашу уникальность по сравнению с конкурентами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15" name="Google Shape;41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5043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416" name="Google Shape;41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9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9"/>
          <p:cNvSpPr txBox="1"/>
          <p:nvPr/>
        </p:nvSpPr>
        <p:spPr>
          <a:xfrm>
            <a:off x="184946" y="221399"/>
            <a:ext cx="638540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19" name="Google Shape;41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67020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20" name="Google Shape;42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124493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21" name="Google Shape;42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900125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0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50"/>
          <p:cNvSpPr txBox="1"/>
          <p:nvPr/>
        </p:nvSpPr>
        <p:spPr>
          <a:xfrm>
            <a:off x="184946" y="221399"/>
            <a:ext cx="6498413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50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50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0" name="Google Shape;430;p50"/>
          <p:cNvGraphicFramePr/>
          <p:nvPr/>
        </p:nvGraphicFramePr>
        <p:xfrm>
          <a:off x="487680" y="12220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{E04F96DE-F087-4CCC-A923-0486EC405531}</a:tableStyleId>
              </a:tblPr>
              <a:tblGrid>
                <a:gridCol w="1297875"/>
                <a:gridCol w="1717675"/>
                <a:gridCol w="1717675"/>
                <a:gridCol w="1717675"/>
                <a:gridCol w="1717675"/>
              </a:tblGrid>
              <a:tr h="33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Конкурент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«Коворкинг»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«Моя территория»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«Контора пароходства»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«Студенческий центр Тюменской области»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</a:tr>
              <a:tr h="33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300₽, после 20:00 вход бесплатный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 руб/день, абонементы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 реконструкции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Бесплатно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3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Часы работы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00:00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22:00,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20:00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 10:00 до 22:00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Пн-Пт с 09:00 до 19:00,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Сб-Вс с 10:00 до 19:00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1258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Оснащенность помещений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Принтер/сканер/копир/факс;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Чай/кофе/кулер;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Кухня/холодильник/ микроволновка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Любое свободное рабочее место;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Wi-fi;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розетки; 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проектор;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компьютеры;</a:t>
                      </a:r>
                      <a:b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• рабочие зоны;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488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Целевая аудитория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фрилансеры, творческие коллективы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Молодежные организации, творческие коллективы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Региональные создатели, криэйторы, творческие сообщества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Студенты, творческие организации обучающихся вузов и сузов.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Расположение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 минут от главного корпуса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минут от главного корпуса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 минут от главного корпуса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минут от главного корпуса</a:t>
                      </a:r>
                      <a:endParaRPr sz="1400" u="none" cap="none" strike="noStrike"/>
                    </a:p>
                  </a:txBody>
                  <a:tcPr marT="10800" marB="10800" marR="16225" marL="162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50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4546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1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51"/>
          <p:cNvSpPr txBox="1"/>
          <p:nvPr/>
        </p:nvSpPr>
        <p:spPr>
          <a:xfrm>
            <a:off x="184946" y="221399"/>
            <a:ext cx="6498413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КОНКУРЕНТНЫЙ АНАЛИЗ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1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1"/>
          <p:cNvSpPr txBox="1"/>
          <p:nvPr/>
        </p:nvSpPr>
        <p:spPr>
          <a:xfrm>
            <a:off x="77304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9" name="Google Shape;439;p51"/>
          <p:cNvGraphicFramePr/>
          <p:nvPr/>
        </p:nvGraphicFramePr>
        <p:xfrm>
          <a:off x="665797" y="13001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{E04F96DE-F087-4CCC-A923-0486EC405531}</a:tableStyleId>
              </a:tblPr>
              <a:tblGrid>
                <a:gridCol w="2254875"/>
                <a:gridCol w="1503250"/>
                <a:gridCol w="1325250"/>
                <a:gridCol w="1364775"/>
                <a:gridCol w="1374675"/>
              </a:tblGrid>
              <a:tr h="593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Критерий / Субъект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"UTMN.Heritagе"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Музейный комплекс им. И.Я. Словцова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Исторический Парк «Россия — моя история»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Интернет-сайт Visit Tyumen</a:t>
                      </a:r>
                      <a:r>
                        <a:rPr b="0" i="0" lang="ru" sz="11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 visittyumen.ru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478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Адаптация информации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8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Наличие скидок на посещение мероприятий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Доступность информации о предстоящих событиях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Удобный интерфейс</a:t>
                      </a:r>
                      <a:endParaRPr sz="1400" u="none" cap="none" strike="noStrike"/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50" marB="11450" marR="17150" marL="17150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52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445" name="Google Shape;445;p5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52"/>
            <p:cNvSpPr/>
            <p:nvPr/>
          </p:nvSpPr>
          <p:spPr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52"/>
            <p:cNvSpPr txBox="1"/>
            <p:nvPr/>
          </p:nvSpPr>
          <p:spPr>
            <a:xfrm>
              <a:off x="542745" y="402364"/>
              <a:ext cx="35541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КОНКУРЕНТНЫЙ АНАЛИЗ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48" name="Google Shape;448;p52"/>
          <p:cNvGraphicFramePr/>
          <p:nvPr/>
        </p:nvGraphicFramePr>
        <p:xfrm>
          <a:off x="57003" y="10790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{E04F96DE-F087-4CCC-A923-0486EC405531}</a:tableStyleId>
              </a:tblPr>
              <a:tblGrid>
                <a:gridCol w="1329875"/>
                <a:gridCol w="1283350"/>
                <a:gridCol w="1283350"/>
                <a:gridCol w="1283350"/>
                <a:gridCol w="1283350"/>
                <a:gridCol w="959950"/>
                <a:gridCol w="1606750"/>
              </a:tblGrid>
              <a:tr h="43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</a:t>
                      </a:r>
                      <a:endParaRPr sz="1400" u="none" cap="none" strike="noStrike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1"/>
                          </a:solidFill>
                        </a:rPr>
                        <a:t>Проектум</a:t>
                      </a:r>
                      <a:endParaRPr sz="1400" u="none" cap="none" strike="noStrike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</a:rPr>
                        <a:t>JIRA</a:t>
                      </a:r>
                      <a:endParaRPr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</a:rPr>
                        <a:t>Asana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</a:rPr>
                        <a:t>Monday.com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</a:rPr>
                        <a:t>Basecamp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</a:rPr>
                        <a:t>Microsoft Project</a:t>
                      </a:r>
                      <a:endParaRPr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</a:tr>
              <a:tr h="257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Поиск единомышленников</a:t>
                      </a:r>
                      <a:endParaRPr sz="1400" u="none" cap="none" strike="noStrike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Присутствует, осуществляется по тегам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EA9999"/>
                          </a:highlight>
                        </a:rPr>
                        <a:t>Отсутствует </a:t>
                      </a:r>
                      <a:endParaRPr sz="1000">
                        <a:highlight>
                          <a:srgbClr val="EA9999"/>
                        </a:highlight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Присутствует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Краудфандинг</a:t>
                      </a:r>
                      <a:endParaRPr sz="1400" u="none" cap="none" strike="noStrike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Присутствует, осуществляется по тегам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Есть возможность создания онлайн-кампании по сбору средств</a:t>
                      </a:r>
                      <a:endParaRPr i="0" sz="7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Доски задач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Kanban доски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Scrum и Kanban доски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Kanban доски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Kanban, различные таймлайны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Таймлайн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Организация с помощью фильтров и сортировки,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Гант, График Перт, Календарь и другие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Файловое хранилище</a:t>
                      </a:r>
                      <a:endParaRPr sz="1100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B6D7A8"/>
                          </a:highlight>
                        </a:rPr>
                        <a:t>Присутствует облачное файловое хранилище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B6D7A8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sz="1000">
                        <a:highlight>
                          <a:srgbClr val="EA9999"/>
                        </a:highlight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highlight>
                            <a:srgbClr val="EA9999"/>
                          </a:highlight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highlight>
                          <a:srgbClr val="EA9999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Мессенджер</a:t>
                      </a:r>
                      <a:endParaRPr sz="1100"/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Присутствует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Присутствует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Присутствует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Отсутствует</a:t>
                      </a:r>
                      <a:endParaRPr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9" name="Google Shape;449;p52"/>
          <p:cNvSpPr txBox="1"/>
          <p:nvPr/>
        </p:nvSpPr>
        <p:spPr>
          <a:xfrm>
            <a:off x="3342335" y="441670"/>
            <a:ext cx="41379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Уникальность нашего проекта: </a:t>
            </a:r>
            <a:r>
              <a:rPr b="1" i="1" lang="ru" sz="1100">
                <a:solidFill>
                  <a:schemeClr val="dk1"/>
                </a:solidFill>
              </a:rPr>
              <a:t>объединяет</a:t>
            </a:r>
            <a:r>
              <a:rPr b="1" i="1" lang="ru" sz="1100" u="none" cap="none" strike="noStrike">
                <a:solidFill>
                  <a:schemeClr val="dk1"/>
                </a:solidFill>
              </a:rPr>
              <a:t> в себе функции различных платформ</a:t>
            </a:r>
            <a:r>
              <a:rPr b="0" i="0" lang="ru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для у</a:t>
            </a:r>
            <a:r>
              <a:rPr lang="ru" sz="1100">
                <a:solidFill>
                  <a:schemeClr val="dk1"/>
                </a:solidFill>
              </a:rPr>
              <a:t>прощения работы над совместными проектами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3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53"/>
          <p:cNvSpPr txBox="1"/>
          <p:nvPr/>
        </p:nvSpPr>
        <p:spPr>
          <a:xfrm>
            <a:off x="826845" y="888534"/>
            <a:ext cx="551299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1 гипотезу о вашем проекте для проверки.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Помните, что гипотеза должна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измеряться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(содержать количественный показатель)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каким способом вы будете проверять эту гипотезу (опрос / интервью / …)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целевое количество респондентов – сколько людей вы собираетесь опросить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Придумайте минимум 5 вопросов для опроса / интервью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456" name="Google Shape;45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57" name="Google Shape;45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73670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458" name="Google Shape;45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53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53"/>
          <p:cNvSpPr txBox="1"/>
          <p:nvPr/>
        </p:nvSpPr>
        <p:spPr>
          <a:xfrm>
            <a:off x="184946" y="221399"/>
            <a:ext cx="5605141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461" name="Google Shape;46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34630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462" name="Google Shape;46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899282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4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54"/>
          <p:cNvSpPr txBox="1"/>
          <p:nvPr/>
        </p:nvSpPr>
        <p:spPr>
          <a:xfrm>
            <a:off x="184946" y="221399"/>
            <a:ext cx="5320207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теория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54"/>
          <p:cNvSpPr txBox="1"/>
          <p:nvPr/>
        </p:nvSpPr>
        <p:spPr>
          <a:xfrm>
            <a:off x="403860" y="840507"/>
            <a:ext cx="4168140" cy="39241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6050" lvl="0" marL="139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потребности / проблеме: 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46050" lvl="0" marL="139700" marR="0" rtl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целевой аудитории: 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46050" lvl="0" marL="139700" marR="0" rtl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ценностном предложении: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46050" lvl="0" marL="139700" marR="0" rtl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предлагаемом решении: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46050" lvl="0" marL="139700" marR="0" rtl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Предположение о модели монетизации: 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54"/>
          <p:cNvSpPr/>
          <p:nvPr/>
        </p:nvSpPr>
        <p:spPr>
          <a:xfrm>
            <a:off x="4841477" y="883920"/>
            <a:ext cx="3787140" cy="384810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1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Формулируем правильные вопросы для проверки: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t/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605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" sz="11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Вы бы скачали это приложение? Пойдете на наше мероприятие?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 часто вы ходите на подобные мероприятия? </a:t>
            </a:r>
            <a:endParaRPr b="0" i="0" sz="11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У вас был опыт скачивания таких приложений?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Не спрашиваем напрямую отношение пользователя к продукту: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3035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Неверно</a:t>
            </a:r>
            <a:r>
              <a:rPr b="0" i="0" lang="ru" sz="11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: Нравится ли вам мой продукт? Считаете ли вы, что проект актуальный?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Верно</a:t>
            </a:r>
            <a:r>
              <a:rPr b="0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Какие функции вам кажутся более полезными?</a:t>
            </a:r>
            <a:endParaRPr b="0" i="0" sz="11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Понимаете ли вы, как работает продукт?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E630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139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Задаём вопросы с открытым ответом, а не только «да / нет», они дают больше информации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5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55"/>
          <p:cNvSpPr txBox="1"/>
          <p:nvPr/>
        </p:nvSpPr>
        <p:spPr>
          <a:xfrm>
            <a:off x="184946" y="221399"/>
            <a:ext cx="571815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ГИПОТЕЗЫ ПРОЕКТА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55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55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55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55"/>
          <p:cNvSpPr txBox="1"/>
          <p:nvPr/>
        </p:nvSpPr>
        <p:spPr>
          <a:xfrm>
            <a:off x="347086" y="1223429"/>
            <a:ext cx="3942974" cy="210057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60% студентов от 18 до 23 лет интересуются музыкой (слушают музыку минимум 4 раза в неделю).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школьников 8-11 классов еще не выбрали будущую специальность для поступления.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70% людей, которые готовят 2-3 раза в неделю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знают, что готовить на ужин или обед.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55"/>
          <p:cNvSpPr txBox="1"/>
          <p:nvPr/>
        </p:nvSpPr>
        <p:spPr>
          <a:xfrm>
            <a:off x="4789547" y="1223429"/>
            <a:ext cx="3882014" cy="23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Студенты будут рады пользоваться новым сервисом по поиску и прослушиванию музыки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Школьники испытывают сложности с выбором будущей профессии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b="0" i="1" lang="ru" sz="12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(для проверки гипотезы нужно уже разработанное приложение)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6"/>
          <p:cNvSpPr txBox="1"/>
          <p:nvPr/>
        </p:nvSpPr>
        <p:spPr>
          <a:xfrm>
            <a:off x="4626595" y="933429"/>
            <a:ext cx="42051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1.Как часто до поступления в институт вы участвовали в проектах/ конференциях?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2.Был ли у вас опыт использования приложений/онлайн площадок с похожим функционалом?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3.Какие функции вы цените в онлайн - платформах на основе вашего опыта в проектной деятельности?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4.Какое количество площадок/ приложений вы использовали при создании своего проекта?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5.С какими проблемами вы столкнулись при использовании приложения/онлайн площадки для создания проектов?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7" name="Google Shape;487;p56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488" name="Google Shape;488;p5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56"/>
            <p:cNvSpPr/>
            <p:nvPr/>
          </p:nvSpPr>
          <p:spPr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56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ГИПОТЕЗЫ ПРОЕКТА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56"/>
          <p:cNvSpPr txBox="1"/>
          <p:nvPr/>
        </p:nvSpPr>
        <p:spPr>
          <a:xfrm>
            <a:off x="314485" y="883919"/>
            <a:ext cx="4207800" cy="4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Гипотеза: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Мы предполагаем, что около </a:t>
            </a:r>
            <a:r>
              <a:rPr b="1" lang="ru"/>
              <a:t>60% студентов</a:t>
            </a:r>
            <a:r>
              <a:rPr lang="ru"/>
              <a:t> за неимением хороших платформ или приложений </a:t>
            </a:r>
            <a:r>
              <a:rPr b="1" lang="ru"/>
              <a:t>не могут найти единомышленников</a:t>
            </a:r>
            <a:r>
              <a:rPr lang="ru"/>
              <a:t> для своих проектов или </a:t>
            </a:r>
            <a:r>
              <a:rPr b="1" lang="ru"/>
              <a:t>не могут присоединяться </a:t>
            </a:r>
            <a:r>
              <a:rPr lang="ru"/>
              <a:t>к уже существующим проектам. Также около </a:t>
            </a:r>
            <a:r>
              <a:rPr b="1" lang="ru"/>
              <a:t>50% студентов</a:t>
            </a:r>
            <a:r>
              <a:rPr lang="ru"/>
              <a:t> </a:t>
            </a:r>
            <a:r>
              <a:rPr b="1" lang="ru"/>
              <a:t>приходится использовать большое количество платформ</a:t>
            </a:r>
            <a:r>
              <a:rPr lang="ru"/>
              <a:t>, из-за чего многие первоклассные </a:t>
            </a:r>
            <a:r>
              <a:rPr b="1" lang="ru"/>
              <a:t>проекты не реализуются</a:t>
            </a:r>
            <a:r>
              <a:rPr lang="ru"/>
              <a:t> или не приживаются у некоторых слоев населения.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Способ проверки: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Заполнение студентами опросника - Google формы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Целевое количество респондентов: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+- 100 человек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7"/>
          <p:cNvSpPr txBox="1"/>
          <p:nvPr>
            <p:ph idx="1" type="subTitle"/>
          </p:nvPr>
        </p:nvSpPr>
        <p:spPr>
          <a:xfrm>
            <a:off x="152400" y="1074300"/>
            <a:ext cx="4134900" cy="517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852"/>
              <a:buNone/>
            </a:pPr>
            <a:r>
              <a:rPr lang="ru" sz="1495"/>
              <a:t>С</a:t>
            </a:r>
            <a:r>
              <a:rPr lang="ru" sz="1595"/>
              <a:t>тало ли для вас проблемой в реализации своих проектов то, что вам не хватало хорошей платформы?</a:t>
            </a:r>
            <a:endParaRPr sz="1595"/>
          </a:p>
        </p:txBody>
      </p:sp>
      <p:pic>
        <p:nvPicPr>
          <p:cNvPr id="497" name="Google Shape;49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6279"/>
            <a:ext cx="4803562" cy="319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57"/>
          <p:cNvPicPr preferRelativeResize="0"/>
          <p:nvPr/>
        </p:nvPicPr>
        <p:blipFill rotWithShape="1">
          <a:blip r:embed="rId4">
            <a:alphaModFix/>
          </a:blip>
          <a:srcRect b="0" l="0" r="6664" t="0"/>
          <a:stretch/>
        </p:blipFill>
        <p:spPr>
          <a:xfrm>
            <a:off x="4572000" y="2565800"/>
            <a:ext cx="4134899" cy="16557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7"/>
          <p:cNvSpPr txBox="1"/>
          <p:nvPr/>
        </p:nvSpPr>
        <p:spPr>
          <a:xfrm>
            <a:off x="5079825" y="947400"/>
            <a:ext cx="35658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Какое количество площадок/приложений вы использовали при создании своего проекта?</a:t>
            </a:r>
            <a:endParaRPr/>
          </a:p>
        </p:txBody>
      </p:sp>
      <p:sp>
        <p:nvSpPr>
          <p:cNvPr id="500" name="Google Shape;500;p57"/>
          <p:cNvSpPr txBox="1"/>
          <p:nvPr/>
        </p:nvSpPr>
        <p:spPr>
          <a:xfrm>
            <a:off x="152400" y="4696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 Прошло 96 человек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8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58"/>
          <p:cNvSpPr txBox="1"/>
          <p:nvPr/>
        </p:nvSpPr>
        <p:spPr>
          <a:xfrm>
            <a:off x="826846" y="888534"/>
            <a:ext cx="5258544" cy="152349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длительностью не более 2-х минут.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07" name="Google Shape;50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08" name="Google Shape;50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68008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58"/>
          <p:cNvSpPr txBox="1"/>
          <p:nvPr/>
        </p:nvSpPr>
        <p:spPr>
          <a:xfrm>
            <a:off x="184946" y="221399"/>
            <a:ext cx="158240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10" name="Google Shape;51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107841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59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9"/>
          <p:cNvSpPr txBox="1"/>
          <p:nvPr/>
        </p:nvSpPr>
        <p:spPr>
          <a:xfrm>
            <a:off x="826848" y="888525"/>
            <a:ext cx="3369000" cy="22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Проверить гипотезу проекта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Посмотреть тренды развития рынка вашего продукта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17" name="Google Shape;51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18" name="Google Shape;51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33865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59"/>
          <p:cNvSpPr txBox="1"/>
          <p:nvPr/>
        </p:nvSpPr>
        <p:spPr>
          <a:xfrm>
            <a:off x="184946" y="221399"/>
            <a:ext cx="401095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20" name="Google Shape;52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114726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9"/>
          <p:cNvSpPr txBox="1"/>
          <p:nvPr/>
        </p:nvSpPr>
        <p:spPr>
          <a:xfrm>
            <a:off x="4039675" y="888525"/>
            <a:ext cx="4785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</a:t>
            </a: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ожно выделить несколько основных трендов, которые в настоящее время влияют на рынок подобных инструментов для управления проектами и командной работы: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**Интеграция с другими инструментами:** Все больше команд используют несколько разных инструментов в своей ежедневной работе, включая системы управления проектами, мессенджеры, инструменты для работы с документами и другие. Возможность интеграции с этими инструментами становится все более важной фичей.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**Удаленная работа:** Тренд на удаленную работу продолжает расти, особенно в свете коронавирусной пандемии. Это увеличивает потребность в эффективных инструментах для онлайн-сотрудничества, которые могут поддерживать работу команды, даже когда все ее члены находятся в разных местах.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**Интеллектуальный анализ данных:** Использование AI и machine learning для анализа данных проекта и предоставления прогнозов и рекомендаций по управлению проектами становится все более популярным. Это может включать предсказание рисков проекта, оптимизация распределения ресурсов и автоматическое распознавание и классификация задач.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**Усиление безопасности:** С учетом роста киберугроз и требований к соблюдению конфиденциальности данных, укрепление безопасности становится все более важным. Это может включать шифрование данных, двухфакторную аутентификацию и средства контроля доступа.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**Удобство использования:** Пользователи все больше ожидают, что инструменты для управления проектами будут просты в использовании и иметь интуитивно понятный интерфейс. Они также хотят иметь возможность легко настраивать и адаптировать инструмент под свои конкретные потребности. </a:t>
            </a:r>
            <a:endParaRPr sz="8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**Устойчивое развитие и корпоративная социальная ответственность:** Все больше организаций и индивидуумов обращают внимание на устойчивость и социальную ответственность компаний, чьи продукты они используют. Цифровые продукты, которые учитывают эти факторы и вносят свой вклад в устойчивое развитие, могут получить дополнительное преимущество.</a:t>
            </a:r>
            <a:endParaRPr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0"/>
          <p:cNvSpPr/>
          <p:nvPr/>
        </p:nvSpPr>
        <p:spPr>
          <a:xfrm>
            <a:off x="0" y="0"/>
            <a:ext cx="9144000" cy="440127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60"/>
          <p:cNvSpPr txBox="1"/>
          <p:nvPr/>
        </p:nvSpPr>
        <p:spPr>
          <a:xfrm>
            <a:off x="549548" y="1862110"/>
            <a:ext cx="1901001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 Black"/>
              <a:buNone/>
            </a:pPr>
            <a:r>
              <a:rPr b="0" i="0" lang="ru" sz="3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3</a:t>
            </a:r>
            <a:endParaRPr b="0" i="0" sz="33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28" name="Google Shape;528;p60"/>
          <p:cNvSpPr txBox="1"/>
          <p:nvPr/>
        </p:nvSpPr>
        <p:spPr>
          <a:xfrm>
            <a:off x="549548" y="2417695"/>
            <a:ext cx="4896821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Оценка рынка. Бизнес-модель. Ресурсы. Результаты.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9" name="Google Shape;52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323" y="4568830"/>
            <a:ext cx="746567" cy="449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1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61"/>
          <p:cNvSpPr txBox="1"/>
          <p:nvPr/>
        </p:nvSpPr>
        <p:spPr>
          <a:xfrm>
            <a:off x="826843" y="888532"/>
            <a:ext cx="5527302" cy="205766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тренд развития рынка вашего продукта: растет рынок или падает?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этого можете также использовать любые достоверные источники, например: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ru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статистика запросов в Яндексе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b="0" i="0" lang="ru" sz="11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 исследования Яндекса</a:t>
            </a:r>
            <a:r>
              <a:rPr b="0" i="0" lang="ru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0" i="0" lang="ru" sz="11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исследования Сбера</a:t>
            </a:r>
            <a:endParaRPr b="0" i="0" sz="1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Предположите, какую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долю рынка в %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36" name="Google Shape;536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37" name="Google Shape;537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5834" y="227860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38" name="Google Shape;538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61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61"/>
          <p:cNvSpPr txBox="1"/>
          <p:nvPr/>
        </p:nvSpPr>
        <p:spPr>
          <a:xfrm>
            <a:off x="184946" y="221399"/>
            <a:ext cx="473711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2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62"/>
          <p:cNvSpPr txBox="1"/>
          <p:nvPr/>
        </p:nvSpPr>
        <p:spPr>
          <a:xfrm>
            <a:off x="184946" y="221399"/>
            <a:ext cx="4850126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ОЦЕНКА РЫНКА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62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62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62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62"/>
          <p:cNvSpPr txBox="1"/>
          <p:nvPr/>
        </p:nvSpPr>
        <p:spPr>
          <a:xfrm>
            <a:off x="4885715" y="1325880"/>
            <a:ext cx="391538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данным источников, наш рынок растет.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хотим занять 100% рынка.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62"/>
          <p:cNvSpPr txBox="1"/>
          <p:nvPr/>
        </p:nvSpPr>
        <p:spPr>
          <a:xfrm>
            <a:off x="414507" y="1325880"/>
            <a:ext cx="3915385" cy="117724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умных трекеров для бега за период с 2020 по 2023 гг. показывает рост в 10% ежегодно (по данным агентства X).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63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557" name="Google Shape;557;p63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63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63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0" name="Google Shape;560;p63"/>
          <p:cNvSpPr txBox="1"/>
          <p:nvPr/>
        </p:nvSpPr>
        <p:spPr>
          <a:xfrm>
            <a:off x="243857" y="906775"/>
            <a:ext cx="85779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</a:rPr>
              <a:t>Динамика рынка: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>
                <a:solidFill>
                  <a:schemeClr val="dk1"/>
                </a:solidFill>
              </a:rPr>
              <a:t>Пандемия коронавируса значительно ускорила процесс цифровизации и виртуализации бизнеса и общества. Локдауны и переход на удаленный формат работы сформировали потребность в управлении распределенными командами. </a:t>
            </a:r>
            <a:r>
              <a:rPr b="1" lang="ru">
                <a:solidFill>
                  <a:srgbClr val="00B050"/>
                </a:solidFill>
              </a:rPr>
              <a:t>Люди начали искать удобные решения для создания проектов онлайн.</a:t>
            </a:r>
            <a:r>
              <a:rPr lang="ru">
                <a:solidFill>
                  <a:schemeClr val="dk1"/>
                </a:solidFill>
              </a:rPr>
              <a:t> Из-за чего вскоре </a:t>
            </a:r>
            <a:r>
              <a:rPr b="1" lang="ru">
                <a:solidFill>
                  <a:srgbClr val="00B050"/>
                </a:solidFill>
              </a:rPr>
              <a:t>спрос на такие приложения или сайты стал гораздо выше прошлых лет</a:t>
            </a:r>
            <a:r>
              <a:rPr lang="ru">
                <a:solidFill>
                  <a:schemeClr val="dk1"/>
                </a:solidFill>
              </a:rPr>
              <a:t>. (по данным Discovery Research Group, статья из Хабр)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</a:rPr>
              <a:t>Основные «игроки» на рынке: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"/>
              <a:t>YouGile, Trello, Asana, Jira Software, Bitrix24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00000"/>
                </a:solidFill>
              </a:rPr>
              <a:t>Планируемая доля рынка: 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Несмотря на существующих конкурентов в лице компаний, указанных выше, </a:t>
            </a:r>
            <a:r>
              <a:rPr b="1" lang="ru">
                <a:solidFill>
                  <a:srgbClr val="00B050"/>
                </a:solidFill>
              </a:rPr>
              <a:t>мы стремимся занять 21% рынка </a:t>
            </a:r>
            <a:r>
              <a:rPr lang="ru"/>
              <a:t>за счет того что наша платформа будет сочетать в себе все необходимые для создания проекта инструменты.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4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64"/>
          <p:cNvSpPr txBox="1"/>
          <p:nvPr/>
        </p:nvSpPr>
        <p:spPr>
          <a:xfrm>
            <a:off x="826843" y="888533"/>
            <a:ext cx="7934903" cy="253772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 вы будете продавать продукт (некоторые из вариантов можно найти 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статье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Установите стоимость продукта и регулярность платежей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Выберите каналы сбыта (на какой площадке вы будете продавать)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Опишите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маркетинговую стратегию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ценностное предложение (ценность, которую вы приносите пользователю)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Перечислите ваших основных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партнёров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(компании / организации / отдельные лица)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67" name="Google Shape;567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85805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568" name="Google Shape;568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4" y="212549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569" name="Google Shape;569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64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64"/>
          <p:cNvSpPr txBox="1"/>
          <p:nvPr/>
        </p:nvSpPr>
        <p:spPr>
          <a:xfrm>
            <a:off x="184946" y="221399"/>
            <a:ext cx="4936688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572" name="Google Shape;572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4" y="3127659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5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65"/>
          <p:cNvSpPr txBox="1"/>
          <p:nvPr/>
        </p:nvSpPr>
        <p:spPr>
          <a:xfrm>
            <a:off x="184946" y="221399"/>
            <a:ext cx="5049700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БИЗНЕС-МОДЕЛЬ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65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65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65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65"/>
          <p:cNvSpPr txBox="1"/>
          <p:nvPr/>
        </p:nvSpPr>
        <p:spPr>
          <a:xfrm>
            <a:off x="4885715" y="1174410"/>
            <a:ext cx="3915385" cy="184666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будем продавать продукт в магазинах города по стоимости от 20 000 до 50 000.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сбыта: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магазины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у нас нет конкурентов, поэтому это лучшее решение, которое вы найдете на рынке.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реклама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компании Тюмени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65"/>
          <p:cNvSpPr txBox="1"/>
          <p:nvPr/>
        </p:nvSpPr>
        <p:spPr>
          <a:xfrm>
            <a:off x="414507" y="1174410"/>
            <a:ext cx="3915385" cy="41088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 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приложения по доставке еды: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приложение, через которое оформляются заказы.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взаимодействия с ЦА: 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Партнёры</a:t>
            </a: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ресторанные сети Тюмени (Sobolov rest, Максим), курьерские и логистические компании («Сервис Экспресс»), индивидуальные курьеры.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66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589" name="Google Shape;589;p6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66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66"/>
            <p:cNvSpPr txBox="1"/>
            <p:nvPr/>
          </p:nvSpPr>
          <p:spPr>
            <a:xfrm>
              <a:off x="675001" y="402367"/>
              <a:ext cx="26514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БИЗНЕС-МОДЕЛЬ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66"/>
          <p:cNvSpPr txBox="1"/>
          <p:nvPr/>
        </p:nvSpPr>
        <p:spPr>
          <a:xfrm>
            <a:off x="246850" y="696475"/>
            <a:ext cx="5009100" cy="2655300"/>
          </a:xfrm>
          <a:prstGeom prst="rect">
            <a:avLst/>
          </a:prstGeom>
          <a:noFill/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монетизации:</a:t>
            </a:r>
            <a:r>
              <a:rPr b="0" i="0" lang="ru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Для доступа к полному функционалу пользователю будет необходимо подключить платную подписку.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и регулярность: стоимо</a:t>
            </a:r>
            <a:r>
              <a:rPr lang="ru"/>
              <a:t>сть подписки 150 рублей в месяц, групповая подписка (от 3 до 10 человек) 250 рублей в месяц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solidFill>
                  <a:srgbClr val="00B050"/>
                </a:solidFill>
              </a:rPr>
              <a:t>Бесплатная</a:t>
            </a:r>
            <a:r>
              <a:rPr lang="ru"/>
              <a:t> пробная подписка на 1 месяц.</a:t>
            </a:r>
            <a:endParaRPr b="1" sz="17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каналы сбыта: web</a:t>
            </a:r>
            <a:r>
              <a:rPr lang="ru"/>
              <a:t>-платформа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66"/>
          <p:cNvSpPr txBox="1"/>
          <p:nvPr/>
        </p:nvSpPr>
        <p:spPr>
          <a:xfrm>
            <a:off x="246850" y="3086050"/>
            <a:ext cx="5009100" cy="2224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8C8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Маркетинг и продвижение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предложение: наша платформа сочетает в себе </a:t>
            </a:r>
            <a:r>
              <a:rPr lang="ru"/>
              <a:t>большинство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функци</a:t>
            </a:r>
            <a:r>
              <a:rPr lang="ru"/>
              <a:t>й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которых не дос</a:t>
            </a:r>
            <a:r>
              <a:rPr lang="ru"/>
              <a:t>тает у конкурентов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каналы взаимодействия с пользователем: </a:t>
            </a:r>
            <a:r>
              <a:rPr lang="ru">
                <a:solidFill>
                  <a:schemeClr val="dk1"/>
                </a:solidFill>
              </a:rPr>
              <a:t>П</a:t>
            </a:r>
            <a:r>
              <a:rPr lang="ru">
                <a:solidFill>
                  <a:schemeClr val="dk1"/>
                </a:solidFill>
              </a:rPr>
              <a:t>риложение, сайт, таргетированная реклама Вконтакте, программы лояльности и внешняя реклама.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66"/>
          <p:cNvSpPr txBox="1"/>
          <p:nvPr/>
        </p:nvSpPr>
        <p:spPr>
          <a:xfrm>
            <a:off x="5570219" y="2244275"/>
            <a:ext cx="3201600" cy="114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Партнёры: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"/>
              <a:t>ТюмГУ, </a:t>
            </a:r>
            <a:r>
              <a:rPr lang="ru">
                <a:solidFill>
                  <a:schemeClr val="dk1"/>
                </a:solidFill>
                <a:highlight>
                  <a:schemeClr val="lt1"/>
                </a:highlight>
              </a:rPr>
              <a:t>Файловый хостинг компании Dropbox Inc</a:t>
            </a:r>
            <a:endParaRPr b="0" i="0" u="none" cap="none" strike="noStrike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7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00" name="Google Shape;60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931748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601" name="Google Shape;60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819386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02" name="Google Shape;602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98156" y="4431286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67"/>
          <p:cNvSpPr txBox="1"/>
          <p:nvPr/>
        </p:nvSpPr>
        <p:spPr>
          <a:xfrm>
            <a:off x="7959166" y="4501036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67"/>
          <p:cNvSpPr txBox="1"/>
          <p:nvPr/>
        </p:nvSpPr>
        <p:spPr>
          <a:xfrm>
            <a:off x="184946" y="221399"/>
            <a:ext cx="3581750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05" name="Google Shape;60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2880896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67"/>
          <p:cNvSpPr txBox="1"/>
          <p:nvPr/>
        </p:nvSpPr>
        <p:spPr>
          <a:xfrm>
            <a:off x="901656" y="922019"/>
            <a:ext cx="7130633" cy="35892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«точку завершение проекта»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(как вы поймете, что проект реализован).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план реализации проекта в виде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Диаграммы Ганта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В зависимости от продолжительности проекта, план можно составлять в днях / неделях / месяцах (как будет удобнее).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Определите, какие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расходы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проекта и посчитайте, через сколько месяцев ваши доходы превысят расходы.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07" name="Google Shape;60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4046615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68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68"/>
          <p:cNvSpPr txBox="1"/>
          <p:nvPr/>
        </p:nvSpPr>
        <p:spPr>
          <a:xfrm>
            <a:off x="184946" y="221399"/>
            <a:ext cx="369476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68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5" name="Google Shape;615;p68"/>
          <p:cNvGraphicFramePr/>
          <p:nvPr/>
        </p:nvGraphicFramePr>
        <p:xfrm>
          <a:off x="514694" y="12196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{E04F96DE-F087-4CCC-A923-0486EC405531}</a:tableStyleId>
              </a:tblPr>
              <a:tblGrid>
                <a:gridCol w="2282600"/>
                <a:gridCol w="918000"/>
                <a:gridCol w="918000"/>
                <a:gridCol w="918000"/>
                <a:gridCol w="513000"/>
                <a:gridCol w="513000"/>
                <a:gridCol w="513000"/>
                <a:gridCol w="513000"/>
                <a:gridCol w="513000"/>
                <a:gridCol w="513000"/>
              </a:tblGrid>
              <a:tr h="1818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</a:t>
                      </a:r>
                      <a:b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начала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 </a:t>
                      </a:r>
                      <a:b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 команды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09900">
                <a:tc vMerge="1"/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400" u="none" cap="none" strike="noStrike"/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концепции проекта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10.04.2023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16.04.2023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Л.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Согласование проекта с Управлением корпоративными коммуникациями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23.04.2023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Определение перечня спикеров подкаста (не менее 6)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24.04.2023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14.05.2023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Алексей К./</a:t>
                      </a:r>
                      <a:b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Константин Л.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(1 выпуск)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22.05.2023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16.06.2023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17.06.2023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29.06.2023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Артур А.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30.06.2023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Анастасия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(2,3 выпуск)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05.07.2023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подкастов (4,5,6 выпуск)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21.07.2023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Публикация, продвижение, рассылка по сотрудникам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 Д.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Сбор обратной связи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09.08.2023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900"/>
                        <a:buFont typeface="Arial"/>
                        <a:buNone/>
                      </a:pPr>
                      <a:r>
                        <a:rPr b="0"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100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Формирование итогового отчета о реализации проекта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13.08.2023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08.09.2023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46A"/>
                        </a:buClr>
                        <a:buSzPts val="900"/>
                        <a:buFont typeface="Arial"/>
                        <a:buNone/>
                      </a:pPr>
                      <a:r>
                        <a:rPr b="0" i="1" lang="ru" sz="900" u="none" cap="none" strike="noStrik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Алёна Г.</a:t>
                      </a:r>
                      <a:endParaRPr sz="1400" u="none" cap="none" strike="noStrike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69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69"/>
          <p:cNvSpPr txBox="1"/>
          <p:nvPr/>
        </p:nvSpPr>
        <p:spPr>
          <a:xfrm>
            <a:off x="184946" y="221399"/>
            <a:ext cx="369476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РЕСУРСЫ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69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23" name="Google Shape;623;p69"/>
          <p:cNvGraphicFramePr/>
          <p:nvPr/>
        </p:nvGraphicFramePr>
        <p:xfrm>
          <a:off x="396239" y="12234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{C922B097-5D50-4850-9870-BC462D237530}</a:tableStyleId>
              </a:tblPr>
              <a:tblGrid>
                <a:gridCol w="2389075"/>
                <a:gridCol w="715775"/>
                <a:gridCol w="715775"/>
                <a:gridCol w="715775"/>
                <a:gridCol w="715775"/>
                <a:gridCol w="715775"/>
                <a:gridCol w="715775"/>
                <a:gridCol w="715775"/>
                <a:gridCol w="715775"/>
              </a:tblGrid>
              <a:tr h="196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</a:t>
                      </a:r>
                      <a:endParaRPr sz="1100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</a:t>
                      </a:r>
                      <a:endParaRPr sz="1100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</a:t>
                      </a:r>
                      <a:endParaRPr sz="1100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</a:t>
                      </a:r>
                      <a:endParaRPr sz="1100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196725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14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(цена продукта: 2500 руб)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375 000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Инвестиции / гранты / кредиты (если есть)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96725">
                <a:tc gridSpan="9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Разработчик приложения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Дизайнер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Команда проекта (3 человека)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200 000 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250 000 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и продвижение: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Оплата услуг SMM-менеджера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Рекламный бюджет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Комиссия за выход в магазины приложений (Play Market, App Store)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- 280 000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- 260 000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- 150 000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- 95 000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- 45 000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155 000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624" name="Google Shape;624;p69"/>
          <p:cNvSpPr txBox="1"/>
          <p:nvPr/>
        </p:nvSpPr>
        <p:spPr>
          <a:xfrm>
            <a:off x="361389" y="4582820"/>
            <a:ext cx="3992824" cy="25391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Запрашиваемая сумма инвестиций: 1 080 000 рублей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70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630" name="Google Shape;630;p70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70"/>
            <p:cNvSpPr/>
            <p:nvPr/>
          </p:nvSpPr>
          <p:spPr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70"/>
            <p:cNvSpPr txBox="1"/>
            <p:nvPr/>
          </p:nvSpPr>
          <p:spPr>
            <a:xfrm>
              <a:off x="492113" y="402364"/>
              <a:ext cx="42338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ДИАГРАММА ГАНТА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3" name="Google Shape;633;p70"/>
          <p:cNvSpPr txBox="1"/>
          <p:nvPr/>
        </p:nvSpPr>
        <p:spPr>
          <a:xfrm>
            <a:off x="259080" y="4557054"/>
            <a:ext cx="495414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срок реализации проекта:_____ месяцев </a:t>
            </a:r>
            <a:r>
              <a:rPr b="0" i="0" lang="ru" sz="1200" u="none" cap="none" strike="noStrike">
                <a:solidFill>
                  <a:srgbClr val="E63035"/>
                </a:solidFill>
                <a:latin typeface="Arial"/>
                <a:ea typeface="Arial"/>
                <a:cs typeface="Arial"/>
                <a:sym typeface="Arial"/>
              </a:rPr>
              <a:t>(не более 3-х лет)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34" name="Google Shape;634;p70"/>
          <p:cNvGraphicFramePr/>
          <p:nvPr/>
        </p:nvGraphicFramePr>
        <p:xfrm>
          <a:off x="295185" y="7216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{E04F96DE-F087-4CCC-A923-0486EC405531}</a:tableStyleId>
              </a:tblPr>
              <a:tblGrid>
                <a:gridCol w="2019650"/>
                <a:gridCol w="1026000"/>
                <a:gridCol w="1026000"/>
                <a:gridCol w="1026000"/>
                <a:gridCol w="481150"/>
                <a:gridCol w="382850"/>
                <a:gridCol w="432000"/>
                <a:gridCol w="432000"/>
                <a:gridCol w="432000"/>
                <a:gridCol w="382850"/>
                <a:gridCol w="481150"/>
                <a:gridCol w="432000"/>
              </a:tblGrid>
              <a:tr h="3099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sz="1200"/>
                    </a:p>
                  </a:txBody>
                  <a:tcPr marT="34300" marB="34300" marR="68600" marL="6860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FFFFFF"/>
                          </a:solidFill>
                        </a:rPr>
                        <a:t>Дата начала</a:t>
                      </a:r>
                      <a:endParaRPr sz="1200"/>
                    </a:p>
                  </a:txBody>
                  <a:tcPr marT="34300" marB="34300" marR="68600" marL="6860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FFFFFF"/>
                          </a:solidFill>
                        </a:rPr>
                        <a:t>Дата завершения</a:t>
                      </a:r>
                      <a:endParaRPr sz="1200"/>
                    </a:p>
                  </a:txBody>
                  <a:tcPr marT="34300" marB="34300" marR="68600" marL="6860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800">
                          <a:solidFill>
                            <a:srgbClr val="FFFFFF"/>
                          </a:solidFill>
                        </a:rPr>
                        <a:t>Ответственный</a:t>
                      </a:r>
                      <a:endParaRPr sz="1200"/>
                    </a:p>
                  </a:txBody>
                  <a:tcPr marT="34300" marB="34300" marR="68600" marL="68600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595959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</a:rPr>
                        <a:t>2023</a:t>
                      </a:r>
                      <a:endParaRPr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595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9900">
                <a:tc vMerge="1"/>
                <a:tc vMerge="1"/>
                <a:tc vMerge="1"/>
                <a:tc v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октябрь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7625" marB="7625" marR="11450" marL="11450" anchor="ctr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ноябрь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декабрь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7625" marB="7625" marR="11450" marL="1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Разработка идеи проекта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03.10.23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04.10.23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Cофья П.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Проработка проблемы проекта</a:t>
                      </a:r>
                      <a:endParaRPr sz="900"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chemeClr val="dk2"/>
                          </a:solidFill>
                        </a:rPr>
                        <a:t>03.10.23</a:t>
                      </a:r>
                      <a:endParaRPr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chemeClr val="dk2"/>
                          </a:solidFill>
                        </a:rPr>
                        <a:t>04.10.23</a:t>
                      </a:r>
                      <a:endParaRPr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chemeClr val="dk2"/>
                          </a:solidFill>
                        </a:rPr>
                        <a:t>Cофья П.</a:t>
                      </a:r>
                      <a:endParaRPr/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Поиск информации для определения обширности проекта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04.10.23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06.10.23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Дмитрий П.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Создание опроса для получения обратной связи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06.10.23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16.10.23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Кристина Щ.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Обработка обратной связи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16.10.23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17.10.23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Кристина Щ/ Юлия К.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Изучение объема рынка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17.10.23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18.10.23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Елизавета М./Софья П.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Создание бизнес модели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18.10.23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20.10.23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Юлия К.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Создание публикаций, рекламы о создании 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21.10.23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31.10.23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Дмитрий П./Алина Ш.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</a:t>
                      </a:r>
                      <a:r>
                        <a:rPr lang="ru" sz="900"/>
                        <a:t>бор обратной связи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01.11.23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03.11.23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Елизавета М./Алина Ш.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Улучшение функционала приложения на основе обратной связи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04.11.23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20.11.23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Елизавета М./Алина Ш.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Сбор обратной связи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21.11.23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01.12.23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Юлия К./ Кристина Щ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Последние приготовления к запуску приложения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02.12.23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08.12.23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Дмитрий П.</a:t>
                      </a:r>
                      <a:endParaRPr b="0"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</a:tr>
              <a:tr h="207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Формирование итогового отчета о реализации проекта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09.12.23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12.12.23</a:t>
                      </a:r>
                      <a:endParaRPr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i="1" lang="ru" sz="900">
                          <a:solidFill>
                            <a:srgbClr val="44546A"/>
                          </a:solidFill>
                        </a:rPr>
                        <a:t>Кристина Щ.</a:t>
                      </a:r>
                      <a:endParaRPr b="0" i="1" sz="900" u="none" cap="none" strike="noStrik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625" marB="7625" marR="11450" marL="11450" anchor="b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71"/>
          <p:cNvGrpSpPr/>
          <p:nvPr/>
        </p:nvGrpSpPr>
        <p:grpSpPr>
          <a:xfrm>
            <a:off x="0" y="0"/>
            <a:ext cx="9144000" cy="598175"/>
            <a:chOff x="0" y="0"/>
            <a:chExt cx="12192000" cy="797567"/>
          </a:xfrm>
        </p:grpSpPr>
        <p:sp>
          <p:nvSpPr>
            <p:cNvPr id="640" name="Google Shape;640;p7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71"/>
            <p:cNvSpPr/>
            <p:nvPr/>
          </p:nvSpPr>
          <p:spPr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71"/>
            <p:cNvSpPr txBox="1"/>
            <p:nvPr/>
          </p:nvSpPr>
          <p:spPr>
            <a:xfrm>
              <a:off x="419299" y="418067"/>
              <a:ext cx="4641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ФИНАНСОВЫЙ ПЛАН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3" name="Google Shape;643;p71"/>
          <p:cNvSpPr txBox="1"/>
          <p:nvPr/>
        </p:nvSpPr>
        <p:spPr>
          <a:xfrm>
            <a:off x="259725" y="4369625"/>
            <a:ext cx="78519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Общая стоимость реализации проекта: </a:t>
            </a:r>
            <a:r>
              <a:rPr lang="ru" sz="1200"/>
              <a:t>896 950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рублей</a:t>
            </a:r>
            <a:r>
              <a:rPr lang="ru" sz="1200"/>
              <a:t>. 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 окупаемости: </a:t>
            </a:r>
            <a:r>
              <a:rPr lang="ru" sz="1200"/>
              <a:t>7 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месяцев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44" name="Google Shape;644;p71"/>
          <p:cNvGraphicFramePr/>
          <p:nvPr/>
        </p:nvGraphicFramePr>
        <p:xfrm>
          <a:off x="162935" y="59817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{C922B097-5D50-4850-9870-BC462D237530}</a:tableStyleId>
              </a:tblPr>
              <a:tblGrid>
                <a:gridCol w="2232725"/>
                <a:gridCol w="756375"/>
                <a:gridCol w="689100"/>
                <a:gridCol w="689100"/>
                <a:gridCol w="689100"/>
                <a:gridCol w="689100"/>
                <a:gridCol w="689100"/>
                <a:gridCol w="689100"/>
                <a:gridCol w="689100"/>
                <a:gridCol w="689100"/>
              </a:tblGrid>
              <a:tr h="196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октябрь</a:t>
                      </a:r>
                      <a:endParaRPr sz="9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</a:rPr>
                        <a:t>ноябрь</a:t>
                      </a:r>
                      <a:endParaRPr sz="9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декабрь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январь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февраль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9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196725">
                <a:tc gridSpan="10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8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</a:t>
                      </a: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(цена </a:t>
                      </a: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подписки</a:t>
                      </a: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= 150 руб для одного человека на 1 мес; 250 руб для группы на 1 мес</a:t>
                      </a:r>
                      <a:r>
                        <a:rPr lang="ru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32000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120000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160300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220750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287500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330500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370500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 gridSpan="10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Расходы: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8C8D6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специалистов: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-3175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Разработчик платформы (1 человек)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70000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70000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-3175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ru"/>
                        <a:t>Дизайнер (1 человек)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40000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-3175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ru"/>
                        <a:t>Команда проекта (4 человека)</a:t>
                      </a:r>
                      <a:endParaRPr sz="1400" u="none" cap="none" strike="noStrike"/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160000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160000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180000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220000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220000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Программное обеспечение (облачное хранилище)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и продвижение: реклама в группах в</a:t>
                      </a: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контакте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45000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5" name="Google Shape;645;p71"/>
          <p:cNvSpPr txBox="1"/>
          <p:nvPr/>
        </p:nvSpPr>
        <p:spPr>
          <a:xfrm>
            <a:off x="4664144" y="459671"/>
            <a:ext cx="2655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46" name="Google Shape;646;p71"/>
          <p:cNvGraphicFramePr/>
          <p:nvPr/>
        </p:nvGraphicFramePr>
        <p:xfrm>
          <a:off x="162935" y="41034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{C922B097-5D50-4850-9870-BC462D237530}</a:tableStyleId>
              </a:tblPr>
              <a:tblGrid>
                <a:gridCol w="2232725"/>
                <a:gridCol w="756375"/>
                <a:gridCol w="689100"/>
                <a:gridCol w="689100"/>
                <a:gridCol w="689100"/>
                <a:gridCol w="689100"/>
                <a:gridCol w="689100"/>
                <a:gridCol w="689100"/>
                <a:gridCol w="689100"/>
                <a:gridCol w="689100"/>
              </a:tblGrid>
              <a:tr h="26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(доходы-расходы)</a:t>
                      </a:r>
                      <a:endParaRPr sz="11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-260000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-220000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-188000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-100000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-74700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-54250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12500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25500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70500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2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72"/>
          <p:cNvSpPr txBox="1"/>
          <p:nvPr/>
        </p:nvSpPr>
        <p:spPr>
          <a:xfrm>
            <a:off x="826844" y="888533"/>
            <a:ext cx="6086727" cy="18062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Сформулируйте не менее </a:t>
            </a: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показателей результативности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которым вы будете оценивать степень реализации проекта.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Показатели бывают:</a:t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</a:t>
            </a: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53" name="Google Shape;65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8853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54" name="Google Shape;654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72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72"/>
          <p:cNvSpPr txBox="1"/>
          <p:nvPr/>
        </p:nvSpPr>
        <p:spPr>
          <a:xfrm>
            <a:off x="184946" y="221399"/>
            <a:ext cx="426222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73"/>
          <p:cNvSpPr/>
          <p:nvPr/>
        </p:nvSpPr>
        <p:spPr>
          <a:xfrm>
            <a:off x="245906" y="66035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E630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73"/>
          <p:cNvSpPr txBox="1"/>
          <p:nvPr/>
        </p:nvSpPr>
        <p:spPr>
          <a:xfrm>
            <a:off x="184946" y="221399"/>
            <a:ext cx="4477428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РЕЗУЛЬТАТЫ | примеры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73"/>
          <p:cNvSpPr/>
          <p:nvPr/>
        </p:nvSpPr>
        <p:spPr>
          <a:xfrm>
            <a:off x="4426886" y="659981"/>
            <a:ext cx="290227" cy="435764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73"/>
          <p:cNvSpPr txBox="1"/>
          <p:nvPr/>
        </p:nvSpPr>
        <p:spPr>
          <a:xfrm>
            <a:off x="77304" y="791848"/>
            <a:ext cx="1785441" cy="300083"/>
          </a:xfrm>
          <a:prstGeom prst="rect">
            <a:avLst/>
          </a:prstGeom>
          <a:solidFill>
            <a:srgbClr val="08C8D6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Хороший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73"/>
          <p:cNvSpPr txBox="1"/>
          <p:nvPr/>
        </p:nvSpPr>
        <p:spPr>
          <a:xfrm>
            <a:off x="4571999" y="791848"/>
            <a:ext cx="1619531" cy="300083"/>
          </a:xfrm>
          <a:prstGeom prst="rect">
            <a:avLst/>
          </a:prstGeom>
          <a:solidFill>
            <a:srgbClr val="E63035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Плохой пример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73"/>
          <p:cNvSpPr txBox="1"/>
          <p:nvPr/>
        </p:nvSpPr>
        <p:spPr>
          <a:xfrm>
            <a:off x="4885714" y="1325879"/>
            <a:ext cx="3915655" cy="171477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доли довольных клиентов.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 меньше бездомных животных, так как мы уменьшим нагрузку приютов.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Проведение серии мероприятий по профориентации.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73"/>
          <p:cNvSpPr txBox="1"/>
          <p:nvPr/>
        </p:nvSpPr>
        <p:spPr>
          <a:xfrm>
            <a:off x="348224" y="1325879"/>
            <a:ext cx="3915655" cy="336069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Средняя оценка приложения на PlayMarket – не ниже 4,6 за первые 3 месяца с даты публикации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65% клиентов оценивают сервис нашего заведение на оценку выше 7 из 10.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Более 200 человек прошли обучение в нашем центре.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провели не менее 15 образовательных мероприятий.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74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673" name="Google Shape;673;p7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7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74"/>
            <p:cNvSpPr txBox="1"/>
            <p:nvPr/>
          </p:nvSpPr>
          <p:spPr>
            <a:xfrm>
              <a:off x="928267" y="402367"/>
              <a:ext cx="22461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РЕЗУЛЬТАТЫ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6" name="Google Shape;676;p74"/>
          <p:cNvSpPr txBox="1"/>
          <p:nvPr/>
        </p:nvSpPr>
        <p:spPr>
          <a:xfrm>
            <a:off x="243852" y="906775"/>
            <a:ext cx="8982000" cy="4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Количественные</a:t>
            </a:r>
            <a:r>
              <a:rPr i="0" lang="ru" u="none" cap="none" strike="noStrike">
                <a:solidFill>
                  <a:srgbClr val="000000"/>
                </a:solidFill>
              </a:rPr>
              <a:t>:</a:t>
            </a:r>
            <a:endParaRPr i="0" u="none" cap="none" strike="noStrike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ru"/>
              <a:t>Количество скачиваний нашего приложения составило 6 тысяч за первые 2 месяца работы</a:t>
            </a:r>
            <a:endParaRPr i="0" u="none" cap="none" strike="noStrike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ru"/>
              <a:t>Нашу платформу используют 3 университета</a:t>
            </a:r>
            <a:endParaRPr i="0" u="none" cap="none" strike="noStrike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ru"/>
              <a:t>4087 пользователей используют платную подписку</a:t>
            </a:r>
            <a:endParaRPr i="0" u="none" cap="none" strike="noStrike">
              <a:solidFill>
                <a:srgbClr val="000000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Пользователи проводят в приложении в среднем 90 минут за сессию во 2-ом месяце, -  это на 20% выше показателя 1-ого месяца 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Наши пользователи стали тратить на 70% меньше времени в выборе проекта для присоединения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Качественные: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 В ходе анализа отзывов пользователи отметили, что  на работу над проектом они стали тратить времени значительно меньше в нашем приложении, нежели ранее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Пользователи легко находят единомышленников для своих проектов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У пользователей появилась возможность денежно продвигать понравившиеся проекты 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Сами пользователи могут получать денежную поддержку для своих проектов от других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Наши пользователи теперь используют 1-у платформу вместо 3-х, что говорит о высоком качестве нашей платформы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i="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75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75"/>
          <p:cNvSpPr txBox="1"/>
          <p:nvPr/>
        </p:nvSpPr>
        <p:spPr>
          <a:xfrm>
            <a:off x="826844" y="888533"/>
            <a:ext cx="5952241" cy="8918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Подведите итоги о целесообразности и необходимости реализации проекта.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Подумайте о перспективах развития проекта в ближайшие 3-5 лет.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83" name="Google Shape;68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8853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асы контур" id="684" name="Google Shape;684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36" y="4383202"/>
            <a:ext cx="416499" cy="41649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75"/>
          <p:cNvSpPr txBox="1"/>
          <p:nvPr/>
        </p:nvSpPr>
        <p:spPr>
          <a:xfrm>
            <a:off x="826846" y="4452952"/>
            <a:ext cx="8562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минут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75"/>
          <p:cNvSpPr txBox="1"/>
          <p:nvPr/>
        </p:nvSpPr>
        <p:spPr>
          <a:xfrm>
            <a:off x="184946" y="221399"/>
            <a:ext cx="3555300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ВЫВОДЫ |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687" name="Google Shape;687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490514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76"/>
          <p:cNvGrpSpPr/>
          <p:nvPr/>
        </p:nvGrpSpPr>
        <p:grpSpPr>
          <a:xfrm>
            <a:off x="0" y="0"/>
            <a:ext cx="9144000" cy="598170"/>
            <a:chOff x="0" y="0"/>
            <a:chExt cx="12192000" cy="797560"/>
          </a:xfrm>
        </p:grpSpPr>
        <p:sp>
          <p:nvSpPr>
            <p:cNvPr id="693" name="Google Shape;693;p7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76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8C8D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76"/>
            <p:cNvSpPr txBox="1"/>
            <p:nvPr/>
          </p:nvSpPr>
          <p:spPr>
            <a:xfrm>
              <a:off x="1192768" y="402367"/>
              <a:ext cx="17592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 Black"/>
                <a:buNone/>
              </a:pPr>
              <a:r>
                <a:rPr b="0" i="0" lang="ru" sz="14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ВЫВОДЫ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6" name="Google Shape;696;p76"/>
          <p:cNvSpPr txBox="1"/>
          <p:nvPr/>
        </p:nvSpPr>
        <p:spPr>
          <a:xfrm>
            <a:off x="206116" y="764105"/>
            <a:ext cx="5006400" cy="3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  целесообразен для реализации по следующим причинам: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Существующая проблема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(Многие студенты не могут найти единомышленников для своих проектов или для присоединения к уже существующим проектам из-за отсутствия удобных платформ или приложений. 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Сложность текущего процесса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(Использование множества различных ресурсов, что замедляет разработку проекта, увеличивает сложность управления проектом и коммуникации внутри команды)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Неэффективность существующих инструментов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Финансовая выгода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(В рамках проекта предлагается модель подписки, которая позволит привлечь доход от продажи продукции)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Реализуемость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(Проект будет выполнен в основном нашими собственными силами)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76"/>
          <p:cNvSpPr txBox="1"/>
          <p:nvPr/>
        </p:nvSpPr>
        <p:spPr>
          <a:xfrm>
            <a:off x="5343825" y="850300"/>
            <a:ext cx="36516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среднесрочной перспективе (3-5 лет) мы планируем…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Разработку и запуск базовой версии продукта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Постепенное улучшение и расширение функционала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Расширение аудитории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Партнерство с университетами и образовательными учреждениями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</a:t>
            </a: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Монетизацию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Основная цель этих этапов – создание устойчивого, растущего и прибыльного продукта, который будет полезен и востребован нашими пользователями.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7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77"/>
          <p:cNvSpPr txBox="1"/>
          <p:nvPr/>
        </p:nvSpPr>
        <p:spPr>
          <a:xfrm>
            <a:off x="826846" y="888533"/>
            <a:ext cx="5259083" cy="130329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Выбрать 1 спикера от команды.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Продолжительность выступления не более 4-х минут.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704" name="Google Shape;704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705" name="Google Shape;705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47434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77"/>
          <p:cNvSpPr txBox="1"/>
          <p:nvPr/>
        </p:nvSpPr>
        <p:spPr>
          <a:xfrm>
            <a:off x="184946" y="221399"/>
            <a:ext cx="1582405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ПЛЕНАР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707" name="Google Shape;70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836" y="1886861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8"/>
          <p:cNvSpPr/>
          <p:nvPr/>
        </p:nvSpPr>
        <p:spPr>
          <a:xfrm>
            <a:off x="245906" y="661731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78"/>
          <p:cNvSpPr txBox="1"/>
          <p:nvPr/>
        </p:nvSpPr>
        <p:spPr>
          <a:xfrm>
            <a:off x="826844" y="888532"/>
            <a:ext cx="7128341" cy="274346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Завершить заполнение всех блоков презентации.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Заполнить паспорт проекта на платформе Projects (без него команда не допускается к защите)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Подготовить выступление для защиты проекта (тайминг: 4 минуты, 1 спикер).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Оформить презентацию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 использовать: </a:t>
            </a:r>
            <a:b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</a:b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бесплатные шаблоны презентаций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иконки для слайдов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фотосток для оформления слайдов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флажок установлен контур" id="714" name="Google Shape;714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836" y="89277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715" name="Google Shape;715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836" y="129293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78"/>
          <p:cNvSpPr txBox="1"/>
          <p:nvPr/>
        </p:nvSpPr>
        <p:spPr>
          <a:xfrm>
            <a:off x="184946" y="221399"/>
            <a:ext cx="4010954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ДОМАШНЕЕ ЗАДАНИЕ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флажок установлен контур" id="717" name="Google Shape;717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835" y="1881648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лажок установлен контур" id="718" name="Google Shape;718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835" y="2317417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79"/>
          <p:cNvSpPr/>
          <p:nvPr/>
        </p:nvSpPr>
        <p:spPr>
          <a:xfrm>
            <a:off x="0" y="0"/>
            <a:ext cx="9153843" cy="440127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79"/>
          <p:cNvSpPr txBox="1"/>
          <p:nvPr/>
        </p:nvSpPr>
        <p:spPr>
          <a:xfrm>
            <a:off x="549547" y="1862109"/>
            <a:ext cx="1628281" cy="57176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 Black"/>
              <a:buNone/>
            </a:pPr>
            <a:r>
              <a:rPr b="0" i="0" lang="ru" sz="3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ДЕНЬ 4</a:t>
            </a:r>
            <a:endParaRPr b="0" i="0" sz="33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25" name="Google Shape;725;p79"/>
          <p:cNvSpPr txBox="1"/>
          <p:nvPr/>
        </p:nvSpPr>
        <p:spPr>
          <a:xfrm>
            <a:off x="549548" y="2417695"/>
            <a:ext cx="1666710" cy="2974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6" name="Google Shape;72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323" y="4568829"/>
            <a:ext cx="746566" cy="449835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79"/>
          <p:cNvSpPr/>
          <p:nvPr/>
        </p:nvSpPr>
        <p:spPr>
          <a:xfrm>
            <a:off x="3779774" y="1147869"/>
            <a:ext cx="4279106" cy="1000124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пара</a:t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своим преподавателем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и max 10 за занятие</a:t>
            </a:r>
            <a:endParaRPr sz="1100"/>
          </a:p>
        </p:txBody>
      </p:sp>
      <p:sp>
        <p:nvSpPr>
          <p:cNvPr id="728" name="Google Shape;728;p79"/>
          <p:cNvSpPr/>
          <p:nvPr/>
        </p:nvSpPr>
        <p:spPr>
          <a:xfrm>
            <a:off x="3779774" y="2348539"/>
            <a:ext cx="4279106" cy="1000124"/>
          </a:xfrm>
          <a:prstGeom prst="rect">
            <a:avLst/>
          </a:prstGeom>
          <a:noFill/>
          <a:ln cap="flat" cmpd="sng" w="126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пара</a:t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Защита проекта перед внешним преподавателем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Тайминг:</a:t>
            </a: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 минуты + вопросы / ответы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Баллы: </a:t>
            </a:r>
            <a:r>
              <a:rPr b="0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 10 за защиту </a:t>
            </a:r>
            <a:endParaRPr sz="11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7F7F7F"/>
        </a:solidFill>
      </p:bgPr>
    </p:bg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0"/>
          <p:cNvSpPr/>
          <p:nvPr/>
        </p:nvSpPr>
        <p:spPr>
          <a:xfrm>
            <a:off x="245906" y="661730"/>
            <a:ext cx="8652187" cy="4272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80"/>
          <p:cNvSpPr txBox="1"/>
          <p:nvPr/>
        </p:nvSpPr>
        <p:spPr>
          <a:xfrm>
            <a:off x="184946" y="221398"/>
            <a:ext cx="3135826" cy="4346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0" i="0" lang="ru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КРИТЕРИИ ОЦЕНКИ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80"/>
          <p:cNvSpPr txBox="1"/>
          <p:nvPr/>
        </p:nvSpPr>
        <p:spPr>
          <a:xfrm>
            <a:off x="393777" y="661730"/>
            <a:ext cx="4386017" cy="10061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sz="1100"/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проблема, решению которой посвящен проект, обозначена конкретно и полно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обозначена однозначно и конкретно целевая аудитория, которая сталкивается с данной проблемой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гипотеза и результаты её проверки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80"/>
          <p:cNvSpPr txBox="1"/>
          <p:nvPr/>
        </p:nvSpPr>
        <p:spPr>
          <a:xfrm>
            <a:off x="393777" y="1896440"/>
            <a:ext cx="4403965" cy="11318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 проекта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представлено проектное решение, которое полностью решает проблему для целевой аудитории проекта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обозначен и раскрыт продукт проекта, представлены эскизы или схожие продукты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80"/>
          <p:cNvSpPr txBox="1"/>
          <p:nvPr/>
        </p:nvSpPr>
        <p:spPr>
          <a:xfrm>
            <a:off x="399485" y="3268309"/>
            <a:ext cx="4392817" cy="13832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80"/>
          <p:cNvSpPr txBox="1"/>
          <p:nvPr/>
        </p:nvSpPr>
        <p:spPr>
          <a:xfrm>
            <a:off x="4922775" y="656006"/>
            <a:ext cx="3985304" cy="17604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Ресурсы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отсутствуют ошибки в расчетах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80"/>
          <p:cNvSpPr txBox="1"/>
          <p:nvPr/>
        </p:nvSpPr>
        <p:spPr>
          <a:xfrm>
            <a:off x="4922713" y="2891120"/>
            <a:ext cx="3979697" cy="17604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Выводы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балла: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указаны подробные количественные и качественные результаты реализации проекта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ru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заданные вопросы даны развернутые ответы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