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</p:sldIdLst>
  <p:sldSz cy="5143500" cx="9144000"/>
  <p:notesSz cx="6858000" cy="9144000"/>
  <p:embeddedFontLst>
    <p:embeddedFont>
      <p:font typeface="Raleway"/>
      <p:regular r:id="rId26"/>
      <p:bold r:id="rId27"/>
      <p:italic r:id="rId28"/>
      <p:boldItalic r:id="rId29"/>
    </p:embeddedFont>
    <p:embeddedFont>
      <p:font typeface="Raleway SemiBold"/>
      <p:regular r:id="rId30"/>
      <p:bold r:id="rId31"/>
      <p:italic r:id="rId32"/>
      <p:boldItalic r:id="rId33"/>
    </p:embeddedFont>
    <p:embeddedFont>
      <p:font typeface="Roboto Medium"/>
      <p:regular r:id="rId34"/>
      <p:bold r:id="rId35"/>
      <p:italic r:id="rId36"/>
      <p:boldItalic r:id="rId37"/>
    </p:embeddedFont>
    <p:embeddedFont>
      <p:font typeface="Roboto"/>
      <p:regular r:id="rId38"/>
      <p:bold r:id="rId39"/>
      <p:italic r:id="rId40"/>
      <p:boldItalic r:id="rId41"/>
    </p:embeddedFont>
    <p:embeddedFont>
      <p:font typeface="Helvetica Neue"/>
      <p:regular r:id="rId42"/>
      <p:bold r:id="rId43"/>
      <p:italic r:id="rId44"/>
      <p:boldItalic r:id="rId45"/>
    </p:embeddedFont>
    <p:embeddedFont>
      <p:font typeface="Lexend"/>
      <p:regular r:id="rId46"/>
      <p:bold r:id="rId47"/>
    </p:embeddedFont>
    <p:embeddedFont>
      <p:font typeface="Century Gothic"/>
      <p:regular r:id="rId48"/>
      <p:bold r:id="rId49"/>
      <p:italic r:id="rId50"/>
      <p:boldItalic r:id="rId5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D2B5C214-84D8-4CD7-BAD9-47F0B23625AA}">
  <a:tblStyle styleId="{D2B5C214-84D8-4CD7-BAD9-47F0B23625AA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Roboto-italic.fntdata"/><Relationship Id="rId42" Type="http://schemas.openxmlformats.org/officeDocument/2006/relationships/font" Target="fonts/HelveticaNeue-regular.fntdata"/><Relationship Id="rId41" Type="http://schemas.openxmlformats.org/officeDocument/2006/relationships/font" Target="fonts/Roboto-boldItalic.fntdata"/><Relationship Id="rId44" Type="http://schemas.openxmlformats.org/officeDocument/2006/relationships/font" Target="fonts/HelveticaNeue-italic.fntdata"/><Relationship Id="rId43" Type="http://schemas.openxmlformats.org/officeDocument/2006/relationships/font" Target="fonts/HelveticaNeue-bold.fntdata"/><Relationship Id="rId46" Type="http://schemas.openxmlformats.org/officeDocument/2006/relationships/font" Target="fonts/Lexend-regular.fntdata"/><Relationship Id="rId45" Type="http://schemas.openxmlformats.org/officeDocument/2006/relationships/font" Target="fonts/HelveticaNeue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48" Type="http://schemas.openxmlformats.org/officeDocument/2006/relationships/font" Target="fonts/CenturyGothic-regular.fntdata"/><Relationship Id="rId47" Type="http://schemas.openxmlformats.org/officeDocument/2006/relationships/font" Target="fonts/Lexend-bold.fntdata"/><Relationship Id="rId49" Type="http://schemas.openxmlformats.org/officeDocument/2006/relationships/font" Target="fonts/CenturyGothic-bold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RalewaySemiBold-bold.fntdata"/><Relationship Id="rId30" Type="http://schemas.openxmlformats.org/officeDocument/2006/relationships/font" Target="fonts/RalewaySemiBold-regular.fntdata"/><Relationship Id="rId33" Type="http://schemas.openxmlformats.org/officeDocument/2006/relationships/font" Target="fonts/RalewaySemiBold-boldItalic.fntdata"/><Relationship Id="rId32" Type="http://schemas.openxmlformats.org/officeDocument/2006/relationships/font" Target="fonts/RalewaySemiBold-italic.fntdata"/><Relationship Id="rId35" Type="http://schemas.openxmlformats.org/officeDocument/2006/relationships/font" Target="fonts/RobotoMedium-bold.fntdata"/><Relationship Id="rId34" Type="http://schemas.openxmlformats.org/officeDocument/2006/relationships/font" Target="fonts/RobotoMedium-regular.fntdata"/><Relationship Id="rId37" Type="http://schemas.openxmlformats.org/officeDocument/2006/relationships/font" Target="fonts/RobotoMedium-boldItalic.fntdata"/><Relationship Id="rId36" Type="http://schemas.openxmlformats.org/officeDocument/2006/relationships/font" Target="fonts/RobotoMedium-italic.fntdata"/><Relationship Id="rId39" Type="http://schemas.openxmlformats.org/officeDocument/2006/relationships/font" Target="fonts/Roboto-bold.fntdata"/><Relationship Id="rId38" Type="http://schemas.openxmlformats.org/officeDocument/2006/relationships/font" Target="fonts/Roboto-regular.fntdata"/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26" Type="http://schemas.openxmlformats.org/officeDocument/2006/relationships/font" Target="fonts/Raleway-regular.fntdata"/><Relationship Id="rId25" Type="http://schemas.openxmlformats.org/officeDocument/2006/relationships/slide" Target="slides/slide18.xml"/><Relationship Id="rId28" Type="http://schemas.openxmlformats.org/officeDocument/2006/relationships/font" Target="fonts/Raleway-italic.fntdata"/><Relationship Id="rId27" Type="http://schemas.openxmlformats.org/officeDocument/2006/relationships/font" Target="fonts/Raleway-bold.fntdata"/><Relationship Id="rId29" Type="http://schemas.openxmlformats.org/officeDocument/2006/relationships/font" Target="fonts/Raleway-boldItalic.fntdata"/><Relationship Id="rId51" Type="http://schemas.openxmlformats.org/officeDocument/2006/relationships/font" Target="fonts/CenturyGothic-boldItalic.fntdata"/><Relationship Id="rId50" Type="http://schemas.openxmlformats.org/officeDocument/2006/relationships/font" Target="fonts/CenturyGothic-italic.fntdata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0" name="Google Shape;120;p2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0" name="Google Shape;140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4" name="Google Shape;154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8" name="Google Shape;168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29e27c87089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2" name="Google Shape;182;g29e27c87089_0_1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4" name="Google Shape;194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1ea49040c14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9" name="Google Shape;209;g1ea49040c14_0_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0" name="Google Shape;220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3" name="Google Shape;233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7" name="Google Shape;24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29e27c87089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8" name="Google Shape;258;g29e27c87089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1ea49040c14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" name="Google Shape;271;g1ea49040c14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1ea49040c14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g1ea49040c14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1ea49040c14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5" name="Google Shape;285;g1ea49040c14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2" name="Google Shape;292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04" name="Google Shape;304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18" name="Google Shape;318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10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10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b="4320" l="0" r="2181" t="1756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rtl="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rtl="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F3F3F3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F3F3F3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3.png"/><Relationship Id="rId5" Type="http://schemas.openxmlformats.org/officeDocument/2006/relationships/image" Target="../media/image13.jpg"/><Relationship Id="rId6" Type="http://schemas.openxmlformats.org/officeDocument/2006/relationships/image" Target="../media/image4.png"/><Relationship Id="rId7" Type="http://schemas.openxmlformats.org/officeDocument/2006/relationships/image" Target="../media/image14.png"/><Relationship Id="rId8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6.gif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6.gif"/><Relationship Id="rId4" Type="http://schemas.openxmlformats.org/officeDocument/2006/relationships/image" Target="../media/image2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0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8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7.png"/><Relationship Id="rId4" Type="http://schemas.openxmlformats.org/officeDocument/2006/relationships/image" Target="../media/image25.jpg"/><Relationship Id="rId5" Type="http://schemas.openxmlformats.org/officeDocument/2006/relationships/image" Target="../media/image24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05" name="Google Shape;105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/>
          <p:nvPr>
            <p:ph type="title"/>
          </p:nvPr>
        </p:nvSpPr>
        <p:spPr>
          <a:xfrm>
            <a:off x="41617" y="1270006"/>
            <a:ext cx="4655700" cy="72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rPr>
              <a:t>FastBarter</a:t>
            </a:r>
            <a:endParaRPr sz="3500"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107" name="Google Shape;107;p25"/>
          <p:cNvSpPr txBox="1"/>
          <p:nvPr>
            <p:ph idx="1" type="body"/>
          </p:nvPr>
        </p:nvSpPr>
        <p:spPr>
          <a:xfrm>
            <a:off x="456818" y="2340281"/>
            <a:ext cx="3825300" cy="4155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lang="ru" sz="15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"Дари. Обменивай. Создавай."</a:t>
            </a:r>
            <a:endParaRPr sz="15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777282" y="346219"/>
            <a:ext cx="1197182" cy="406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347831" y="397820"/>
            <a:ext cx="1322961" cy="3029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7" name="Google Shape;127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" name="Google Shape;130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1" name="Google Shape;131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2" name="Google Shape;132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37" name="Google Shape;137;p26"/>
          <p:cNvSpPr txBox="1"/>
          <p:nvPr/>
        </p:nvSpPr>
        <p:spPr>
          <a:xfrm>
            <a:off x="279925" y="1670125"/>
            <a:ext cx="69981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 российском рынке существующие программы для обмен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а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b="1"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плохо адаптированы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под пользователей, из-за чего в большинстве случаев люди обменивают свои вещи в барахолках или авито, которые не так хорошо приспособлены к этому. Создание веб-сервиса для обмена сможет решить эту проблему.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7"/>
          <p:cNvSpPr txBox="1"/>
          <p:nvPr>
            <p:ph type="title"/>
          </p:nvPr>
        </p:nvSpPr>
        <p:spPr>
          <a:xfrm>
            <a:off x="1635467" y="6585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3" name="Google Shape;143;p27"/>
          <p:cNvSpPr txBox="1"/>
          <p:nvPr>
            <p:ph idx="1" type="body"/>
          </p:nvPr>
        </p:nvSpPr>
        <p:spPr>
          <a:xfrm>
            <a:off x="346925" y="2499450"/>
            <a:ext cx="7993200" cy="2389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b="1" lang="ru">
                <a:solidFill>
                  <a:srgbClr val="132C40"/>
                </a:solidFill>
              </a:rPr>
              <a:t>Люди с ограниченными ресурсами</a:t>
            </a:r>
            <a:endParaRPr b="1"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b="1" lang="ru">
                <a:solidFill>
                  <a:srgbClr val="132C40"/>
                </a:solidFill>
              </a:rPr>
              <a:t>Экологически осознанные потребители</a:t>
            </a:r>
            <a:endParaRPr b="1"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b="1" lang="ru">
                <a:solidFill>
                  <a:srgbClr val="132C40"/>
                </a:solidFill>
              </a:rPr>
              <a:t>Любители уникальных вещей</a:t>
            </a:r>
            <a:endParaRPr b="1"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b="1" lang="ru">
                <a:solidFill>
                  <a:srgbClr val="132C40"/>
                </a:solidFill>
              </a:rPr>
              <a:t>Социальные сообщества и группы с общими интересами</a:t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b="1" lang="ru">
                <a:solidFill>
                  <a:srgbClr val="132C40"/>
                </a:solidFill>
              </a:rPr>
              <a:t>Организации (</a:t>
            </a:r>
            <a:r>
              <a:rPr lang="ru">
                <a:solidFill>
                  <a:srgbClr val="132C40"/>
                </a:solidFill>
              </a:rPr>
              <a:t>благотворительные организации</a:t>
            </a:r>
            <a:r>
              <a:rPr b="1" lang="ru">
                <a:solidFill>
                  <a:srgbClr val="132C40"/>
                </a:solidFill>
              </a:rPr>
              <a:t>)</a:t>
            </a:r>
            <a:endParaRPr b="1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44" name="Google Shape;144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5" name="Google Shape;145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1" name="Google Shape;151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805" y="656302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8"/>
          <p:cNvSpPr txBox="1"/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7" name="Google Shape;157;p28"/>
          <p:cNvSpPr txBox="1"/>
          <p:nvPr>
            <p:ph idx="1" type="body"/>
          </p:nvPr>
        </p:nvSpPr>
        <p:spPr>
          <a:xfrm>
            <a:off x="456818" y="2568881"/>
            <a:ext cx="6568200" cy="20679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В современном мире потребительского общества происходит постоянное </a:t>
            </a:r>
            <a:r>
              <a:rPr b="1" lang="ru">
                <a:solidFill>
                  <a:srgbClr val="132C40"/>
                </a:solidFill>
              </a:rPr>
              <a:t>производство и потребление товаров</a:t>
            </a:r>
            <a:r>
              <a:rPr lang="ru">
                <a:solidFill>
                  <a:srgbClr val="132C40"/>
                </a:solidFill>
              </a:rPr>
              <a:t>, что приводит к огромному количеству </a:t>
            </a:r>
            <a:r>
              <a:rPr b="1" lang="ru">
                <a:solidFill>
                  <a:srgbClr val="132C40"/>
                </a:solidFill>
              </a:rPr>
              <a:t>отходов, загрязнению окружающей среды и истощению природных ресурсов</a:t>
            </a:r>
            <a:r>
              <a:rPr lang="ru">
                <a:solidFill>
                  <a:srgbClr val="132C40"/>
                </a:solidFill>
              </a:rPr>
              <a:t>. Покупка же новых товаров может оказать серьезное воздействие на финансовое положение людей. У человека появляется ненужная вещь, которую он хотел бы без продажи сразу </a:t>
            </a:r>
            <a:r>
              <a:rPr b="1" lang="ru">
                <a:solidFill>
                  <a:srgbClr val="132C40"/>
                </a:solidFill>
              </a:rPr>
              <a:t>обменять </a:t>
            </a:r>
            <a:r>
              <a:rPr lang="ru">
                <a:solidFill>
                  <a:srgbClr val="132C40"/>
                </a:solidFill>
              </a:rPr>
              <a:t>на что-то нужное. При этом сложно найти человека, который был бы готов обменяться.</a:t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58" name="Google Shape;158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9" name="Google Shape;159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5" name="Google Shape;165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9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1" name="Google Shape;171;p29"/>
          <p:cNvSpPr txBox="1"/>
          <p:nvPr>
            <p:ph idx="1" type="body"/>
          </p:nvPr>
        </p:nvSpPr>
        <p:spPr>
          <a:xfrm>
            <a:off x="456825" y="2020575"/>
            <a:ext cx="7993200" cy="15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Наш проект предоставляет решение-</a:t>
            </a:r>
            <a:r>
              <a:rPr b="1" lang="ru">
                <a:solidFill>
                  <a:srgbClr val="132C40"/>
                </a:solidFill>
              </a:rPr>
              <a:t>веб-сервис</a:t>
            </a:r>
            <a:r>
              <a:rPr lang="ru">
                <a:solidFill>
                  <a:srgbClr val="132C40"/>
                </a:solidFill>
              </a:rPr>
              <a:t>, с помощью которого </a:t>
            </a:r>
            <a:r>
              <a:rPr b="1" lang="ru">
                <a:solidFill>
                  <a:srgbClr val="132C40"/>
                </a:solidFill>
              </a:rPr>
              <a:t>люди смогут быстро и удобно обмениваться вещами</a:t>
            </a:r>
            <a:r>
              <a:rPr lang="ru">
                <a:solidFill>
                  <a:srgbClr val="132C40"/>
                </a:solidFill>
              </a:rPr>
              <a:t>, которые им больше не нужны, на предметы, которые им действительно интересны. Это снижает необходимость покупки новых товаров и, следовательно, </a:t>
            </a:r>
            <a:r>
              <a:rPr b="1" lang="ru">
                <a:solidFill>
                  <a:srgbClr val="132C40"/>
                </a:solidFill>
              </a:rPr>
              <a:t>уменьшает поток отходов</a:t>
            </a:r>
            <a:r>
              <a:rPr lang="ru">
                <a:solidFill>
                  <a:srgbClr val="132C40"/>
                </a:solidFill>
              </a:rPr>
              <a:t> и негативное воздействие на окружающую среду, а также экономит силы и время на поиск нужного товара. Кроме того, обмен вещами поможет пользователям экономить деньги, что актуально в условиях экономической нестабильности. </a:t>
            </a:r>
            <a:r>
              <a:rPr lang="ru">
                <a:solidFill>
                  <a:srgbClr val="132C40"/>
                </a:solidFill>
              </a:rPr>
              <a:t> </a:t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72" name="Google Shape;172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" name="Google Shape;173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9" name="Google Shape;179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5" name="Google Shape;185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3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7" name="Google Shape;187;p3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8" name="Google Shape;188;p3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9" name="Google Shape;189;p3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0" name="Google Shape;190;p30"/>
          <p:cNvSpPr txBox="1"/>
          <p:nvPr>
            <p:ph type="title"/>
          </p:nvPr>
        </p:nvSpPr>
        <p:spPr>
          <a:xfrm>
            <a:off x="432325" y="597425"/>
            <a:ext cx="78462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rgbClr val="E69138"/>
                </a:solidFill>
              </a:rPr>
              <a:t>ЦЕННОСТЬ, ЦЕННОСТНОЕ ПРЕДЛОЖЕНИЕ</a:t>
            </a:r>
            <a:endParaRPr sz="3000">
              <a:solidFill>
                <a:srgbClr val="E69138"/>
              </a:solidFill>
            </a:endParaRPr>
          </a:p>
        </p:txBody>
      </p:sp>
      <p:sp>
        <p:nvSpPr>
          <p:cNvPr id="191" name="Google Shape;191;p30"/>
          <p:cNvSpPr txBox="1"/>
          <p:nvPr/>
        </p:nvSpPr>
        <p:spPr>
          <a:xfrm>
            <a:off x="718325" y="2251600"/>
            <a:ext cx="6716700" cy="24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b="1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FastBarter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,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людям,желающим что то </a:t>
            </a:r>
            <a:r>
              <a:rPr b="1"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обменять,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а не продать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, когда у них появляется потребность обменять ненужную вещь на что-то нужное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</a:t>
            </a:r>
            <a:r>
              <a:rPr lang="ru" sz="120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ем</a:t>
            </a: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 проблему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затраты ресурсов на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поиск людей, готовых обменяться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веб-сервиса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</a:t>
            </a:r>
            <a:r>
              <a:rPr lang="ru" sz="120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ем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экономию сил и времени  для поиска нужных пользователю предложений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7" name="Google Shape;197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31"/>
          <p:cNvSpPr txBox="1"/>
          <p:nvPr/>
        </p:nvSpPr>
        <p:spPr>
          <a:xfrm>
            <a:off x="538269" y="2311926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99" name="Google Shape;199;p31"/>
          <p:cNvSpPr txBox="1"/>
          <p:nvPr>
            <p:ph idx="1" type="body"/>
          </p:nvPr>
        </p:nvSpPr>
        <p:spPr>
          <a:xfrm>
            <a:off x="456825" y="2786799"/>
            <a:ext cx="79932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Мы работаем на рынке</a:t>
            </a:r>
            <a:r>
              <a:rPr lang="ru"/>
              <a:t>  B2С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Наша ЦА - это ~1 млн. человек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Наше решение будет стоить приблизительно ~ </a:t>
            </a:r>
            <a:r>
              <a:rPr lang="ru"/>
              <a:t>1 735 000,00 ₽</a:t>
            </a:r>
            <a:r>
              <a:rPr b="1" lang="ru" sz="110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"/>
              <a:t> </a:t>
            </a:r>
            <a:r>
              <a:rPr lang="ru"/>
              <a:t> 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Сегменты А и B ~ 867 500</a:t>
            </a:r>
            <a:r>
              <a:rPr lang="ru"/>
              <a:t>,00 ₽</a:t>
            </a:r>
            <a:r>
              <a:rPr b="1" lang="ru" sz="110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"/>
              <a:t>  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Сможем заработать в первый год ~ 433 750</a:t>
            </a:r>
            <a:r>
              <a:rPr lang="ru"/>
              <a:t>,00 ₽</a:t>
            </a:r>
            <a:r>
              <a:rPr b="1" lang="ru" sz="1100"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200" name="Google Shape;200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" name="Google Shape;201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" name="Google Shape;203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4" name="Google Shape;204;p31"/>
          <p:cNvSpPr/>
          <p:nvPr/>
        </p:nvSpPr>
        <p:spPr>
          <a:xfrm>
            <a:off x="1047293" y="160149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31"/>
          <p:cNvSpPr txBox="1"/>
          <p:nvPr>
            <p:ph type="title"/>
          </p:nvPr>
        </p:nvSpPr>
        <p:spPr>
          <a:xfrm>
            <a:off x="894900" y="1665425"/>
            <a:ext cx="3616800" cy="6465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  <a:latin typeface="Roboto Medium"/>
                <a:ea typeface="Roboto Medium"/>
                <a:cs typeface="Roboto Medium"/>
                <a:sym typeface="Roboto Medium"/>
              </a:rPr>
              <a:t>РЫНОК</a:t>
            </a:r>
            <a:endParaRPr sz="3000">
              <a:solidFill>
                <a:schemeClr val="lt1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pic>
        <p:nvPicPr>
          <p:cNvPr id="206" name="Google Shape;206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74768" y="1240950"/>
            <a:ext cx="3010689" cy="20071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" name="Google Shape;212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" name="Google Shape;215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" name="Google Shape;216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17" name="Google Shape;217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2462" y="0"/>
            <a:ext cx="7554283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" name="Google Shape;226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7" name="Google Shape;227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28" name="Google Shape;228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7916" y="1021175"/>
            <a:ext cx="8081661" cy="3908686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33"/>
          <p:cNvSpPr/>
          <p:nvPr/>
        </p:nvSpPr>
        <p:spPr>
          <a:xfrm>
            <a:off x="630318" y="20184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33"/>
          <p:cNvSpPr txBox="1"/>
          <p:nvPr>
            <p:ph type="title"/>
          </p:nvPr>
        </p:nvSpPr>
        <p:spPr>
          <a:xfrm>
            <a:off x="477925" y="265775"/>
            <a:ext cx="3616800" cy="6465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  <a:latin typeface="Roboto Medium"/>
                <a:ea typeface="Roboto Medium"/>
                <a:cs typeface="Roboto Medium"/>
                <a:sym typeface="Roboto Medium"/>
              </a:rPr>
              <a:t>КОНКУРЕНТЫ</a:t>
            </a:r>
            <a:endParaRPr sz="3000">
              <a:solidFill>
                <a:schemeClr val="lt1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4"/>
          <p:cNvSpPr txBox="1"/>
          <p:nvPr/>
        </p:nvSpPr>
        <p:spPr>
          <a:xfrm>
            <a:off x="488944" y="2345556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6" name="Google Shape;236;p3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" name="Google Shape;237;p3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34"/>
          <p:cNvSpPr/>
          <p:nvPr/>
        </p:nvSpPr>
        <p:spPr>
          <a:xfrm>
            <a:off x="609218" y="134634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34"/>
          <p:cNvSpPr txBox="1"/>
          <p:nvPr>
            <p:ph type="title"/>
          </p:nvPr>
        </p:nvSpPr>
        <p:spPr>
          <a:xfrm>
            <a:off x="456825" y="1410275"/>
            <a:ext cx="3616800" cy="6465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  <a:latin typeface="Roboto Medium"/>
                <a:ea typeface="Roboto Medium"/>
                <a:cs typeface="Roboto Medium"/>
                <a:sym typeface="Roboto Medium"/>
              </a:rPr>
              <a:t>БИЗНЕС-МОДЕЛЬ</a:t>
            </a:r>
            <a:endParaRPr sz="3000">
              <a:solidFill>
                <a:schemeClr val="lt1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240" name="Google Shape;240;p34"/>
          <p:cNvSpPr txBox="1"/>
          <p:nvPr>
            <p:ph idx="1" type="body"/>
          </p:nvPr>
        </p:nvSpPr>
        <p:spPr>
          <a:xfrm>
            <a:off x="456825" y="2922126"/>
            <a:ext cx="79932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Мы </a:t>
            </a:r>
            <a:r>
              <a:rPr lang="ru"/>
              <a:t>будем делать</a:t>
            </a:r>
            <a:r>
              <a:rPr lang="ru"/>
              <a:t> web-приложение 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Это будет стоить примерно</a:t>
            </a:r>
            <a:r>
              <a:rPr lang="ru"/>
              <a:t> 1 735 000,00</a:t>
            </a:r>
            <a:r>
              <a:rPr lang="ru"/>
              <a:t> ₽</a:t>
            </a:r>
            <a:r>
              <a:rPr b="1" lang="ru" sz="1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"/>
              <a:t>  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У нас будут покупать: премиум аккаунты, бустеры для объявлений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Дополнительно будем зарабатывать на интеграции рекламы и донатах</a:t>
            </a:r>
            <a:endParaRPr/>
          </a:p>
        </p:txBody>
      </p:sp>
      <p:sp>
        <p:nvSpPr>
          <p:cNvPr id="241" name="Google Shape;241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2" name="Google Shape;242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3" name="Google Shape;243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4" name="Google Shape;244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35"/>
          <p:cNvSpPr txBox="1"/>
          <p:nvPr>
            <p:ph idx="1" type="body"/>
          </p:nvPr>
        </p:nvSpPr>
        <p:spPr>
          <a:xfrm>
            <a:off x="457200" y="2571750"/>
            <a:ext cx="6106800" cy="30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1300"/>
              <a:buChar char="●"/>
            </a:pPr>
            <a:r>
              <a:rPr lang="ru" sz="1300"/>
              <a:t>Разработана идея проекта;</a:t>
            </a:r>
            <a:endParaRPr sz="1300"/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1300"/>
              <a:buChar char="●"/>
            </a:pPr>
            <a:r>
              <a:rPr lang="ru" sz="1300"/>
              <a:t>Проанализирован рынок и выделена целевая аудитория;</a:t>
            </a:r>
            <a:endParaRPr sz="1300"/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1300"/>
              <a:buChar char="●"/>
            </a:pPr>
            <a:r>
              <a:rPr lang="ru" sz="1300"/>
              <a:t>создана bpmn модель;</a:t>
            </a:r>
            <a:endParaRPr sz="1300"/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1300"/>
              <a:buChar char="●"/>
            </a:pPr>
            <a:r>
              <a:rPr lang="ru" sz="1300"/>
              <a:t>Разработана таблица финансово-экономического расчета;</a:t>
            </a:r>
            <a:endParaRPr sz="1300"/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1300"/>
              <a:buChar char="●"/>
            </a:pPr>
            <a:r>
              <a:rPr lang="ru" sz="1300"/>
              <a:t>Разработана модель монетизации приложения.</a:t>
            </a:r>
            <a:endParaRPr sz="1300"/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1300"/>
              <a:buChar char="●"/>
            </a:pPr>
            <a:r>
              <a:rPr lang="ru" sz="1300"/>
              <a:t>Разработаны макеты в Figma</a:t>
            </a:r>
            <a:endParaRPr sz="1300"/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1300"/>
              <a:buChar char="●"/>
            </a:pPr>
            <a:r>
              <a:rPr lang="ru" sz="1300"/>
              <a:t>Разработан Front WEB-приложения</a:t>
            </a:r>
            <a:endParaRPr sz="1300"/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1300"/>
              <a:buChar char="●"/>
            </a:pPr>
            <a:r>
              <a:rPr lang="ru" sz="1300"/>
              <a:t>Web-приложение, работающее на собственном домене</a:t>
            </a:r>
            <a:endParaRPr sz="1300"/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1300"/>
              <a:buChar char="●"/>
            </a:pPr>
            <a:r>
              <a:rPr lang="ru" sz="1300"/>
              <a:t>Проведен опрос среди потенциальных пользователей</a:t>
            </a:r>
            <a:endParaRPr sz="1300"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250" name="Google Shape;250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1" name="Google Shape;251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" name="Google Shape;252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3" name="Google Shape;253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4" name="Google Shape;254;p35"/>
          <p:cNvSpPr/>
          <p:nvPr/>
        </p:nvSpPr>
        <p:spPr>
          <a:xfrm>
            <a:off x="710700" y="1384300"/>
            <a:ext cx="40158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35"/>
          <p:cNvSpPr txBox="1"/>
          <p:nvPr>
            <p:ph type="title"/>
          </p:nvPr>
        </p:nvSpPr>
        <p:spPr>
          <a:xfrm>
            <a:off x="575450" y="1448225"/>
            <a:ext cx="4087200" cy="6465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  <a:latin typeface="Roboto Medium"/>
                <a:ea typeface="Roboto Medium"/>
                <a:cs typeface="Roboto Medium"/>
                <a:sym typeface="Roboto Medium"/>
              </a:rPr>
              <a:t>Текущие результаты</a:t>
            </a:r>
            <a:endParaRPr sz="3000">
              <a:solidFill>
                <a:schemeClr val="lt1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1" name="Google Shape;261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" name="Google Shape;262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3" name="Google Shape;263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4" name="Google Shape;264;p36"/>
          <p:cNvSpPr/>
          <p:nvPr/>
        </p:nvSpPr>
        <p:spPr>
          <a:xfrm>
            <a:off x="710700" y="393700"/>
            <a:ext cx="40158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36"/>
          <p:cNvSpPr txBox="1"/>
          <p:nvPr>
            <p:ph type="title"/>
          </p:nvPr>
        </p:nvSpPr>
        <p:spPr>
          <a:xfrm>
            <a:off x="575450" y="457625"/>
            <a:ext cx="4087200" cy="6465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  <a:latin typeface="Roboto Medium"/>
                <a:ea typeface="Roboto Medium"/>
                <a:cs typeface="Roboto Medium"/>
                <a:sym typeface="Roboto Medium"/>
              </a:rPr>
              <a:t>Текущие результаты</a:t>
            </a:r>
            <a:endParaRPr sz="3000">
              <a:solidFill>
                <a:schemeClr val="lt1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pic>
        <p:nvPicPr>
          <p:cNvPr id="266" name="Google Shape;266;p36"/>
          <p:cNvPicPr preferRelativeResize="0"/>
          <p:nvPr/>
        </p:nvPicPr>
        <p:blipFill rotWithShape="1">
          <a:blip r:embed="rId3">
            <a:alphaModFix/>
          </a:blip>
          <a:srcRect b="8080" l="0" r="0" t="-8080"/>
          <a:stretch/>
        </p:blipFill>
        <p:spPr>
          <a:xfrm>
            <a:off x="6564075" y="1837850"/>
            <a:ext cx="1885950" cy="1885950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36"/>
          <p:cNvSpPr txBox="1"/>
          <p:nvPr/>
        </p:nvSpPr>
        <p:spPr>
          <a:xfrm>
            <a:off x="6596025" y="3676125"/>
            <a:ext cx="1886100" cy="59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fastbarter.ru</a:t>
            </a:r>
            <a:endParaRPr sz="22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68" name="Google Shape;268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" y="1572130"/>
            <a:ext cx="5459824" cy="269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37"/>
          <p:cNvSpPr txBox="1"/>
          <p:nvPr>
            <p:ph idx="1" type="body"/>
          </p:nvPr>
        </p:nvSpPr>
        <p:spPr>
          <a:xfrm>
            <a:off x="456818" y="2340281"/>
            <a:ext cx="7993200" cy="3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4" name="Google Shape;274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9975" y="655825"/>
            <a:ext cx="7524050" cy="4972324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37"/>
          <p:cNvSpPr txBox="1"/>
          <p:nvPr>
            <p:ph type="title"/>
          </p:nvPr>
        </p:nvSpPr>
        <p:spPr>
          <a:xfrm>
            <a:off x="427917" y="52331"/>
            <a:ext cx="4655700" cy="60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E69138"/>
                </a:solidFill>
                <a:latin typeface="Roboto Medium"/>
                <a:ea typeface="Roboto Medium"/>
                <a:cs typeface="Roboto Medium"/>
                <a:sym typeface="Roboto Medium"/>
              </a:rPr>
              <a:t>Интерфейс</a:t>
            </a:r>
            <a:endParaRPr>
              <a:solidFill>
                <a:srgbClr val="E69138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38"/>
          <p:cNvSpPr txBox="1"/>
          <p:nvPr>
            <p:ph type="title"/>
          </p:nvPr>
        </p:nvSpPr>
        <p:spPr>
          <a:xfrm>
            <a:off x="275517" y="128531"/>
            <a:ext cx="4655700" cy="60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E69138"/>
                </a:solidFill>
                <a:latin typeface="Roboto Medium"/>
                <a:ea typeface="Roboto Medium"/>
                <a:cs typeface="Roboto Medium"/>
                <a:sym typeface="Roboto Medium"/>
              </a:rPr>
              <a:t>Интерфейс</a:t>
            </a:r>
            <a:endParaRPr>
              <a:solidFill>
                <a:srgbClr val="E69138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281" name="Google Shape;281;p38"/>
          <p:cNvSpPr txBox="1"/>
          <p:nvPr>
            <p:ph idx="1" type="body"/>
          </p:nvPr>
        </p:nvSpPr>
        <p:spPr>
          <a:xfrm>
            <a:off x="456818" y="2340281"/>
            <a:ext cx="7993200" cy="3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82" name="Google Shape;282;p38"/>
          <p:cNvPicPr preferRelativeResize="0"/>
          <p:nvPr/>
        </p:nvPicPr>
        <p:blipFill rotWithShape="1">
          <a:blip r:embed="rId3">
            <a:alphaModFix/>
          </a:blip>
          <a:srcRect b="0" l="0" r="1487" t="0"/>
          <a:stretch/>
        </p:blipFill>
        <p:spPr>
          <a:xfrm>
            <a:off x="0" y="831800"/>
            <a:ext cx="9144002" cy="43555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39"/>
          <p:cNvSpPr txBox="1"/>
          <p:nvPr>
            <p:ph idx="1" type="body"/>
          </p:nvPr>
        </p:nvSpPr>
        <p:spPr>
          <a:xfrm>
            <a:off x="456818" y="2340281"/>
            <a:ext cx="7993200" cy="3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88" name="Google Shape;288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6825" y="573461"/>
            <a:ext cx="7993199" cy="4457415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39"/>
          <p:cNvSpPr txBox="1"/>
          <p:nvPr/>
        </p:nvSpPr>
        <p:spPr>
          <a:xfrm>
            <a:off x="715400" y="0"/>
            <a:ext cx="30000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700">
                <a:solidFill>
                  <a:srgbClr val="E69138"/>
                </a:solidFill>
                <a:latin typeface="Roboto Medium"/>
                <a:ea typeface="Roboto Medium"/>
                <a:cs typeface="Roboto Medium"/>
                <a:sym typeface="Roboto Medium"/>
              </a:rPr>
              <a:t>Интерфейс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40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95" name="Google Shape;295;p40"/>
          <p:cNvGraphicFramePr/>
          <p:nvPr/>
        </p:nvGraphicFramePr>
        <p:xfrm>
          <a:off x="983235" y="10655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{D2B5C214-84D8-4CD7-BAD9-47F0B23625AA}</a:tableStyleId>
              </a:tblPr>
              <a:tblGrid>
                <a:gridCol w="3326975"/>
                <a:gridCol w="3326975"/>
              </a:tblGrid>
              <a:tr h="5478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300" u="none" cap="none" strike="noStrike">
                          <a:solidFill>
                            <a:srgbClr val="132C4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РОЛЬ</a:t>
                      </a:r>
                      <a:endParaRPr b="1" sz="1300" u="none" cap="none" strike="noStrike">
                        <a:solidFill>
                          <a:srgbClr val="132C4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CAF1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300" u="none" cap="none" strike="noStrike">
                          <a:solidFill>
                            <a:srgbClr val="132C4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ФАМИЛИЯ ИМЯ</a:t>
                      </a:r>
                      <a:endParaRPr b="1" sz="1300" u="none" cap="none" strike="noStrike">
                        <a:solidFill>
                          <a:srgbClr val="132C4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CAF1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AF17"/>
                    </a:solidFill>
                  </a:tcPr>
                </a:tc>
              </a:tr>
              <a:tr h="6321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oboto Medium"/>
                          <a:ea typeface="Roboto Medium"/>
                          <a:cs typeface="Roboto Medium"/>
                          <a:sym typeface="Roboto Medium"/>
                        </a:rPr>
                        <a:t>ЛИДЕР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oboto Medium"/>
                        <a:ea typeface="Roboto Medium"/>
                        <a:cs typeface="Roboto Medium"/>
                        <a:sym typeface="Roboto Medium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CAF1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CAF1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CAF1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CAF1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oboto Medium"/>
                          <a:ea typeface="Roboto Medium"/>
                          <a:cs typeface="Roboto Medium"/>
                          <a:sym typeface="Roboto Medium"/>
                        </a:rPr>
                        <a:t>Елесин Дмитрий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oboto Medium"/>
                        <a:ea typeface="Roboto Medium"/>
                        <a:cs typeface="Roboto Medium"/>
                        <a:sym typeface="Roboto Medium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CAF1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CAF1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CAF1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CAF1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321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oboto Medium"/>
                          <a:ea typeface="Roboto Medium"/>
                          <a:cs typeface="Roboto Medium"/>
                          <a:sym typeface="Roboto Medium"/>
                        </a:rPr>
                        <a:t>Fullstack-разработчик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oboto Medium"/>
                        <a:ea typeface="Roboto Medium"/>
                        <a:cs typeface="Roboto Medium"/>
                        <a:sym typeface="Roboto Medium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CAF1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CAF1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CAF1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CAF1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oboto Medium"/>
                          <a:ea typeface="Roboto Medium"/>
                          <a:cs typeface="Roboto Medium"/>
                          <a:sym typeface="Roboto Medium"/>
                        </a:rPr>
                        <a:t>Шавалиев Альберт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oboto Medium"/>
                        <a:ea typeface="Roboto Medium"/>
                        <a:cs typeface="Roboto Medium"/>
                        <a:sym typeface="Roboto Medium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CAF1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CAF1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CAF1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CAF1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321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oboto Medium"/>
                          <a:ea typeface="Roboto Medium"/>
                          <a:cs typeface="Roboto Medium"/>
                          <a:sym typeface="Roboto Medium"/>
                        </a:rPr>
                        <a:t>Front-разработчик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oboto Medium"/>
                        <a:ea typeface="Roboto Medium"/>
                        <a:cs typeface="Roboto Medium"/>
                        <a:sym typeface="Roboto Medium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CAF1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CAF1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CAF1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CAF1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oboto Medium"/>
                          <a:ea typeface="Roboto Medium"/>
                          <a:cs typeface="Roboto Medium"/>
                          <a:sym typeface="Roboto Medium"/>
                        </a:rPr>
                        <a:t>Файзулин Ахмад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oboto Medium"/>
                        <a:ea typeface="Roboto Medium"/>
                        <a:cs typeface="Roboto Medium"/>
                        <a:sym typeface="Roboto Medium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CAF1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CAF1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CAF1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CAF1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321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oboto Medium"/>
                          <a:ea typeface="Roboto Medium"/>
                          <a:cs typeface="Roboto Medium"/>
                          <a:sym typeface="Roboto Medium"/>
                        </a:rPr>
                        <a:t>Web-дизайнер(ux/ui)</a:t>
                      </a:r>
                      <a:endParaRPr sz="1100">
                        <a:solidFill>
                          <a:srgbClr val="132C40"/>
                        </a:solidFill>
                        <a:latin typeface="Roboto Medium"/>
                        <a:ea typeface="Roboto Medium"/>
                        <a:cs typeface="Roboto Medium"/>
                        <a:sym typeface="Roboto Medium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CAF1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CAF1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CAF1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CAF1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oboto Medium"/>
                          <a:ea typeface="Roboto Medium"/>
                          <a:cs typeface="Roboto Medium"/>
                          <a:sym typeface="Roboto Medium"/>
                        </a:rPr>
                        <a:t>Требуется</a:t>
                      </a:r>
                      <a:endParaRPr sz="1100">
                        <a:solidFill>
                          <a:srgbClr val="132C40"/>
                        </a:solidFill>
                        <a:latin typeface="Roboto Medium"/>
                        <a:ea typeface="Roboto Medium"/>
                        <a:cs typeface="Roboto Medium"/>
                        <a:sym typeface="Roboto Medium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CAF1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CAF1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CAF1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CAF1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321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oboto Medium"/>
                          <a:ea typeface="Roboto Medium"/>
                          <a:cs typeface="Roboto Medium"/>
                          <a:sym typeface="Roboto Medium"/>
                        </a:rPr>
                        <a:t>Специалист по информационной безопасности</a:t>
                      </a:r>
                      <a:endParaRPr sz="1100">
                        <a:solidFill>
                          <a:srgbClr val="132C40"/>
                        </a:solidFill>
                        <a:latin typeface="Roboto Medium"/>
                        <a:ea typeface="Roboto Medium"/>
                        <a:cs typeface="Roboto Medium"/>
                        <a:sym typeface="Roboto Medium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CAF1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CAF1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CAF1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CAF1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oboto Medium"/>
                          <a:ea typeface="Roboto Medium"/>
                          <a:cs typeface="Roboto Medium"/>
                          <a:sym typeface="Roboto Medium"/>
                        </a:rPr>
                        <a:t>Требуется</a:t>
                      </a:r>
                      <a:endParaRPr sz="1100">
                        <a:solidFill>
                          <a:srgbClr val="132C40"/>
                        </a:solidFill>
                        <a:latin typeface="Roboto Medium"/>
                        <a:ea typeface="Roboto Medium"/>
                        <a:cs typeface="Roboto Medium"/>
                        <a:sym typeface="Roboto Medium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CAF1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CAF1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CAF1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CAF1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96" name="Google Shape;296;p4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7" name="Google Shape;297;p4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" name="Google Shape;298;p4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9" name="Google Shape;299;p4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0" name="Google Shape;300;p4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1" name="Google Shape;301;p4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41"/>
          <p:cNvSpPr txBox="1"/>
          <p:nvPr>
            <p:ph type="title"/>
          </p:nvPr>
        </p:nvSpPr>
        <p:spPr>
          <a:xfrm>
            <a:off x="1498167" y="256906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307" name="Google Shape;307;p4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8" name="Google Shape;308;p4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9" name="Google Shape;309;p41"/>
          <p:cNvSpPr/>
          <p:nvPr/>
        </p:nvSpPr>
        <p:spPr>
          <a:xfrm>
            <a:off x="456818" y="187294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0" name="Google Shape;310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802" y="26128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311;p4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2" name="Google Shape;312;p4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3" name="Google Shape;313;p4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4" name="Google Shape;314;p4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315" name="Google Shape;315;p41"/>
          <p:cNvGraphicFramePr/>
          <p:nvPr/>
        </p:nvGraphicFramePr>
        <p:xfrm>
          <a:off x="401735" y="11092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{D2B5C214-84D8-4CD7-BAD9-47F0B23625AA}</a:tableStyleId>
              </a:tblPr>
              <a:tblGrid>
                <a:gridCol w="2690525"/>
                <a:gridCol w="2690525"/>
                <a:gridCol w="2690525"/>
              </a:tblGrid>
              <a:tr h="5241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200" u="none" cap="none" strike="noStrike">
                          <a:solidFill>
                            <a:srgbClr val="132C40"/>
                          </a:solidFill>
                        </a:rPr>
                        <a:t>ЧТО ДЕЛАЕМ</a:t>
                      </a:r>
                      <a:endParaRPr b="1" sz="1200" u="none" cap="none" strike="noStrike">
                        <a:solidFill>
                          <a:srgbClr val="132C40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200" u="none" cap="none" strike="noStrike">
                          <a:solidFill>
                            <a:srgbClr val="132C40"/>
                          </a:solidFill>
                        </a:rPr>
                        <a:t>СРОК</a:t>
                      </a:r>
                      <a:endParaRPr b="1" sz="1200" u="none" cap="none" strike="noStrike">
                        <a:solidFill>
                          <a:srgbClr val="132C40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200" u="none" cap="none" strike="noStrike">
                          <a:solidFill>
                            <a:srgbClr val="132C40"/>
                          </a:solidFill>
                        </a:rPr>
                        <a:t>ОТВЕТСТВЕННЫЙ</a:t>
                      </a:r>
                      <a:endParaRPr b="1" sz="1200" u="none" cap="none" strike="noStrike">
                        <a:solidFill>
                          <a:srgbClr val="132C40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AF17"/>
                    </a:solidFill>
                  </a:tcPr>
                </a:tc>
              </a:tr>
              <a:tr h="5744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100">
                          <a:latin typeface="Lexend"/>
                          <a:ea typeface="Lexend"/>
                          <a:cs typeface="Lexend"/>
                          <a:sym typeface="Lexend"/>
                        </a:rPr>
                        <a:t>Разработка MVP</a:t>
                      </a:r>
                      <a:endParaRPr sz="1100" u="none" cap="none" strike="noStrike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CAF1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CAF1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CAF1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октябрь-декабрь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CAF1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CAF1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CAF1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Шавалиев Альберт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CAF1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CAF1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CAF1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166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100">
                          <a:latin typeface="Lexend"/>
                          <a:ea typeface="Lexend"/>
                          <a:cs typeface="Lexend"/>
                          <a:sym typeface="Lexend"/>
                        </a:rPr>
                        <a:t>Оформление и подача заявлений на гранты</a:t>
                      </a:r>
                      <a:endParaRPr sz="1100" u="none" cap="none" strike="noStrike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CAF1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CAF1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CAF1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CAF1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ноябрь-июль 2024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CAF1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CAF1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CAF1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CAF1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Елесин Дмитрий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CAF1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CAF1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CAF1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CAF1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166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100">
                          <a:latin typeface="Lexend"/>
                          <a:ea typeface="Lexend"/>
                          <a:cs typeface="Lexend"/>
                          <a:sym typeface="Lexend"/>
                        </a:rPr>
                        <a:t>Пополнение команды и </a:t>
                      </a:r>
                      <a:r>
                        <a:rPr lang="ru" sz="1100">
                          <a:latin typeface="Lexend"/>
                          <a:ea typeface="Lexend"/>
                          <a:cs typeface="Lexend"/>
                          <a:sym typeface="Lexend"/>
                        </a:rPr>
                        <a:t>возможностей функционала приложения</a:t>
                      </a:r>
                      <a:endParaRPr sz="1100" u="none" cap="none" strike="noStrike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CAF1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CAF1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CAF1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CAF1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июль-август 2024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CAF1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CAF1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CAF1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CAF1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Елесин Дмитрий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CAF1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CAF1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CAF1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CAF1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166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100">
                          <a:latin typeface="Lexend"/>
                          <a:ea typeface="Lexend"/>
                          <a:cs typeface="Lexend"/>
                          <a:sym typeface="Lexend"/>
                        </a:rPr>
                        <a:t>Разработка приложения на мобильные платформы </a:t>
                      </a:r>
                      <a:endParaRPr sz="11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CAF1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CAF1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CAF1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CAF1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август-ноябрь 2024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CAF1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CAF1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CAF1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CAF1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Шавалиев Альберт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CAF1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CAF1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CAF1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CAF1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744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100">
                          <a:latin typeface="Lexend"/>
                          <a:ea typeface="Lexend"/>
                          <a:cs typeface="Lexend"/>
                          <a:sym typeface="Lexend"/>
                        </a:rPr>
                        <a:t>Поиск инвесторов</a:t>
                      </a:r>
                      <a:endParaRPr sz="11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CAF1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CAF1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CAF1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CAF1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ноябрь-декабрь 2024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CAF1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CAF1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CAF1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CAF1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Елесин Дмитрий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CAF1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CAF1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CAF1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CAF1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42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321" name="Google Shape;321;p42"/>
          <p:cNvSpPr txBox="1"/>
          <p:nvPr>
            <p:ph idx="1" type="body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322" name="Google Shape;322;p42"/>
          <p:cNvSpPr txBox="1"/>
          <p:nvPr>
            <p:ph idx="1" type="body"/>
          </p:nvPr>
        </p:nvSpPr>
        <p:spPr>
          <a:xfrm>
            <a:off x="4571997" y="354083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/>
          <a:p>
            <a:pPr indent="-203200" lvl="0" marL="4064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i="1" lang="ru" sz="2100">
                <a:solidFill>
                  <a:srgbClr val="132C40"/>
                </a:solidFill>
              </a:rPr>
              <a:t>Елесин Дмитрий</a:t>
            </a:r>
            <a:endParaRPr b="1" i="1" sz="2100">
              <a:solidFill>
                <a:srgbClr val="132C40"/>
              </a:solidFill>
            </a:endParaRPr>
          </a:p>
          <a:p>
            <a:pPr indent="-203200" lvl="0" marL="4064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i="1" lang="ru" sz="2100">
                <a:solidFill>
                  <a:srgbClr val="132C40"/>
                </a:solidFill>
              </a:rPr>
              <a:t>Владимирович</a:t>
            </a:r>
            <a:endParaRPr b="1" i="1" sz="2100">
              <a:solidFill>
                <a:srgbClr val="132C40"/>
              </a:solidFill>
            </a:endParaRPr>
          </a:p>
        </p:txBody>
      </p:sp>
      <p:sp>
        <p:nvSpPr>
          <p:cNvPr id="323" name="Google Shape;323;p4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4" name="Google Shape;324;p4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5" name="Google Shape;325;p42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6" name="Google Shape;326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Google Shape;327;p4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8" name="Google Shape;328;p4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9" name="Google Shape;329;p4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30" name="Google Shape;330;p4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31" name="Google Shape;331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58788" y="2441525"/>
            <a:ext cx="1727984" cy="2088602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38775" y="876225"/>
            <a:ext cx="2371123" cy="3161498"/>
          </a:xfrm>
          <a:prstGeom prst="rect">
            <a:avLst/>
          </a:prstGeom>
          <a:noFill/>
          <a:ln>
            <a:noFill/>
          </a:ln>
        </p:spPr>
      </p:pic>
      <p:sp>
        <p:nvSpPr>
          <p:cNvPr id="333" name="Google Shape;333;p42"/>
          <p:cNvSpPr txBox="1"/>
          <p:nvPr/>
        </p:nvSpPr>
        <p:spPr>
          <a:xfrm>
            <a:off x="256550" y="0"/>
            <a:ext cx="3000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