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Lato"/>
      <p:regular r:id="rId26"/>
      <p:bold r:id="rId27"/>
      <p:italic r:id="rId28"/>
      <p:boldItalic r:id="rId29"/>
    </p:embeddedFont>
    <p:embeddedFont>
      <p:font typeface="Lato Black"/>
      <p:bold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PT Sans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8A82CC5-7A5A-415A-8CC2-2F08B0DB95E8}">
  <a:tblStyle styleId="{C8A82CC5-7A5A-415A-8CC2-2F08B0DB95E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CD485EC-7973-4CBD-B9FC-6B7521E74DE5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ato-regular.fntdata"/><Relationship Id="rId25" Type="http://schemas.openxmlformats.org/officeDocument/2006/relationships/slide" Target="slides/slide19.xml"/><Relationship Id="rId28" Type="http://schemas.openxmlformats.org/officeDocument/2006/relationships/font" Target="fonts/Lato-italic.fntdata"/><Relationship Id="rId27" Type="http://schemas.openxmlformats.org/officeDocument/2006/relationships/font" Target="fonts/Lat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a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atoBlack-boldItalic.fntdata"/><Relationship Id="rId30" Type="http://schemas.openxmlformats.org/officeDocument/2006/relationships/font" Target="fonts/LatoBlack-bold.fntdata"/><Relationship Id="rId11" Type="http://schemas.openxmlformats.org/officeDocument/2006/relationships/slide" Target="slides/slide5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4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7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6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9.xml"/><Relationship Id="rId37" Type="http://schemas.openxmlformats.org/officeDocument/2006/relationships/font" Target="fonts/PTSans-bold.fntdata"/><Relationship Id="rId14" Type="http://schemas.openxmlformats.org/officeDocument/2006/relationships/slide" Target="slides/slide8.xml"/><Relationship Id="rId36" Type="http://schemas.openxmlformats.org/officeDocument/2006/relationships/font" Target="fonts/PTSans-regular.fntdata"/><Relationship Id="rId17" Type="http://schemas.openxmlformats.org/officeDocument/2006/relationships/slide" Target="slides/slide11.xml"/><Relationship Id="rId39" Type="http://schemas.openxmlformats.org/officeDocument/2006/relationships/font" Target="fonts/PTSans-boldItalic.fntdata"/><Relationship Id="rId16" Type="http://schemas.openxmlformats.org/officeDocument/2006/relationships/slide" Target="slides/slide10.xml"/><Relationship Id="rId38" Type="http://schemas.openxmlformats.org/officeDocument/2006/relationships/font" Target="fonts/PTSans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41a4ed44ca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g241a4ed44ca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ca77accf3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8ca77accf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dbb6c0a3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dbb6c0a3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633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8ca77accf3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8ca77accf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9934e1117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9934e1117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dbb6c0a38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9dbb6c0a38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9934e1117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9934e1117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934e1117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9934e1117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23bf35cb7_0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g2923bf35cb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9de67e2695_3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9de67e2695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9dbb6c0a38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9dbb6c0a3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633" lvl="0" marL="77452" marR="203295" rtl="0" algn="l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dbb6c0a3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9dbb6c0a3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dbb6c0a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9dbb6c0a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9dbb6c0a38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9dbb6c0a38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f512503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9f512503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f512503f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9f512503f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f512503f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9f512503f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92f9c4d0c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292f9c4d0c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9dbb6c0a38_0_2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g29dbb6c0a38_0_2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2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Relationship Id="rId4" Type="http://schemas.openxmlformats.org/officeDocument/2006/relationships/image" Target="../media/image8.jpg"/><Relationship Id="rId5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9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27.png"/><Relationship Id="rId8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jpg"/><Relationship Id="rId4" Type="http://schemas.openxmlformats.org/officeDocument/2006/relationships/image" Target="../media/image22.jpg"/><Relationship Id="rId9" Type="http://schemas.openxmlformats.org/officeDocument/2006/relationships/image" Target="../media/image18.png"/><Relationship Id="rId5" Type="http://schemas.openxmlformats.org/officeDocument/2006/relationships/image" Target="../media/image25.jpg"/><Relationship Id="rId6" Type="http://schemas.openxmlformats.org/officeDocument/2006/relationships/image" Target="../media/image24.jpg"/><Relationship Id="rId7" Type="http://schemas.openxmlformats.org/officeDocument/2006/relationships/image" Target="../media/image31.jpg"/><Relationship Id="rId8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24500" y="1772363"/>
            <a:ext cx="8070600" cy="10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0B5394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Разработка модели устройства </a:t>
            </a:r>
            <a:endParaRPr b="1" sz="2100">
              <a:solidFill>
                <a:srgbClr val="0B5394"/>
              </a:solidFill>
              <a:highlight>
                <a:srgbClr val="FF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1" lang="ru" sz="2100">
                <a:solidFill>
                  <a:srgbClr val="0B5394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для преобразования энергии водного потока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команды: «</a:t>
            </a:r>
            <a:r>
              <a:rPr b="1" lang="ru" sz="21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Mr. Mario</a:t>
            </a:r>
            <a:r>
              <a:rPr b="1" i="0" lang="ru" sz="21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»</a:t>
            </a:r>
            <a:endParaRPr b="1" i="0" sz="21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286550" y="1956950"/>
            <a:ext cx="4285500" cy="18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Уменьшение потребления электроэнергии из общей сети  на общедомовые нужды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5249025" y="1956950"/>
            <a:ext cx="3634500" cy="18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br>
              <a:rPr b="1" lang="ru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ru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Установка микротурбины в системе водоотведения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286542" y="1240857"/>
            <a:ext cx="67371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Заказчик проекта (потенциальный заказчик):</a:t>
            </a:r>
            <a:r>
              <a:rPr b="1" lang="ru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Строительные и управляющие компании</a:t>
            </a:r>
            <a:r>
              <a:rPr lang="ru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286550" y="4316450"/>
            <a:ext cx="53712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25400" marR="1270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Рынок НТИ: EnergyNet, TechNet</a:t>
            </a:r>
            <a:br>
              <a:rPr b="1" lang="ru" sz="10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b="1" lang="ru" sz="10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Сквозная технология: Технологии создания новых и портативных источников </a:t>
            </a:r>
            <a:r>
              <a:rPr b="1" lang="ru" sz="10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энергии</a:t>
            </a:r>
            <a:endParaRPr b="1" sz="10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4739350" y="140400"/>
            <a:ext cx="3842700" cy="4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286550" y="609600"/>
            <a:ext cx="77331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проекта: </a:t>
            </a:r>
            <a:endParaRPr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" sz="1500">
                <a:solidFill>
                  <a:schemeClr val="dk1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Разработка модели устройства для преобразования энергии водного потока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025" y="697694"/>
            <a:ext cx="8265448" cy="414100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4739350" y="140400"/>
            <a:ext cx="3842700" cy="4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92" name="Google Shape;92;p17"/>
          <p:cNvGraphicFramePr/>
          <p:nvPr/>
        </p:nvGraphicFramePr>
        <p:xfrm>
          <a:off x="395538" y="1011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{C8A82CC5-7A5A-415A-8CC2-2F08B0DB95E8}</a:tableStyleId>
              </a:tblPr>
              <a:tblGrid>
                <a:gridCol w="1865800"/>
                <a:gridCol w="1818600"/>
                <a:gridCol w="1709175"/>
                <a:gridCol w="2959350"/>
              </a:tblGrid>
              <a:tr h="559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B5394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 НАШ ПОКУПАТЕЛЬ?</a:t>
                      </a:r>
                      <a:endParaRPr b="1" i="1" sz="1200">
                        <a:solidFill>
                          <a:srgbClr val="0B5394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B5394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ПОВЕДЕНЧЕСКИЕ ПРИЗНАКИ</a:t>
                      </a:r>
                      <a:endParaRPr b="1" i="1" sz="1200">
                        <a:solidFill>
                          <a:srgbClr val="0B5394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B5394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ТИПОВЫЕ СИТУАЦИИ</a:t>
                      </a:r>
                      <a:endParaRPr b="1" i="1" sz="1200">
                        <a:solidFill>
                          <a:srgbClr val="0B5394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B5394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ПРОБЛЕМА</a:t>
                      </a:r>
                      <a:endParaRPr b="1" i="1" sz="1200">
                        <a:solidFill>
                          <a:srgbClr val="0B5394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УК домов (ТСЖ)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Решения совета дома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В</a:t>
                      </a: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 процессе эксплуатации МКД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Недовольство жителей увеличением затрат на общедомовые нужды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63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Строительные компании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Экологичность, инновации и непохожесть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При строительстве новых МКД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Желание выделится среди конкурентов существенно не увеличивая итоговую смету на строительство.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" name="Google Shape;93;p17"/>
          <p:cNvGraphicFramePr/>
          <p:nvPr/>
        </p:nvGraphicFramePr>
        <p:xfrm>
          <a:off x="395550" y="3225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{1CD485EC-7973-4CBD-B9FC-6B7521E74DE5}</a:tableStyleId>
              </a:tblPr>
              <a:tblGrid>
                <a:gridCol w="1865800"/>
                <a:gridCol w="1818600"/>
                <a:gridCol w="1709175"/>
                <a:gridCol w="2959350"/>
              </a:tblGrid>
              <a:tr h="61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B5394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 НАШ ПОТРЕБИТЕЛЬ?</a:t>
                      </a:r>
                      <a:endParaRPr b="1" sz="1200">
                        <a:solidFill>
                          <a:srgbClr val="0B5394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B5394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ПОВЕДЕНЧЕСКИЕ ПРИЗНАКИ</a:t>
                      </a:r>
                      <a:endParaRPr b="1" i="1" sz="1200">
                        <a:solidFill>
                          <a:srgbClr val="0B5394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B5394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ТИПОВЫЕ СИТУАЦИИ</a:t>
                      </a:r>
                      <a:endParaRPr b="1" i="1" sz="1200">
                        <a:solidFill>
                          <a:srgbClr val="0B5394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B5394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ПРОБЛЕМА</a:t>
                      </a:r>
                      <a:endParaRPr b="1" i="1" sz="1200">
                        <a:solidFill>
                          <a:srgbClr val="0B5394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Собственники жилья МКД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ato"/>
                          <a:ea typeface="Lato"/>
                          <a:cs typeface="Lato"/>
                          <a:sym typeface="Lato"/>
                        </a:rPr>
                        <a:t>Экономичность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Во время проживания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Недовольство увеличением затрат на общедомовые нужды</a:t>
                      </a:r>
                      <a:endParaRPr sz="11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786600"/>
            <a:ext cx="8520600" cy="18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Мы опросили инженеров-проектировщиков, задав следующие вопросы: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Расскажите,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пожалуйста, как часто вы применяете в своих проектах нестандартные технические решения?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Не могли бы вы, пожалуйста, рассказать, какие факторы вы учитываете при внедрении в свой проект нестандартного технического решения?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Видите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ли вы потенциал в нашей технологии, возможно у вас есть предложения, которые могли бы улучшить наш проект?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Стали ли бы вы рассматривать использование нашей 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технологии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в 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своем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следующем проекте и почему?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Когда возникает необходимость 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применения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нестандартных технических решений в своем 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проекте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насколько доступна информация об аналогичных способах решения 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проблемы</a:t>
            </a: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000">
                <a:solidFill>
                  <a:srgbClr val="1E4E79"/>
                </a:solidFill>
              </a:rPr>
              <a:t>Инсайты, полученные из интервью с покупателями</a:t>
            </a:r>
            <a:endParaRPr sz="2400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78963" y="2651475"/>
            <a:ext cx="2793000" cy="3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Как часто применяют </a:t>
            </a:r>
            <a:r>
              <a:rPr b="1" lang="ru" sz="12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инновации</a:t>
            </a:r>
            <a:endParaRPr b="1" sz="12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2657738" y="2625525"/>
            <a:ext cx="37377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Какие факторы влияют на принятие решений</a:t>
            </a:r>
            <a:endParaRPr b="1" sz="12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6250725" y="2625525"/>
            <a:ext cx="26262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Есть ли потенциал у технологии</a:t>
            </a:r>
            <a:endParaRPr b="1" sz="12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 rotWithShape="1">
          <a:blip r:embed="rId3">
            <a:alphaModFix/>
          </a:blip>
          <a:srcRect b="0" l="109" r="109" t="0"/>
          <a:stretch/>
        </p:blipFill>
        <p:spPr>
          <a:xfrm>
            <a:off x="148633" y="2978850"/>
            <a:ext cx="2653667" cy="18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 rotWithShape="1">
          <a:blip r:embed="rId4">
            <a:alphaModFix/>
          </a:blip>
          <a:srcRect b="0" l="129" r="129" t="0"/>
          <a:stretch/>
        </p:blipFill>
        <p:spPr>
          <a:xfrm>
            <a:off x="3097527" y="2994763"/>
            <a:ext cx="2858136" cy="185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0889" y="2994763"/>
            <a:ext cx="2625890" cy="185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311700" y="786600"/>
            <a:ext cx="8520600" cy="20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Мы опросили жителей многоквартирных домов, задав им следующие вопросы: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Скажите, пожалуйста, как часто Вы оплачиваете коммунальные услуги?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Знаете ли Вы, что в 2023 году произошло изменение правил расчета оплаты за ОДН?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Как отразилось это нововведение на счетах в вашей квитанции?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Какие способы уменьшения потребления электроэнергии на общедомовые нужды Вы знаете?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Из каких источников информации Вы узнали об этих способах?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А сейчас какие-либо из этих способов применяются в Вашем доме?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AutoNum type="arabicPeriod"/>
            </a:pPr>
            <a:r>
              <a:rPr lang="ru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Полностью ли Вас устраивает текущее положение дел с потреблением электроэнергии на ОДН?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000">
                <a:solidFill>
                  <a:srgbClr val="1E4E79"/>
                </a:solidFill>
              </a:rPr>
              <a:t>Инсайты, полученные из интервью с потребителями</a:t>
            </a:r>
            <a:endParaRPr sz="2400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100" y="3019275"/>
            <a:ext cx="2552700" cy="18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7213" y="3019275"/>
            <a:ext cx="2971820" cy="18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8462" y="3019275"/>
            <a:ext cx="2356485" cy="189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>
            <a:off x="197400" y="2695425"/>
            <a:ext cx="26004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Увеличилась ли плата за ЖКХ</a:t>
            </a:r>
            <a:endParaRPr b="1" sz="12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2900562" y="2695425"/>
            <a:ext cx="33429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Какие способы экономии энергии вы знаете</a:t>
            </a:r>
            <a:endParaRPr b="1" sz="12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6029400" y="2695425"/>
            <a:ext cx="31146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Реализуются ли у вас подобные решения</a:t>
            </a:r>
            <a:endParaRPr b="1" sz="12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idx="2" type="body"/>
          </p:nvPr>
        </p:nvSpPr>
        <p:spPr>
          <a:xfrm>
            <a:off x="287200" y="1142425"/>
            <a:ext cx="4061700" cy="3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7150" lvl="0" marL="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❖"/>
            </a:pPr>
            <a:r>
              <a:rPr lang="ru" sz="900">
                <a:solidFill>
                  <a:schemeClr val="dk1"/>
                </a:solidFill>
              </a:rPr>
              <a:t> </a:t>
            </a: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Действующие лица: представители строительной компании (СК) и проектная компания (ПК).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Предисловие: представители СК хотят заказать проект застройки нового МКД у инженеров ПК.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Ожидаемый результат: инженер проектировщик предлагает наше техническое решение, и строительная компания соглашается.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Шаги сценария: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Представители СК приходят в ПК, с целью заказать проект нового МКД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1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➢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Представитель СК знает о нашем решении и просит реализовать его в этом проекте.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1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➢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Представитель СК не знает о нашем решении.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2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Инженер проектировщик предлагает реализовать в этом проекте наше техническое решение, аргументируя повышением привлекательности дома по сравнению с конкурентами и возможностью повысить цену за кв. м объясняя это тем, что цены за ОДН будут ниже.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2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Представитель СК соглашается использовать наше техническое решение в этом проекте.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5715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Инженеры ПК используют наше техническое решение в этом проекте</a:t>
            </a:r>
            <a:r>
              <a:rPr lang="ru" sz="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4" name="Google Shape;124;p20"/>
          <p:cNvSpPr txBox="1"/>
          <p:nvPr>
            <p:ph idx="2" type="body"/>
          </p:nvPr>
        </p:nvSpPr>
        <p:spPr>
          <a:xfrm>
            <a:off x="4658975" y="1142425"/>
            <a:ext cx="4097700" cy="3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715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❖"/>
            </a:pPr>
            <a:r>
              <a:rPr lang="ru" sz="900">
                <a:solidFill>
                  <a:schemeClr val="dk1"/>
                </a:solidFill>
              </a:rPr>
              <a:t> </a:t>
            </a: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Действующие лица: жители МКД и управляющая компания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Предисловия: жители МКД решили, что нужно найти способ меньше </a:t>
            </a: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платить</a:t>
            </a: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за ОДН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Шаги сценария: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Проводят собрание жильцов.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На собрании поднимается данный вопрос.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Небезразличные жители предлагают свои идеи: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➢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Предлагают отказаться от некоторых благ в пользу экономии (отключать свет во дворе, на лестничных площадках)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➢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Предлагают традиционные методы экономии энергии (Датчики движения, энергосберегающие лампы, вкл/выкл света по времени)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➢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Предлагают использовать наше техническое решение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2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Предложенные решения имеют некоторые недостатки: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 Первое решение подразумевает собой ухудшение качества жизни.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 Второе решение обеспечивает лишь небольшую экономию энергии.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 Наше решение потенциально способно покрыть </a:t>
            </a: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все</a:t>
            </a: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затраты на общедомовые нужды, не снижая комфорт жителей.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35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❖"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По итогу собрания было принято решение использовать наше техническое решение.</a:t>
            </a:r>
            <a:endParaRPr i="1"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4716425" y="680725"/>
            <a:ext cx="398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Эксплуатируемые дома</a:t>
            </a:r>
            <a:endParaRPr b="1" sz="16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326650" y="680725"/>
            <a:ext cx="398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Строящиеся дома</a:t>
            </a:r>
            <a:endParaRPr b="1" sz="16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311700" y="4098725"/>
            <a:ext cx="8520600" cy="9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63593"/>
              <a:buNone/>
            </a:pPr>
            <a:r>
              <a:rPr lang="ru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PAM (Potential Available Market) — Российская Федерация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63593"/>
              <a:buNone/>
            </a:pPr>
            <a:r>
              <a:rPr lang="ru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TAM (Total Addressable Market) — ЦФО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63593"/>
              <a:buNone/>
            </a:pPr>
            <a:r>
              <a:rPr lang="ru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SAM (Served/Serviceable Available Market) — Тамбовская область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63593"/>
              <a:buNone/>
            </a:pPr>
            <a:r>
              <a:rPr lang="ru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SOM (Serviceable &amp; Obtainable Market) — Тамбов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33" name="Google Shape;13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2387" y="1077422"/>
            <a:ext cx="2739886" cy="273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725" y="1077410"/>
            <a:ext cx="2739886" cy="273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03986" y="1077397"/>
            <a:ext cx="2736028" cy="272665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 txBox="1"/>
          <p:nvPr/>
        </p:nvSpPr>
        <p:spPr>
          <a:xfrm>
            <a:off x="311700" y="661850"/>
            <a:ext cx="27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Эксплуатируемые дома</a:t>
            </a:r>
            <a:endParaRPr b="1" sz="16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3202050" y="661850"/>
            <a:ext cx="27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Строящиеся дома к 2025</a:t>
            </a:r>
            <a:endParaRPr b="1" sz="16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6092400" y="661850"/>
            <a:ext cx="27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Общее</a:t>
            </a:r>
            <a:endParaRPr b="1" sz="16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2000250" y="3848638"/>
            <a:ext cx="51435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0E5391"/>
                </a:solidFill>
                <a:latin typeface="Lato"/>
                <a:ea typeface="Lato"/>
                <a:cs typeface="Lato"/>
                <a:sym typeface="Lato"/>
              </a:rPr>
              <a:t>значения </a:t>
            </a:r>
            <a:r>
              <a:rPr b="1" lang="ru" sz="1300">
                <a:solidFill>
                  <a:srgbClr val="0E5391"/>
                </a:solidFill>
                <a:latin typeface="Lato"/>
                <a:ea typeface="Lato"/>
                <a:cs typeface="Lato"/>
                <a:sym typeface="Lato"/>
              </a:rPr>
              <a:t>указаны</a:t>
            </a:r>
            <a:r>
              <a:rPr b="1" lang="ru" sz="1300">
                <a:solidFill>
                  <a:srgbClr val="0E5391"/>
                </a:solidFill>
                <a:latin typeface="Lato"/>
                <a:ea typeface="Lato"/>
                <a:cs typeface="Lato"/>
                <a:sym typeface="Lato"/>
              </a:rPr>
              <a:t> в млрд. руб.</a:t>
            </a:r>
            <a:endParaRPr b="1" sz="1300">
              <a:solidFill>
                <a:srgbClr val="0E539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2544510" y="78001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Конкуренты/аналоги</a:t>
            </a:r>
            <a:br>
              <a:rPr lang="ru" sz="2400">
                <a:solidFill>
                  <a:srgbClr val="0E5391"/>
                </a:solidFill>
              </a:rPr>
            </a:br>
            <a:endParaRPr>
              <a:solidFill>
                <a:srgbClr val="0E5391"/>
              </a:solidFill>
            </a:endParaRPr>
          </a:p>
        </p:txBody>
      </p:sp>
      <p:graphicFrame>
        <p:nvGraphicFramePr>
          <p:cNvPr id="145" name="Google Shape;145;p22"/>
          <p:cNvGraphicFramePr/>
          <p:nvPr/>
        </p:nvGraphicFramePr>
        <p:xfrm>
          <a:off x="147063" y="5935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{1CD485EC-7973-4CBD-B9FC-6B7521E74DE5}</a:tableStyleId>
              </a:tblPr>
              <a:tblGrid>
                <a:gridCol w="1769975"/>
                <a:gridCol w="1769975"/>
                <a:gridCol w="1769975"/>
                <a:gridCol w="1769975"/>
                <a:gridCol w="1769975"/>
              </a:tblGrid>
              <a:tr h="340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00" u="none" cap="none" strike="noStrike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Название конкурентов/ аналогов</a:t>
                      </a:r>
                      <a:endParaRPr b="1" sz="1000" u="none" cap="none" strike="noStrike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00" u="none" cap="none" strike="noStrike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Описание аналога (характеристики)</a:t>
                      </a:r>
                      <a:endParaRPr b="1" sz="1000" u="none" cap="none" strike="noStrike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00" u="none" cap="none" strike="noStrike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Преимущества</a:t>
                      </a:r>
                      <a:endParaRPr b="1" sz="1000" u="none" cap="none" strike="noStrike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00" u="none" cap="none" strike="noStrike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Недостатки</a:t>
                      </a:r>
                      <a:endParaRPr b="1" sz="1000" u="none" cap="none" strike="noStrike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b="1" lang="ru" sz="1000" u="none" cap="none" strike="noStrike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Что можно позаимствовать</a:t>
                      </a:r>
                      <a:endParaRPr b="1" sz="1000" u="none" cap="none" strike="noStrike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0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.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Мини-турбина от компании Lucid Energy</a:t>
                      </a:r>
                      <a:endParaRPr b="1"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Устанавливается на трубу городского водопровода.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Выработка электроэнергии около 1,1 ГВт/год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 Постоянство работы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2. Не вредит окружающей среде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3. Не зависит от 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погодных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условиях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4. Оснащена датчиками о состоянии воды и 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водопровода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5. Невысокая себестоимость полученной электроэнергии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6. Генерация электроэнергии хватит для 250 домов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 Используются группами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2. Используются на трубопроводе больших диаметров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3. При близком размещении мини-турбин уменьшается пропускная способность трубы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Конструкцию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турбины</a:t>
                      </a:r>
                      <a:endParaRPr sz="8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1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.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Мини-турбина ES Pipe Waterwheel</a:t>
                      </a:r>
                      <a:endParaRPr b="1"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Устройство для выработки света</a:t>
                      </a:r>
                      <a:endParaRPr sz="8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 Устанавливается на маленький диаметр трубопровода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2. Можно устанавливать по всей 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длине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трубопровода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 Проект еще не реализован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2. 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Рассчитан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для африканских стран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3. Может только заряжать лампочки с внутренними батареями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4. Сложная конструкция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Конструкцию корпуса</a:t>
                      </a:r>
                      <a:endParaRPr sz="8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2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. 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Устройство преобразования энергии потока среды. </a:t>
                      </a:r>
                      <a:b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</a:b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Патент RU 149168 U1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Имеет устройство углового передачи вращения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 Установлен угловой передатчик вращения, позволяет вынести генератор за пределы корпуса устройства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2. Есть 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возможность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монтажа во время потока жидкости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3. Можно регулировать уровень погружения вращающегося элемента устройства в трубопроводе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Нет информации</a:t>
                      </a:r>
                      <a:endParaRPr sz="8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Устройство углового передачи вращения</a:t>
                      </a:r>
                      <a:endParaRPr sz="8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26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. Автономный термоэлектрогенератор на трубопроводе. </a:t>
                      </a:r>
                      <a:b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</a:b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Патент RU 2676551 С1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Основан на действии эффекта Зеебека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 Отсутствие подвижных элементов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2. Имеет способность накапливать электроэнергию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 Необходимость температурного перепада на концах спаев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2. Сложность ремонта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Принцип действия</a:t>
                      </a:r>
                      <a:endParaRPr sz="800" u="none" cap="none" strike="noStrike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idx="4294967295" type="body"/>
          </p:nvPr>
        </p:nvSpPr>
        <p:spPr>
          <a:xfrm>
            <a:off x="2163400" y="2877000"/>
            <a:ext cx="6819300" cy="2156700"/>
          </a:xfrm>
          <a:prstGeom prst="rect">
            <a:avLst/>
          </a:prstGeom>
          <a:ln cap="flat" cmpd="sng" w="9525">
            <a:solidFill>
              <a:srgbClr val="0E53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Потенциальная энергия стоков без учёта потерь</a:t>
            </a:r>
            <a:endParaRPr b="1" sz="15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Общий энергия: 1171 МВт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1" name="Google Shape;151;p23"/>
          <p:cNvPicPr preferRelativeResize="0"/>
          <p:nvPr/>
        </p:nvPicPr>
        <p:blipFill rotWithShape="1">
          <a:blip r:embed="rId3">
            <a:alphaModFix/>
          </a:blip>
          <a:srcRect b="919" l="3519" r="20463" t="6230"/>
          <a:stretch/>
        </p:blipFill>
        <p:spPr>
          <a:xfrm>
            <a:off x="62900" y="1247650"/>
            <a:ext cx="2078450" cy="298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2178" y="1115872"/>
            <a:ext cx="747675" cy="99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00327" y="1073550"/>
            <a:ext cx="1005175" cy="1082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3823" y="1056775"/>
            <a:ext cx="1116298" cy="111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59300" y="1192075"/>
            <a:ext cx="631100" cy="84572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3"/>
          <p:cNvSpPr txBox="1"/>
          <p:nvPr/>
        </p:nvSpPr>
        <p:spPr>
          <a:xfrm>
            <a:off x="4394803" y="140400"/>
            <a:ext cx="4629600" cy="4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Оценка потенциала применения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57" name="Google Shape;157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30475" y="1256621"/>
            <a:ext cx="863862" cy="71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3"/>
          <p:cNvSpPr txBox="1"/>
          <p:nvPr/>
        </p:nvSpPr>
        <p:spPr>
          <a:xfrm>
            <a:off x="2082525" y="2114000"/>
            <a:ext cx="18870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Освещение внутреннее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164.4 МВт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6159400" y="2114000"/>
            <a:ext cx="18870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О</a:t>
            </a: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свещение внешнее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16.7 МВт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5229900" y="2114000"/>
            <a:ext cx="11163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Лифты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1200 МВт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7916700" y="2114000"/>
            <a:ext cx="11163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Домофоны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0.5 МВт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3805050" y="2114000"/>
            <a:ext cx="15147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Узлы интернета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0.5 МВт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3" name="Google Shape;163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82400" y="3279350"/>
            <a:ext cx="1674511" cy="111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3"/>
          <p:cNvSpPr txBox="1"/>
          <p:nvPr/>
        </p:nvSpPr>
        <p:spPr>
          <a:xfrm>
            <a:off x="2819550" y="4395675"/>
            <a:ext cx="2200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Система водоотведения К1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673 МВт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6268338" y="4395675"/>
            <a:ext cx="2200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Система водоотведения К2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498 МВт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6" name="Google Shape;166;p23"/>
          <p:cNvPicPr preferRelativeResize="0"/>
          <p:nvPr/>
        </p:nvPicPr>
        <p:blipFill rotWithShape="1">
          <a:blip r:embed="rId10">
            <a:alphaModFix/>
          </a:blip>
          <a:srcRect b="0" l="0" r="0" t="20286"/>
          <a:stretch/>
        </p:blipFill>
        <p:spPr>
          <a:xfrm>
            <a:off x="6389175" y="3279350"/>
            <a:ext cx="1958525" cy="111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3"/>
          <p:cNvSpPr txBox="1"/>
          <p:nvPr>
            <p:ph idx="4294967295" type="body"/>
          </p:nvPr>
        </p:nvSpPr>
        <p:spPr>
          <a:xfrm>
            <a:off x="2163400" y="664950"/>
            <a:ext cx="6819300" cy="2156700"/>
          </a:xfrm>
          <a:prstGeom prst="rect">
            <a:avLst/>
          </a:prstGeom>
          <a:ln cap="flat" cmpd="sng" w="9525">
            <a:solidFill>
              <a:srgbClr val="0E53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Расход электроэнергии</a:t>
            </a:r>
            <a:endParaRPr b="1" sz="15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Общий расход: 1382.1 МВт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/>
        </p:nvSpPr>
        <p:spPr>
          <a:xfrm>
            <a:off x="5184730" y="1523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Описание продукта</a:t>
            </a:r>
            <a:endParaRPr b="1" sz="2400">
              <a:solidFill>
                <a:srgbClr val="0E539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73" name="Google Shape;17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2675101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4"/>
          <p:cNvSpPr txBox="1"/>
          <p:nvPr>
            <p:ph idx="4294967295" type="body"/>
          </p:nvPr>
        </p:nvSpPr>
        <p:spPr>
          <a:xfrm>
            <a:off x="2979900" y="591000"/>
            <a:ext cx="5240100" cy="44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крышка механического подъёмника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2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петля механического подъёмника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3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механический подъёмник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4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кольцевая закраина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5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генератор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6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элемент жёсткости для размещения стяжки генератора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7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первый держатель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8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плоская регулировочная шайба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9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круглое отверстие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10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круглая поверхность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11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установочный блок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12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кольцевое уплотнение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13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трёхкрыльчатая цилиндрическая распорная втулка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14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дугообразная поверхность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15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турбина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16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болты на фланцы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17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большое отверстие в диаметрально противоположной области трубы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18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отверстие в первой области боковой стенки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19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установочная поверхность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20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второй держатель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21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круглый фланец 1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22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круглый фланец 2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23</a:t>
            </a: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 - блок крышки генератора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24 - покрывающая поверхность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25 - компоновочный узел генератора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26 - труба Т-образного профиля для рабочего вещества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</a:rPr>
              <a:t>27 - энергосистема</a:t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205825" y="990600"/>
            <a:ext cx="8464800" cy="316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</a:pPr>
            <a: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Как вы планируете зарабатывать с помощью продукта? </a:t>
            </a:r>
            <a:endParaRPr sz="1400">
              <a:solidFill>
                <a:schemeClr val="dk1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1. Прямые продажи.</a:t>
            </a:r>
            <a:b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2. Монтаж.</a:t>
            </a:r>
            <a:b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3. Сервисное обслуживание.</a:t>
            </a:r>
            <a:endParaRPr sz="1400">
              <a:solidFill>
                <a:schemeClr val="dk1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</a:pPr>
            <a: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Какие будут цены?</a:t>
            </a:r>
            <a:endParaRPr sz="1400">
              <a:solidFill>
                <a:schemeClr val="dk1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Ориентировочная стоимость на одну секцию рассмотренного ранее жилого дома составит около 700 000</a:t>
            </a:r>
            <a:r>
              <a:rPr lang="ru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₽.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</a:pPr>
            <a: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Кто будет платить за продукт?</a:t>
            </a:r>
            <a:endParaRPr sz="1400">
              <a:solidFill>
                <a:schemeClr val="dk1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127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1. Жильцы МКД – </a:t>
            </a:r>
            <a:r>
              <a:rPr lang="ru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собственные</a:t>
            </a:r>
            <a:r>
              <a:rPr lang="ru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средства, доходы МКД от арендаторов, целевые программы.</a:t>
            </a:r>
            <a:br>
              <a:rPr lang="ru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ru"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2. Застройщики – собственные средства, целевые программы.</a:t>
            </a:r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0" name="Google Shape;180;p25"/>
          <p:cNvSpPr txBox="1"/>
          <p:nvPr/>
        </p:nvSpPr>
        <p:spPr>
          <a:xfrm>
            <a:off x="4305300" y="140400"/>
            <a:ext cx="42768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</a:t>
            </a:r>
            <a:r>
              <a:rPr b="1" lang="ru" sz="2400">
                <a:solidFill>
                  <a:srgbClr val="0E5391"/>
                </a:solidFill>
                <a:latin typeface="PT Sans"/>
                <a:ea typeface="PT Sans"/>
                <a:cs typeface="PT Sans"/>
                <a:sym typeface="PT Sans"/>
              </a:rPr>
              <a:t>д</a:t>
            </a: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ель коммерциализации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/>
          <p:cNvSpPr txBox="1"/>
          <p:nvPr/>
        </p:nvSpPr>
        <p:spPr>
          <a:xfrm>
            <a:off x="1810950" y="77874"/>
            <a:ext cx="7101600" cy="5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 (Новые дома)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86" name="Google Shape;186;p26"/>
          <p:cNvGraphicFramePr/>
          <p:nvPr/>
        </p:nvGraphicFramePr>
        <p:xfrm>
          <a:off x="141725" y="64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{1CD485EC-7973-4CBD-B9FC-6B7521E74DE5}</a:tableStyleId>
              </a:tblPr>
              <a:tblGrid>
                <a:gridCol w="1786400"/>
                <a:gridCol w="1786400"/>
                <a:gridCol w="1786400"/>
                <a:gridCol w="1786400"/>
                <a:gridCol w="1786400"/>
              </a:tblGrid>
              <a:tr h="394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ПРОБЛЕМА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РЕШЕНИЕ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ЦЕННОСТНОЕ ПРЕДЛОЖЕНИЕ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СКРЫТОЕ ПРЕИМУЩЕСТВО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ПОТРЕБИТЕЛЬСКИЙ СЕГМЕНТ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7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Желание выделится среди конкурентов  существенно не расширяя итоговую смету.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Установить турбину, которая позволит преобразовать энергию потока стоков, системы водоотведения, в электрическую энергию.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Установка нашего устройства  позволит привлечь больше клиентов, увеличить стоимость кв. м. жилья, без существенного увеличения итоговой сметы на строительство, аргументируя  более низкими расходами на коммунальные услуги.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Lato"/>
                          <a:ea typeface="Lato"/>
                          <a:cs typeface="Lato"/>
                          <a:sym typeface="Lato"/>
                        </a:rPr>
                        <a:t>Уникальное технологическое решение.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Представители строительных организаций.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СУЩЕСТВУЮЩИЕ АЛЬТЕРНАТИВЫ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КЛЮЧЕВЫЕ МЕТРИКИ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КАНАЛЫ РАСПРОСТРАНЕНИЯ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РАННИЕ ПОСЛЕДОВАТЕЛИ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60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Использование в проектах иных энергосберегающих решений.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Акционные предложения.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Активная реклама жилья во время строительства.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Кол-во строительных компаний желающих сотрудничать.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Кол-во проданных устройств.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Уровень 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удовлетворённости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использования.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Презентация прототипа на отраслевых выставках. Выступление на конференциях и вебинарах. Публикация результатов создания и использования в отраслевых журналах. Запуск рекламной компании. Общение с управляющими компаниями. Стимулирование инженеров-проектировщиков.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Прогрессивные компании, которые готовы внедрять 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нестандартные</a:t>
                      </a: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технические решения.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СТРУКТУРА ИЗДЕРЖЕК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МОДЕЛЬ МОНЕТИЗАЦИИ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ПОТОКИ ПОСТУПЛЕНИЯ ДОХОДОВ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82805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Постоянные: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аренда помещений; оборудование; реклама.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Переменные: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комплектующие; социальные отчисления; стимулирующие расходы.</a:t>
                      </a:r>
                      <a:endParaRPr b="1"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Lato"/>
                          <a:ea typeface="Lato"/>
                          <a:cs typeface="Lato"/>
                          <a:sym typeface="Lato"/>
                        </a:rPr>
                        <a:t>Фиксированная стоимость за покупку.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Lato"/>
                          <a:ea typeface="Lato"/>
                          <a:cs typeface="Lato"/>
                          <a:sym typeface="Lato"/>
                        </a:rPr>
                        <a:t>Монтаж и сервисное обслуживание.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Продажа устройств и их установка, гранты, субсидии.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/>
          <p:nvPr/>
        </p:nvSpPr>
        <p:spPr>
          <a:xfrm>
            <a:off x="1864550" y="71475"/>
            <a:ext cx="71016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 (Эксплуатируемые дома) 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92" name="Google Shape;192;p27"/>
          <p:cNvGraphicFramePr/>
          <p:nvPr/>
        </p:nvGraphicFramePr>
        <p:xfrm>
          <a:off x="141725" y="64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{1CD485EC-7973-4CBD-B9FC-6B7521E74DE5}</a:tableStyleId>
              </a:tblPr>
              <a:tblGrid>
                <a:gridCol w="1786400"/>
                <a:gridCol w="1786400"/>
                <a:gridCol w="1786400"/>
                <a:gridCol w="1786400"/>
                <a:gridCol w="1786400"/>
              </a:tblGrid>
              <a:tr h="394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ПРОБЛЕМА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РЕШЕНИЕ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ЦЕННОСТНОЕ ПРЕДЛОЖЕНИЕ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СКРЫТОЕ ПРЕИМУЩЕСТВО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ПОТРЕБИТЕЛЬСКИЙ СЕГМЕНТ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7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Желание уменьшить итоговую сумму в квитанции за оплату коммунальных услуг.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Установить турбину, которая позволит преобразовать энергию потока стоков, системы водоотведения, в электрическую энергию.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Установка нашего устройства позволит существенно снизить расходы электроэнергии на общедомовые нужды.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Lato"/>
                          <a:ea typeface="Lato"/>
                          <a:cs typeface="Lato"/>
                          <a:sym typeface="Lato"/>
                        </a:rPr>
                        <a:t>Уникальное технологическое решение.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Жители МКД.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СУЩЕСТВУЮЩИЕ АЛЬТЕРНАТИВЫ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КЛЮЧЕВЫЕ МЕТРИКИ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КАНАЛЫ РАСПРОСТРАНЕНИЯ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РАННИЕ ПОСЛЕДОВАТЕЛИ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60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Установка датчиков движения. 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Установка энергосберегающих ламп.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Вкл/выкл освещения проходя мимо выключателя.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Кол-во управляющих компаний желающих сотрудничать.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Кол-во проданных устройств.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Уровень удовлетворённости использования.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Презентация прототипа на отраслевых выставках. Выступление на конференциях и вебинарах. Публикация результатов создания и использования в отраслевых журналах. Запуск рекламной компании. Общение с управляющими компаниями. Стимулирование инженеров-проектировщиков.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Социально активные жители многоквартирных домов.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СТРУКТУРА ИЗДЕРЖЕК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МОДЕЛЬ МОНЕТИЗАЦИИ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ПОТОКИ ПОСТУПЛЕНИЯ ДОХОДОВ</a:t>
                      </a:r>
                      <a:endParaRPr b="1" i="1" sz="10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82805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Постоянные: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аренда помещений; оборудование; реклама.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Переменные: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комплектующие; социальные отчисления; стимулирующие расходы.</a:t>
                      </a:r>
                      <a:endParaRPr b="1"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Lato"/>
                          <a:ea typeface="Lato"/>
                          <a:cs typeface="Lato"/>
                          <a:sym typeface="Lato"/>
                        </a:rPr>
                        <a:t>Фиксированная стоимость за покупку.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Lato"/>
                          <a:ea typeface="Lato"/>
                          <a:cs typeface="Lato"/>
                          <a:sym typeface="Lato"/>
                        </a:rPr>
                        <a:t>Монтаж и сервисное обслуживание.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Продажа устройств и их установка, гранты, субсидии.</a:t>
                      </a:r>
                      <a:endParaRPr sz="8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36000" marB="3600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/>
          <p:nvPr>
            <p:ph idx="1" type="body"/>
          </p:nvPr>
        </p:nvSpPr>
        <p:spPr>
          <a:xfrm>
            <a:off x="579600" y="1217600"/>
            <a:ext cx="8002500" cy="7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Для выработки качественной маркетинговой стратегии в ходе проекта было проведено определение демографических и психографических характеристик целевой аудитории, а также проведено проблемное интервью для лучшего понимания потребностей и мотивации потенциальных клиентов. Исходя из проведенного исследования в качестве основных каналов продвижения можно выделить.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8" name="Google Shape;198;p28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t/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579600" y="2242050"/>
            <a:ext cx="28761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Основные: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1. Социальные Сети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2. Email рассылки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3. Сотрудничество с блогерами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4. Контекстная и Таргетированная Реклама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5. SEO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6.  Участие в Событиях и Конференциях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4864850" y="2165100"/>
            <a:ext cx="3636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Дополнительные: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1. Презентация прототипа на отраслевых выставках. 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2. Выступление на конференциях и вебинарах. 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3. Публикация результатов создания и использования в отраслевых журналах. 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4. Запуск рекламной компании. 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5. Общение с управляющими компаниями. 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6. Стимулирование инженеров-проектировщиков.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>
            <p:ph idx="1" type="body"/>
          </p:nvPr>
        </p:nvSpPr>
        <p:spPr>
          <a:xfrm>
            <a:off x="1076300" y="745375"/>
            <a:ext cx="7910100" cy="11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В качестве первоначальных средств для реализации нашего проекта могут послужить:</a:t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AutoNum type="arabicPeriod"/>
            </a:pPr>
            <a:r>
              <a:rPr lang="ru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Собственные средства основателей компании.</a:t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AutoNum type="arabicPeriod"/>
            </a:pPr>
            <a:r>
              <a:rPr lang="ru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Гранты и субсидии.</a:t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6" name="Google Shape;206;p29"/>
          <p:cNvSpPr txBox="1"/>
          <p:nvPr/>
        </p:nvSpPr>
        <p:spPr>
          <a:xfrm>
            <a:off x="1480550" y="140401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финансирования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07" name="Google Shape;20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1350" y="1867975"/>
            <a:ext cx="5281200" cy="2970600"/>
          </a:xfrm>
          <a:prstGeom prst="snip2DiagRect">
            <a:avLst>
              <a:gd fmla="val 0" name="adj1"/>
              <a:gd fmla="val 16667" name="adj2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/>
          <p:nvPr/>
        </p:nvSpPr>
        <p:spPr>
          <a:xfrm>
            <a:off x="1592350" y="78277"/>
            <a:ext cx="71016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13" name="Google Shape;213;p30"/>
          <p:cNvGraphicFramePr/>
          <p:nvPr/>
        </p:nvGraphicFramePr>
        <p:xfrm>
          <a:off x="197200" y="686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{C8A82CC5-7A5A-415A-8CC2-2F08B0DB95E8}</a:tableStyleId>
              </a:tblPr>
              <a:tblGrid>
                <a:gridCol w="434150"/>
                <a:gridCol w="6496650"/>
                <a:gridCol w="1702675"/>
              </a:tblGrid>
              <a:tr h="237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№</a:t>
                      </a:r>
                      <a:endParaRPr b="1" sz="12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Наименование задач</a:t>
                      </a:r>
                      <a:endParaRPr b="1" sz="12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0E539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Сроки</a:t>
                      </a:r>
                      <a:endParaRPr b="1" sz="1200">
                        <a:solidFill>
                          <a:srgbClr val="0E539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Анализ способов и устройств.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01.10.2023 - 3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.1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.2023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1.1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Проведение анализа способов и устройств преобразования энергии водного потока в электрическую энергию.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01.10.2023 - 31.10.2023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1.2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Проведение проблемного интервью с целевой аудиторией.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01.11.2023 - 31.12.2023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1.3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Разработать пользовательские сценарии.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01.11.2023 - 30.11.2023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1.4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Выполнить оценку объема рынка и его динамику.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01.11.2023 - 30.11.2023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Разработка теоретических основ.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01.0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.2024 -  30.06.2024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2.1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Теоретически обосновать способ преобразования энергии водного потока в электрическую энергию.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01.01.2024 - 30.04.2024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2.2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Провести имитационное исследование.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01.04.2024 - 30.06.2024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Экспериментальная часть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01.07.2024 - 3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.1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.2024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3.1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Сборка прототипа.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01.07.2024 - 30.11.2024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3.2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Проведение эксперимента.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01.12.2024 - 31.12.2024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3.3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Обработка экспериментальных данных.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01.12.2024 - 31.12.2024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Разработка рекомендаций по использованию.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01.01.2024 - 30.06.2025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4.1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Отладка.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01.01.2025 - 30.04.2025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4.2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Проведение эксперимента.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01.05.2025 - 31.05.2025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4.3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Обработка экспериментальных данных.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01.05.2025 - 31.05.2025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4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4.3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Рекомендации по использованию.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01.06.2025 - 30.06.2025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1"/>
          <p:cNvSpPr txBox="1"/>
          <p:nvPr>
            <p:ph type="title"/>
          </p:nvPr>
        </p:nvSpPr>
        <p:spPr>
          <a:xfrm>
            <a:off x="311700" y="501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19" name="Google Shape;219;p31"/>
          <p:cNvSpPr/>
          <p:nvPr/>
        </p:nvSpPr>
        <p:spPr>
          <a:xfrm>
            <a:off x="150200" y="2177600"/>
            <a:ext cx="22227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Шитиков Алексей Алексеевич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Капитан команды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+7 980 673-65-38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0" name="Google Shape;220;p31"/>
          <p:cNvPicPr preferRelativeResize="0"/>
          <p:nvPr/>
        </p:nvPicPr>
        <p:blipFill rotWithShape="1">
          <a:blip r:embed="rId3">
            <a:alphaModFix/>
          </a:blip>
          <a:srcRect b="918" l="2568" r="2635" t="1329"/>
          <a:stretch/>
        </p:blipFill>
        <p:spPr>
          <a:xfrm>
            <a:off x="493588" y="585625"/>
            <a:ext cx="1535878" cy="159276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1" name="Google Shape;221;p31"/>
          <p:cNvSpPr/>
          <p:nvPr/>
        </p:nvSpPr>
        <p:spPr>
          <a:xfrm>
            <a:off x="2336363" y="2177600"/>
            <a:ext cx="22227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Лысых Станислав Денисович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Спикер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2" name="Google Shape;222;p31"/>
          <p:cNvPicPr preferRelativeResize="0"/>
          <p:nvPr/>
        </p:nvPicPr>
        <p:blipFill rotWithShape="1">
          <a:blip r:embed="rId4">
            <a:alphaModFix/>
          </a:blip>
          <a:srcRect b="10657" l="0" r="0" t="16146"/>
          <a:stretch/>
        </p:blipFill>
        <p:spPr>
          <a:xfrm>
            <a:off x="2626800" y="586400"/>
            <a:ext cx="1641829" cy="159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3" name="Google Shape;223;p31"/>
          <p:cNvSpPr/>
          <p:nvPr/>
        </p:nvSpPr>
        <p:spPr>
          <a:xfrm>
            <a:off x="4577350" y="2177600"/>
            <a:ext cx="22227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Минаев Данила Андреевич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Специалист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4" name="Google Shape;224;p31"/>
          <p:cNvPicPr preferRelativeResize="0"/>
          <p:nvPr/>
        </p:nvPicPr>
        <p:blipFill rotWithShape="1">
          <a:blip r:embed="rId5">
            <a:alphaModFix/>
          </a:blip>
          <a:srcRect b="31459" l="5692" r="7659" t="0"/>
          <a:stretch/>
        </p:blipFill>
        <p:spPr>
          <a:xfrm>
            <a:off x="4865975" y="586400"/>
            <a:ext cx="1645445" cy="159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5" name="Google Shape;225;p31"/>
          <p:cNvPicPr preferRelativeResize="0"/>
          <p:nvPr/>
        </p:nvPicPr>
        <p:blipFill rotWithShape="1">
          <a:blip r:embed="rId6">
            <a:alphaModFix/>
          </a:blip>
          <a:srcRect b="48205" l="22007" r="2673" t="0"/>
          <a:stretch/>
        </p:blipFill>
        <p:spPr>
          <a:xfrm>
            <a:off x="7108775" y="586400"/>
            <a:ext cx="1535875" cy="159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6" name="Google Shape;226;p31"/>
          <p:cNvSpPr/>
          <p:nvPr/>
        </p:nvSpPr>
        <p:spPr>
          <a:xfrm>
            <a:off x="6746150" y="2177600"/>
            <a:ext cx="22611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Простомолотов Илья Сергеевич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Специалист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7" name="Google Shape;227;p31"/>
          <p:cNvPicPr preferRelativeResize="0"/>
          <p:nvPr/>
        </p:nvPicPr>
        <p:blipFill rotWithShape="1">
          <a:blip r:embed="rId7">
            <a:alphaModFix/>
          </a:blip>
          <a:srcRect b="36988" l="0" r="2028" t="0"/>
          <a:stretch/>
        </p:blipFill>
        <p:spPr>
          <a:xfrm>
            <a:off x="3875838" y="2946925"/>
            <a:ext cx="1392300" cy="159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8" name="Google Shape;228;p31"/>
          <p:cNvSpPr/>
          <p:nvPr/>
        </p:nvSpPr>
        <p:spPr>
          <a:xfrm>
            <a:off x="3360300" y="4538125"/>
            <a:ext cx="24234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Щеголихин</a:t>
            </a: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 Роман Александрович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Аналитик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9" name="Google Shape;229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52500" y="2946925"/>
            <a:ext cx="1591200" cy="159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0" name="Google Shape;230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00300" y="2946925"/>
            <a:ext cx="1587584" cy="15912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1" name="Google Shape;231;p31"/>
          <p:cNvSpPr/>
          <p:nvPr/>
        </p:nvSpPr>
        <p:spPr>
          <a:xfrm>
            <a:off x="5982388" y="4538125"/>
            <a:ext cx="24234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Назаров Артём Сергеевич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Специалист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32" name="Google Shape;232;p31"/>
          <p:cNvSpPr/>
          <p:nvPr/>
        </p:nvSpPr>
        <p:spPr>
          <a:xfrm>
            <a:off x="738200" y="4538125"/>
            <a:ext cx="24234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475" lIns="48975" spcFirstLastPara="1" rIns="48975" wrap="square" tIns="24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Рыжов</a:t>
            </a: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 Вадим Валерьевич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3462"/>
                </a:solidFill>
                <a:latin typeface="PT Sans"/>
                <a:ea typeface="PT Sans"/>
                <a:cs typeface="PT Sans"/>
                <a:sym typeface="PT Sans"/>
              </a:rPr>
              <a:t>Маркетолог</a:t>
            </a:r>
            <a:endParaRPr b="1" sz="1200">
              <a:solidFill>
                <a:srgbClr val="00346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32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38" name="Google Shape;238;p3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9" name="Google Shape;239;p3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0" name="Google Shape;240;p3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1" name="Google Shape;241;p3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2" name="Google Shape;242;p3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43" name="Google Shape;24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2"/>
          <p:cNvSpPr txBox="1"/>
          <p:nvPr/>
        </p:nvSpPr>
        <p:spPr>
          <a:xfrm>
            <a:off x="324500" y="1772350"/>
            <a:ext cx="8070600" cy="10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0B5394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Разработка модели устройства </a:t>
            </a:r>
            <a:endParaRPr b="1" sz="2100">
              <a:solidFill>
                <a:srgbClr val="0B5394"/>
              </a:solidFill>
              <a:highlight>
                <a:srgbClr val="FFFFFF"/>
              </a:highlight>
              <a:latin typeface="PT Sans"/>
              <a:ea typeface="PT Sans"/>
              <a:cs typeface="PT Sans"/>
              <a:sym typeface="PT Sans"/>
            </a:endParaRPr>
          </a:p>
          <a:p>
            <a:pPr indent="0" lvl="0" marL="25400" marR="12700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1" lang="ru" sz="2100">
                <a:solidFill>
                  <a:srgbClr val="0B5394"/>
                </a:solidFill>
                <a:highlight>
                  <a:srgbClr val="FFFFFF"/>
                </a:highlight>
                <a:latin typeface="PT Sans"/>
                <a:ea typeface="PT Sans"/>
                <a:cs typeface="PT Sans"/>
                <a:sym typeface="PT Sans"/>
              </a:rPr>
              <a:t>для преобразования энергии водного потока</a:t>
            </a:r>
            <a:endParaRPr sz="300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45" name="Google Shape;24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2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21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команды: «</a:t>
            </a:r>
            <a:r>
              <a:rPr b="1" lang="ru" sz="21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Mr. Mario</a:t>
            </a:r>
            <a:r>
              <a:rPr b="1" i="0" lang="ru" sz="21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»</a:t>
            </a:r>
            <a:endParaRPr b="1" i="0" sz="21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48" name="Google Shape;248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