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handoutMasterIdLst>
    <p:handoutMasterId r:id="rId17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ерхний колонтитул 1">
            <a:extLst>
              <a:ext uri="{FF2B5EF4-FFF2-40B4-BE49-F238E27FC236}">
                <a16:creationId xmlns:a16="http://schemas.microsoft.com/office/drawing/2014/main" id="{C7E0FE7B-5A3E-125C-EFBC-EE8716FCDD19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20" cy="45683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8840" tIns="39600" rIns="78840" bIns="3960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7" name="Дата 2">
            <a:extLst>
              <a:ext uri="{FF2B5EF4-FFF2-40B4-BE49-F238E27FC236}">
                <a16:creationId xmlns:a16="http://schemas.microsoft.com/office/drawing/2014/main" id="{4DEA9938-75FB-6091-C531-23BB7A152FD8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1880" y="0"/>
            <a:ext cx="2976120" cy="45683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8840" tIns="39600" rIns="78840" bIns="3960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8" name="Нижний колонтитул 3">
            <a:extLst>
              <a:ext uri="{FF2B5EF4-FFF2-40B4-BE49-F238E27FC236}">
                <a16:creationId xmlns:a16="http://schemas.microsoft.com/office/drawing/2014/main" id="{9574DCEE-83F8-C478-B08A-A8688AFB86BF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6120" cy="45683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8840" tIns="39600" rIns="78840" bIns="396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9" name="Номер слайда 4">
            <a:extLst>
              <a:ext uri="{FF2B5EF4-FFF2-40B4-BE49-F238E27FC236}">
                <a16:creationId xmlns:a16="http://schemas.microsoft.com/office/drawing/2014/main" id="{150DE965-7E09-9720-F0C4-806927F827B7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1880" y="8686800"/>
            <a:ext cx="2976120" cy="45683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8840" tIns="39600" rIns="78840" bIns="396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1968D0F-EEA0-4198-9B91-8E9E93CA33F3}" type="slidenum">
              <a:t>‹#›</a:t>
            </a:fld>
            <a:endParaRPr lang="ru-RU" sz="12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898108-4676-F617-F519-E8C0A7FEAD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E68227-C662-80F8-3A1B-92DEBC4DDE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E3D11-5269-4BFE-A59E-82A7222D93DE}" type="datetimeFigureOut">
              <a:t>03.12.2025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E3C996-F283-E479-64DB-B5D65FB795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C6FCC-3B9D-D8D4-13A0-F56468C54F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D888F-70C3-4A14-8570-EE6EB8A2549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97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68575-3F25-4BC3-BAC6-3777F750C171}" type="datetimeFigureOut">
              <a:t>03.12.2025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Образ слайда 1">
            <a:extLst>
              <a:ext uri="{FF2B5EF4-FFF2-40B4-BE49-F238E27FC236}">
                <a16:creationId xmlns:a16="http://schemas.microsoft.com/office/drawing/2014/main" id="{DBFED1CB-DB4E-E968-860A-1B9F3F1FEE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9" name="Заметки 2">
            <a:extLst>
              <a:ext uri="{FF2B5EF4-FFF2-40B4-BE49-F238E27FC236}">
                <a16:creationId xmlns:a16="http://schemas.microsoft.com/office/drawing/2014/main" id="{281571BC-D95A-A21D-F597-6C9D01999B0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lvl="0"/>
            <a:endParaRPr lang="ru-RU"/>
          </a:p>
        </p:txBody>
      </p:sp>
      <p:sp>
        <p:nvSpPr>
          <p:cNvPr id="10" name="Верхний колонтитул 3">
            <a:extLst>
              <a:ext uri="{FF2B5EF4-FFF2-40B4-BE49-F238E27FC236}">
                <a16:creationId xmlns:a16="http://schemas.microsoft.com/office/drawing/2014/main" id="{CB41B741-6C76-C37B-D6C2-940AEAF3EE94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1" name="Дата 4">
            <a:extLst>
              <a:ext uri="{FF2B5EF4-FFF2-40B4-BE49-F238E27FC236}">
                <a16:creationId xmlns:a16="http://schemas.microsoft.com/office/drawing/2014/main" id="{795D8EEE-7609-5AC9-0ADF-76D4030AB7A8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2" name="Нижний колонтитул 5">
            <a:extLst>
              <a:ext uri="{FF2B5EF4-FFF2-40B4-BE49-F238E27FC236}">
                <a16:creationId xmlns:a16="http://schemas.microsoft.com/office/drawing/2014/main" id="{2F7F6D94-FC95-0BAF-91F0-0F12FD48FB8C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3" name="Номер слайда 6">
            <a:extLst>
              <a:ext uri="{FF2B5EF4-FFF2-40B4-BE49-F238E27FC236}">
                <a16:creationId xmlns:a16="http://schemas.microsoft.com/office/drawing/2014/main" id="{8D0493EF-E8C4-0EAB-E467-D01BCD0C92D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>
            <a:lvl1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spc="0" baseline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5B1DACE3-3ABC-4159-8FF8-934A45321239}" type="slidenum">
              <a:t>‹#›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79723-A777-46C8-88A1-004FC425C0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56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lvl="0" indent="-216000" rtl="0" hangingPunct="0">
      <a:buNone/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Lucida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352EBE2A-9169-7AB7-C04A-AD058FE67838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Номер слайда 6">
            <a:extLst>
              <a:ext uri="{FF2B5EF4-FFF2-40B4-BE49-F238E27FC236}">
                <a16:creationId xmlns:a16="http://schemas.microsoft.com/office/drawing/2014/main" id="{366B0C01-5B7A-AE89-FD2B-9D95FAC24276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35808-EEDB-4FD6-B3A7-58D0224C940C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AC9E474-1E02-3C67-D474-A12CCF761D67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3AED3-77C7-4A5B-9B26-D51A93C7E92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29B53895-8C23-59D1-885E-650FFDA5F7E6}"/>
              </a:ext>
            </a:extLst>
          </p:cNvPr>
          <p:cNvSpPr txBox="1"/>
          <p:nvPr/>
        </p:nvSpPr>
        <p:spPr>
          <a:xfrm>
            <a:off x="3884759" y="8685360"/>
            <a:ext cx="2971440" cy="4568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DC835D18-0998-4AC3-AABD-A72D39675725}" type="slidenum">
              <a:t>1</a:t>
            </a:fld>
            <a:endParaRPr lang="ru-RU" sz="18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Номер слайда 6">
            <a:extLst>
              <a:ext uri="{FF2B5EF4-FFF2-40B4-BE49-F238E27FC236}">
                <a16:creationId xmlns:a16="http://schemas.microsoft.com/office/drawing/2014/main" id="{56026D51-04AC-BBFB-44A9-08F1C01895F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EFD005-1876-4824-9871-3CB3D80DFAEE}" type="slidenum">
              <a:t>1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4" name="Образ слайда 1">
            <a:extLst>
              <a:ext uri="{FF2B5EF4-FFF2-40B4-BE49-F238E27FC236}">
                <a16:creationId xmlns:a16="http://schemas.microsoft.com/office/drawing/2014/main" id="{87F90961-DCC1-0B5F-C589-782071CB848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5" name="Заметки 2">
            <a:extLst>
              <a:ext uri="{FF2B5EF4-FFF2-40B4-BE49-F238E27FC236}">
                <a16:creationId xmlns:a16="http://schemas.microsoft.com/office/drawing/2014/main" id="{B91B4035-7AC4-FF92-A234-FCF4D2447C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7E591247-5188-F133-46B3-6C179F9B4F1F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3E8101BE-80E0-3D18-0C49-6D6422DBEE2E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1F661-20FF-4144-9B87-C8AB9F090FD8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AC3CD0A-2CA6-00C3-8585-48B9D6346639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F96AF0-69BD-43BA-84F3-8E4134F025A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2C78063D-E350-26B2-40C6-EAFCF86D466E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6E0645D-28B3-4091-A07A-8DD6ED7A25F8}" type="slidenum">
              <a:t>2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853E7302-D0A8-7715-F2AF-D32E2041627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6AD29D75-0E25-8F77-A336-B6D168C71FA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C9F8A17-A2E7-126E-CBD5-610CABFAF16A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713915B8-5398-E762-30FE-F7B78B6165D2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9AEA3C-BA76-4E59-850A-356900866335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E27C39F-4B21-28C8-FC96-92700617D15B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E770FD-74A4-4012-B0CC-96AFEACC857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B97179F7-94A7-E70E-BB8C-399D1ED252EC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4F2BA177-6478-41B6-93A5-C221079423A7}" type="slidenum">
              <a:t>3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CA8318CF-6DE7-E66A-B9BB-0CFB41D931D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06750E4A-FD5D-E80D-8185-CE88336B907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262FF760-6CFC-433D-898C-4AD68B8DFCBC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8F2F3D50-3ECE-0946-9A2B-BE370BC67D66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8BD07-13CC-44CE-9E6A-121C996B443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0886DF3-F1EF-C519-C78B-359A7FF8D4E8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D1C32F-8EC0-4152-AF98-5859B3AE365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B1FF3552-2AA8-7F51-AB1B-47B76D6D2B8C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60C104C-68B0-4B1E-846B-03191DCEE288}" type="slidenum">
              <a:t>4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301F06D6-12CB-BB4B-129D-92D46F57578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442D77FC-5E73-6076-390A-57CB751B83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EDF56F46-3D2D-C12A-F5CC-CA16199136A3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A3924CB6-B0FC-103E-760D-115C7521CA9D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53E75E-8238-4E4F-85E7-611666F7CF4E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1F5DC59-0D53-F091-275E-DE40E501533D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A43D76-3E77-4740-89FB-14427D5E05FA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690116E9-87F5-0045-03E8-0C77526E939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393830C0-C30C-474D-B1D3-B26FF604D582}" type="slidenum">
              <a:t>5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9457E6C2-C6AC-E1F0-73AF-9E5F7472B12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B7411262-DA58-AFA2-401F-64B187AE130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3EFF1DB-4561-A2E8-8B31-2075DEA880A4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DCC1E524-F7EB-1643-DFD9-B094A131028F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6439E-E77D-46CD-867A-4A9F7BF8C9F0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0850410-C016-272D-70D3-C3591A250AFF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B122C1-60F9-46F8-9AE8-F077E54248C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645F58BA-DBAB-AAAC-F67C-0EDDB9E482F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8131BA9-12FF-4F26-87D4-0877CEAEFCCD}" type="slidenum">
              <a:t>6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D3A6A328-3325-3739-E9FC-7DD6CAFDCDE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8F3E4077-44B9-2F9B-D161-765A1CE38E4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2467D51-FBFB-6C94-DA56-0F746754C951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09238C28-59AF-49FB-9E92-13B7AE4A134E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B1CB15-0E5A-4D22-AA1A-FBDADF8FA6A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7B1789B-3E2B-B4D8-BC56-9ACC05A4739E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099067-7D06-4894-B17B-4C5F86642F9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A569D57C-56E4-931E-782D-742B53FB1B1F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A67F7D8-FD78-4341-9928-51E3B14D93FC}" type="slidenum">
              <a:t>7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341D3BD3-8B15-F96E-9B79-E1F857B4F6C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923CE057-9078-0EDA-523E-1FC2170BF38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E6CE10A2-3F3C-8AA6-3CA0-9B3CAD86E6E1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83E11F89-74F2-EE0B-CE5C-7A810A266CB1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DAF5EA-94E4-4710-AAAC-312B39B0D3AC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31A76EA-588D-C0D3-16DA-8960855D6DE3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B6B9FF-628B-461F-B91B-447AC2EDE7E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215CFF16-08E6-174E-8CCD-DA4994DE345E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DA2DE365-D25D-4E3D-A424-33491C17FEDD}" type="slidenum">
              <a:t>8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21C05482-F238-D44F-A060-017BB68A089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E7D20F50-447A-77D0-A856-935B3D0FBBE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3287B939-C4AB-CB27-9E7D-0F8F379CD28D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BD97A67A-8D1B-4637-5D93-15D80D30C39D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DEDA1C-91A3-44EF-AF73-8E249CD880B4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C6AF500-0C0A-40EF-E70C-8FA95898A5A0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BBE402-B880-4233-AC6B-B32003B8BA4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6EC2C635-9B07-B78F-1C54-21832E9BECDB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A6DF1FD-CF4A-4EBD-AFFD-B6582CBB275E}" type="slidenum">
              <a:t>9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EBF379C2-BE12-DFD8-8090-66C4A3C08A1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3EE729B9-1568-1908-7526-01CCF3CD5B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1EABD3AE-C0DB-54F6-16DB-DEB410F11E1C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62FBD57D-4960-D006-8F61-D7CA1BF31835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58A7AE-E7D4-4AC9-AFD9-D4E3C2A51E2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9384CC6-AF28-4577-DD8F-5083186796A4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FAE87D-CB73-4B67-BF36-4F25368FB5A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65FBB350-B539-3C9A-5929-9CE87E3EDCEB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F88C2F0-6A09-43D4-BB05-7A5AD3A272BC}" type="slidenum">
              <a:t>10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58DBDF93-3A10-77A7-0486-F6AD9AFB5E5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C6ECA218-EB51-9353-06B9-92F0A9F47AA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72ACED4-20F2-6CB3-7D46-6AD80A1F5927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8925DAFD-06B6-756F-8E59-2C0B1CA184F2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5E3B9-3953-4364-964A-8B98F9B2867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30426C9-1CF6-25C4-49CC-2A84597FB7E1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62BA-09CE-4905-A2C3-0A51472ACF7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29D98626-6031-2233-CC33-665114E057A6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EC0B0D7-5669-4722-A03F-6FF985EA1DF5}" type="slidenum">
              <a:t>11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F8C37A20-68F3-BAB8-1B95-CEAE86D58A4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9E0C8623-AE2E-9101-5207-7624330BF0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FA505AC-678C-2D15-1DAD-26960F2DBF47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B753A11D-26FF-EE00-67F9-8B51EC74A8EC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2FEF4F-F002-4233-9E49-06E960E5BF4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46C06C9-9B73-6CC0-1CE2-559EAA86A4A7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BC0A22-68D5-4EB6-875D-D58FB7147FB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9F859B0C-33C0-3033-0FDF-A7E3E973FC0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D55CD143-37E2-4B94-A6BE-23E9BDB81508}" type="slidenum">
              <a:t>12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159B898F-FDB0-C316-9912-B03F66970B6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2588" y="695325"/>
            <a:ext cx="6092825" cy="3427413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8955C94D-9A68-BFFC-3E1D-C7D11995684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01DEE3FB-37AB-110B-CFD9-21C78A95E98A}"/>
              </a:ext>
            </a:extLst>
          </p:cNvPr>
          <p:cNvSpPr txBox="1">
            <a:spLocks noGrp="1"/>
          </p:cNvSpPr>
          <p:nvPr/>
        </p:nvSpPr>
        <p:spPr>
          <a:xfrm>
            <a:off x="3884613" y="0"/>
            <a:ext cx="2971800" cy="45878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68575-3F25-4BC3-BAC6-3777F750C171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Номер слайда 6">
            <a:extLst>
              <a:ext uri="{FF2B5EF4-FFF2-40B4-BE49-F238E27FC236}">
                <a16:creationId xmlns:a16="http://schemas.microsoft.com/office/drawing/2014/main" id="{53302AA1-3379-975A-7270-474752F9A32D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wrap="square"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A09AAE-BD88-4720-8A16-12E2B4A49BE8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5406ACA-944A-DA57-B4D9-04CEAC54DC17}"/>
              </a:ext>
            </a:extLst>
          </p:cNvPr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6CE145-64F1-45C9-AD88-65DC00E1454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Lucida Sans Unicode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36451EBA-AC38-6A62-7644-1D85ADD92FB3}"/>
              </a:ext>
            </a:extLst>
          </p:cNvPr>
          <p:cNvSpPr txBox="1"/>
          <p:nvPr/>
        </p:nvSpPr>
        <p:spPr>
          <a:xfrm>
            <a:off x="3884759" y="8685360"/>
            <a:ext cx="2971440" cy="4568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13A98F7-FE4A-4100-9B1D-A1F7274EB9DE}" type="slidenum">
              <a:t>13</a:t>
            </a:fld>
            <a:endParaRPr lang="ru-RU" sz="18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Номер слайда 6">
            <a:extLst>
              <a:ext uri="{FF2B5EF4-FFF2-40B4-BE49-F238E27FC236}">
                <a16:creationId xmlns:a16="http://schemas.microsoft.com/office/drawing/2014/main" id="{3A1D9241-BB57-2376-9431-05073B85092D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DBD2357D-8CE5-4D46-9E82-99015A4AFC2C}" type="slidenum">
              <a:t>13</a:t>
            </a:fld>
            <a:endParaRPr lang="ru-RU" sz="14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4" name="Образ слайда 1">
            <a:extLst>
              <a:ext uri="{FF2B5EF4-FFF2-40B4-BE49-F238E27FC236}">
                <a16:creationId xmlns:a16="http://schemas.microsoft.com/office/drawing/2014/main" id="{C2DA3C44-8F11-D3D0-C75D-ABF74161246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5" name="Заметки 2">
            <a:extLst>
              <a:ext uri="{FF2B5EF4-FFF2-40B4-BE49-F238E27FC236}">
                <a16:creationId xmlns:a16="http://schemas.microsoft.com/office/drawing/2014/main" id="{C001DB81-32C4-51D3-A63E-23BAEAD0271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681395-EB38-F3E0-1E44-56A643C39FC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841319"/>
            <a:ext cx="6858000" cy="1790640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6C9D710-E504-534E-5583-60884E1A637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701800"/>
            <a:ext cx="6858000" cy="1241280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2A52B5-5AC1-43AF-2869-B460BD8F49A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A6C9067F-1E08-47B5-A3D3-AC22D9DAC9B9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76FB37-8821-C5FE-D510-4711C58CAC8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1749E9-0761-8442-0442-A9E94863CD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46439F9B-3C80-4C35-92DF-0C216DFAC99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649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90982-6E5D-268A-91CE-CBF2063B0F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799" y="1597680"/>
            <a:ext cx="7772039" cy="11023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54C328-B911-B8A9-E3CD-A185AF22C3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1203480"/>
            <a:ext cx="8229240" cy="3394440"/>
          </a:xfrm>
        </p:spPr>
        <p:txBody>
          <a:bodyPr lIns="0" tIns="0" rIns="0" bIns="0" anchorCtr="0"/>
          <a:lstStyle>
            <a:lvl1pPr algn="l">
              <a:spcAft>
                <a:spcPts val="1414"/>
              </a:spcAft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F964CE-D479-3AFF-675C-6AC2DDDD4BC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5682CCD8-C44D-40CD-B2D0-3B6B35FC55D0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AA8001-7C83-77A4-BE1A-0FD26F29687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8CBBAC-04BA-7E6F-8933-EF5AADDEA3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BA9818E4-D3DF-40AF-99AC-5FF752A50A8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75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E9323B-3583-C35B-12A8-EB0DE8234D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3880" y="1282680"/>
            <a:ext cx="7886879" cy="2139840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72795D-11E8-2695-F992-D339112702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3880" y="3441600"/>
            <a:ext cx="7886879" cy="1125360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A48129-8BF7-C36A-35B6-DBA867E32CD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0A11617C-0C43-4450-B8D7-D98DAE2F0BF3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8C624B-5227-1CAA-AFF8-27804B7B9B8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F197EC-2E87-7845-9B1B-E11DA0CF54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9012E9CD-2472-4F93-B4A0-C0C1C7773B8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318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01E4C-7B5F-F010-56BC-566EB40A60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799" y="1597680"/>
            <a:ext cx="7772039" cy="11023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5A1CC2-0859-4EA3-779A-FD629C56C2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1203480"/>
            <a:ext cx="4038479" cy="3394079"/>
          </a:xfrm>
        </p:spPr>
        <p:txBody>
          <a:bodyPr lIns="0" tIns="0" rIns="0" bIns="0" anchorCtr="0"/>
          <a:lstStyle>
            <a:lvl1pPr algn="l">
              <a:spcAft>
                <a:spcPts val="1414"/>
              </a:spcAft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4FE6EE-06AF-EC78-F3FD-05C3FC22FA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48320" y="1203480"/>
            <a:ext cx="4038479" cy="3394079"/>
          </a:xfrm>
        </p:spPr>
        <p:txBody>
          <a:bodyPr lIns="0" tIns="0" rIns="0" bIns="0" anchorCtr="0"/>
          <a:lstStyle>
            <a:lvl1pPr algn="l">
              <a:spcAft>
                <a:spcPts val="1414"/>
              </a:spcAft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EEBAE2-523B-4FF5-68C9-9A38A517425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B204318B-2F51-4570-984B-74512DF939CB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0D6A40-679E-9A68-96B5-363FE16397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969499-5F86-C5A9-5F97-A69A45B422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59AABA7B-33B7-4D78-A7A6-61574907CEC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47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C7F88F-D440-0261-968D-EAC69F8697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0360" y="274680"/>
            <a:ext cx="7886879" cy="99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560C4B-85E1-CF12-F1EE-6FDA510F0B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0360" y="1260360"/>
            <a:ext cx="3868559" cy="61920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35B04A-7DD5-7E27-867B-78AAC78637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30360" y="1879560"/>
            <a:ext cx="3868559" cy="2762280"/>
          </a:xfrm>
        </p:spPr>
        <p:txBody>
          <a:bodyPr lIns="0" tIns="0" rIns="0" bIns="0" anchorCtr="0"/>
          <a:lstStyle>
            <a:lvl1pPr algn="l">
              <a:spcAft>
                <a:spcPts val="1414"/>
              </a:spcAft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C96C619-E96A-135F-D10B-EFD38018405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29240" y="1260360"/>
            <a:ext cx="3887640" cy="61920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6A38A5-0685-8B37-BA6B-E2C6B767A26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29240" y="1879560"/>
            <a:ext cx="3887640" cy="2762280"/>
          </a:xfrm>
        </p:spPr>
        <p:txBody>
          <a:bodyPr lIns="0" tIns="0" rIns="0" bIns="0" anchorCtr="0"/>
          <a:lstStyle>
            <a:lvl1pPr algn="l">
              <a:spcAft>
                <a:spcPts val="1414"/>
              </a:spcAft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E17C01-6643-6E7A-90C1-5E7CB333F35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501D0FF7-6480-410A-B59C-837FC2FCAFB3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25C4870-08E4-57A9-10BF-46FC1507234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B35897A-5D43-7F62-2E3E-606115AACC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850F3405-3642-4FCE-A1EE-46E5CF1EAC1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5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2B1B0-7BC9-1F48-0176-80B49AEC7F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799" y="1597680"/>
            <a:ext cx="7772039" cy="11023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5FBCE1-78BD-B717-5578-5A10C2240C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2152BBB0-4406-444B-99DC-C671EAC7630C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5EFB796-C333-AE15-E235-894B3133819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34393B-EA5A-4F34-B8C3-1A03D2A6F2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44F48095-A071-4B3C-AF7C-A7D612BE904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505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1039628-112E-9AAB-3814-1A01574C38B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A8528886-0FAF-4CFB-907D-E6FACEE7936F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3D6384D-1B19-D02A-40BD-0B000292C95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F52CF0-119E-9A07-E42C-C4DFC870F8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7F26A8D5-78AF-4E44-9C94-015C678E2203}" type="slidenum">
              <a:t>‹#›</a:t>
            </a:fld>
            <a:endParaRPr lang="ru-R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BE05F79-6CDF-64B2-8052-A24655ECE28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05200"/>
            <a:ext cx="8229240" cy="858240"/>
          </a:xfrm>
        </p:spPr>
        <p:txBody>
          <a:bodyPr lIns="0" tIns="0" rIns="0" bIns="0" anchor="ctr"/>
          <a:lstStyle>
            <a:lvl1pPr hangingPunct="0">
              <a:defRPr>
                <a:latin typeface="Arial" pitchFamily="18"/>
              </a:defRPr>
            </a:lvl1pPr>
          </a:lstStyle>
          <a:p>
            <a:endParaRPr lang="ru-R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17E84F-69ED-463F-DC44-98668572F5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7200" y="1203480"/>
            <a:ext cx="8229240" cy="3394079"/>
          </a:xfrm>
        </p:spPr>
        <p:txBody>
          <a:bodyPr/>
          <a:lstStyle>
            <a:lvl1pPr hangingPunct="0">
              <a:spcAft>
                <a:spcPts val="1417"/>
              </a:spcAft>
              <a:defRPr>
                <a:latin typeface="Arial" pitchFamily="18"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9407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431C7-A5C2-46AF-B53E-9EA04A5EA9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0360" y="343080"/>
            <a:ext cx="2949480" cy="1200239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32820E-AE8B-D612-77D7-F2292DAF60F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87640" y="741239"/>
            <a:ext cx="4629240" cy="3654360"/>
          </a:xfrm>
        </p:spPr>
        <p:txBody>
          <a:bodyPr lIns="0" tIns="0" rIns="0" bIns="0" anchorCtr="0"/>
          <a:lstStyle>
            <a:lvl1pPr algn="l">
              <a:spcAft>
                <a:spcPts val="1414"/>
              </a:spcAft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48C619-6C4A-B47A-7F60-26F5E887852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30360" y="1542960"/>
            <a:ext cx="2949480" cy="285912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1197D0-18F2-4213-6D68-E0E20FEE174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064BB85A-14D9-407E-9F1D-FA21C242E34E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6B064D-9CA6-63B3-1B41-A5B36B6AB18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40C951-5A00-1F7C-184E-6ADCC74BC9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FA6C0010-2F1B-4C68-A78D-EC43DF8DCB8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152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3BFDAC-1ED4-76CF-7F2E-B059BAA738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0360" y="343080"/>
            <a:ext cx="2949480" cy="1200239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6C9013-DF4C-A443-F9C7-51B86A2C40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87640" y="741239"/>
            <a:ext cx="4629240" cy="3654360"/>
          </a:xfrm>
        </p:spPr>
        <p:txBody>
          <a:bodyPr lIns="0" tIns="0" rIns="0" bIns="0" anchorCtr="0"/>
          <a:lstStyle>
            <a:lvl1pPr hangingPunct="0">
              <a:defRPr>
                <a:latin typeface="Arial" pitchFamily="18"/>
              </a:defRPr>
            </a:lvl1pPr>
          </a:lstStyle>
          <a:p>
            <a:pPr lvl="0"/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93796A-A780-2D95-768B-EC389BE8F85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30360" y="1542960"/>
            <a:ext cx="2949480" cy="285912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361672-EDD1-A019-584F-76A32397685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3233CB1D-3904-4F5D-A834-B71AA8EE534A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46BCCF-EEDB-6C8A-1B43-EBA39CB51F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BAA880-B79B-8561-114C-D22DE37EA6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DC3F71EA-DD75-4A34-B470-58A41101D9B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35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500B3-DFF8-83BD-185B-D4A6B52993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799" y="1597680"/>
            <a:ext cx="7772039" cy="11023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571F06-D446-3FD4-9920-C6682C9B6DB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203480"/>
            <a:ext cx="8229240" cy="339444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AF5B4F-D777-2146-3895-9A68D2C633E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301ED4EE-C773-4A6E-BF18-54FD7F34B28D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7DFFE5-3403-E909-6DE6-FAF306AA43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CE8A59-5DC4-088A-7006-BC95B43BAD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2CCA2C97-8A80-48E7-813F-78E1D321CCE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19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9C5C3D3-BBB1-9EA9-5D04-77D0AAD81EB9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1203480"/>
            <a:ext cx="2057400" cy="3394079"/>
          </a:xfrm>
        </p:spPr>
        <p:txBody>
          <a:bodyPr vert="eaVert" anchor="ctr" anchorCtr="0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5102BB-6D74-07F3-E913-B6B29FC16F7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203480"/>
            <a:ext cx="6019919" cy="339407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ECDB79-DD46-331C-2CE0-9E6A47E70A2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ACBFFF98-150E-420E-BF4E-ECD33E2E0E2B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5D5568-2399-94DB-AC3B-5792BEBB098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F13605-6EC5-E171-3C66-EE922880B0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08DE2841-B3A9-47D5-8257-A6E1FBB7B57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378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E93CF-0013-D3BB-7237-36BD1A1D8B7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841319"/>
            <a:ext cx="6858000" cy="1790640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C899EC-ED93-0B42-15EF-5B65A0A60A2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701800"/>
            <a:ext cx="6858000" cy="1241280"/>
          </a:xfrm>
        </p:spPr>
        <p:txBody>
          <a:bodyPr anchorCtr="1"/>
          <a:lstStyle>
            <a:lvl1pPr algn="ctr">
              <a:buNone/>
              <a:defRPr sz="2400"/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7E0C17-FFA1-E593-8A4A-3CC97665F6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C50AC148-87C3-4D52-9622-A421E5942CC4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78B09D-E330-A221-FE28-AAB4484A03B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563DB-0A93-8148-D5B3-4DD57CFF0D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0579915D-DC4D-4EA3-BEE7-762D3E381D6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399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F5949-64C2-A0A0-3145-61C5E6E63E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4ABCA2-0253-A17D-9C96-BC23A221A12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1200239"/>
            <a:ext cx="8229240" cy="3394079"/>
          </a:xfrm>
        </p:spPr>
        <p:txBody>
          <a:bodyPr anchorCtr="0"/>
          <a:lstStyle>
            <a:lvl1pPr algn="l">
              <a:spcAft>
                <a:spcPts val="1414"/>
              </a:spcAft>
              <a:buSzPct val="45000"/>
              <a:buFont typeface="StarSymbol"/>
              <a:buChar char="●"/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8CE235-F661-D4CA-23A9-1546198DC84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0AC6014B-5696-431B-9F8E-5B51B0DA0746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CC5016-3931-ABF0-B638-341B20BB44F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D7DE2E-C556-A8E9-0033-DD579B253B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D665A484-E393-4965-B2D3-932C4F8C86D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320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FF357-6076-14E3-F42C-8E6A819776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3880" y="1282680"/>
            <a:ext cx="7886879" cy="2139840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166B6F-10DC-4318-94EE-0E8985AA73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3880" y="3441600"/>
            <a:ext cx="7886879" cy="1125360"/>
          </a:xfrm>
        </p:spPr>
        <p:txBody>
          <a:bodyPr/>
          <a:lstStyle>
            <a:lvl1pPr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CABEC1-F834-14EC-D34F-7DD401BD314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7202CADF-71B3-41E2-A3A8-F217B3B29D48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5D682A-1353-DCF1-C160-907679BF16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8EA17E-02B4-B924-9399-BCD406777C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BD406FEA-8AC6-490B-8D8B-445A3E5FAA6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3963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4C05E-D20E-9C62-C130-97E6A2A960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12FCF9-1528-3CD0-5624-5D35104117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1200239"/>
            <a:ext cx="4038479" cy="3394079"/>
          </a:xfrm>
        </p:spPr>
        <p:txBody>
          <a:bodyPr anchorCtr="0"/>
          <a:lstStyle>
            <a:lvl1pPr algn="l">
              <a:spcAft>
                <a:spcPts val="1414"/>
              </a:spcAft>
              <a:buSzPct val="45000"/>
              <a:buFont typeface="StarSymbol"/>
              <a:buChar char="●"/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7E7092-E739-2E84-FFE5-10E5DE19F5B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48320" y="1200239"/>
            <a:ext cx="4038479" cy="3394079"/>
          </a:xfrm>
        </p:spPr>
        <p:txBody>
          <a:bodyPr anchorCtr="0"/>
          <a:lstStyle>
            <a:lvl1pPr algn="l">
              <a:spcAft>
                <a:spcPts val="1414"/>
              </a:spcAft>
              <a:buSzPct val="45000"/>
              <a:buFont typeface="StarSymbol"/>
              <a:buChar char="●"/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5F6BCC-4476-46AA-3E05-6BC9C9A04D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A2EE6783-6812-403C-8690-5901258FF97C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170B50-67D7-FEFB-1751-A4A41D97C92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59CD1-EECD-BF46-643D-956F119993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7ABC5EC5-A31A-49BB-B611-9D27DE5F6D9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223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F1586-F28E-56BD-B16C-1DDA08383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0360" y="274680"/>
            <a:ext cx="7886879" cy="99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D0CD28-0AC5-B2CB-1AEF-B36F5DAC04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0360" y="1260360"/>
            <a:ext cx="3868559" cy="619200"/>
          </a:xfrm>
        </p:spPr>
        <p:txBody>
          <a:bodyPr anchor="b"/>
          <a:lstStyle>
            <a:lvl1pPr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BBDBED-E512-CE4C-BF74-9FFEBAF7E5B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30360" y="1879560"/>
            <a:ext cx="3868559" cy="2762280"/>
          </a:xfrm>
        </p:spPr>
        <p:txBody>
          <a:bodyPr anchorCtr="0"/>
          <a:lstStyle>
            <a:lvl1pPr algn="l">
              <a:spcAft>
                <a:spcPts val="1414"/>
              </a:spcAft>
              <a:buSzPct val="45000"/>
              <a:buFont typeface="StarSymbol"/>
              <a:buChar char="●"/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E10405-B014-3580-BCB7-F77CED88D3F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29240" y="1260360"/>
            <a:ext cx="3887640" cy="619200"/>
          </a:xfrm>
        </p:spPr>
        <p:txBody>
          <a:bodyPr anchor="b"/>
          <a:lstStyle>
            <a:lvl1pPr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8EC4B9-E6DB-1091-4F0D-70C5B71191C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29240" y="1879560"/>
            <a:ext cx="3887640" cy="2762280"/>
          </a:xfrm>
        </p:spPr>
        <p:txBody>
          <a:bodyPr anchorCtr="0"/>
          <a:lstStyle>
            <a:lvl1pPr algn="l">
              <a:spcAft>
                <a:spcPts val="1414"/>
              </a:spcAft>
              <a:buSzPct val="45000"/>
              <a:buFont typeface="StarSymbol"/>
              <a:buChar char="●"/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CF8565-96C4-A949-6964-68B8C365E41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40609B45-4F5D-45DB-864F-74F9DE729B72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AA6FA8-5016-B0E7-DF00-26765C5FD7E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C00E8C1-E220-39E0-C4D5-BE84A9F00F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CECABF4E-128D-46DD-B35B-2887E95138B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115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F4538-A888-0C71-6DBC-244FF51BC0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14F70B-0B51-BB25-551B-6AFD27655D0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93C11B3E-B029-48C6-B553-1F0D9F1A829F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5C0ACD-F8C5-B9C4-3D78-B8AE995794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646974-6284-10B0-8062-269537E86E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36ABB4EA-BE8D-457C-B444-353DF4B046A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08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9414BEC-5EBE-9FBB-0877-8103B8FF181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4FD1DE08-5283-4453-97A2-B4D336783588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2480295-EEBE-B8FE-EA77-D4EA0A34CE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D3F2DA-2FEB-396B-13A2-60DBD2F996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C7C2FE75-7E17-482A-959F-A4A78997144F}" type="slidenum">
              <a:t>‹#›</a:t>
            </a:fld>
            <a:endParaRPr lang="ru-R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527B8FD-533E-3F51-8332-9E7F34C008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05200"/>
            <a:ext cx="8229240" cy="858240"/>
          </a:xfrm>
        </p:spPr>
        <p:txBody>
          <a:bodyPr lIns="0" tIns="0" rIns="0" bIns="0" anchor="ctr"/>
          <a:lstStyle>
            <a:lvl1pPr hangingPunct="0">
              <a:defRPr>
                <a:latin typeface="Arial" pitchFamily="18"/>
              </a:defRPr>
            </a:lvl1pPr>
          </a:lstStyle>
          <a:p>
            <a:endParaRPr lang="ru-R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F3DB3A-82B8-DD85-0F44-57309E7FEA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7200" y="1203480"/>
            <a:ext cx="8229240" cy="3394079"/>
          </a:xfrm>
        </p:spPr>
        <p:txBody>
          <a:bodyPr lIns="0" tIns="0" rIns="0" bIns="0"/>
          <a:lstStyle>
            <a:lvl1pPr hangingPunct="0">
              <a:spcAft>
                <a:spcPts val="1417"/>
              </a:spcAft>
              <a:defRPr>
                <a:latin typeface="Arial" pitchFamily="18"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28577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F989A3-B6B7-6AA7-A07E-865559EC11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0360" y="343080"/>
            <a:ext cx="2949480" cy="1200239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980E1-6AAD-B375-8729-08DE1C09B6A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87640" y="741239"/>
            <a:ext cx="4629240" cy="3654360"/>
          </a:xfrm>
        </p:spPr>
        <p:txBody>
          <a:bodyPr anchorCtr="0"/>
          <a:lstStyle>
            <a:lvl1pPr algn="l">
              <a:spcAft>
                <a:spcPts val="1414"/>
              </a:spcAft>
              <a:buSzPct val="45000"/>
              <a:buFont typeface="StarSymbol"/>
              <a:buChar char="●"/>
              <a:defRPr sz="3200"/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E008E5-98E3-C4B2-1129-F44C19B7289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30360" y="1542960"/>
            <a:ext cx="2949480" cy="2859120"/>
          </a:xfrm>
        </p:spPr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45ECAD-CF88-8F6E-59F7-A5C62E11710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991E2D4C-F24C-4395-9B7E-9CEFEBF2D40C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6ADFF3-4AC9-7027-6B94-AC5B0BE28FD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4CA30A-82EB-6D88-A7B8-79363BE4E9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637AFF4D-8A91-49C5-A140-A677EC6E3EC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048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7065C-06E7-087F-6707-FC26BFFB97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0360" y="343080"/>
            <a:ext cx="2949480" cy="1200239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A602CD-12BB-7AD0-3444-1EAA2C327BF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87640" y="741239"/>
            <a:ext cx="4629240" cy="3654360"/>
          </a:xfrm>
        </p:spPr>
        <p:txBody>
          <a:bodyPr anchorCtr="0"/>
          <a:lstStyle>
            <a:lvl1pPr hangingPunct="0">
              <a:defRPr>
                <a:latin typeface="Arial" pitchFamily="18"/>
              </a:defRPr>
            </a:lvl1pPr>
          </a:lstStyle>
          <a:p>
            <a:pPr lvl="0"/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BB522A-375E-4462-3F88-DDC46B42A7B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30360" y="1542960"/>
            <a:ext cx="2949480" cy="2859120"/>
          </a:xfrm>
        </p:spPr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14BD0D-BA64-C78B-6D26-F541855393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8DD60F1B-7DF4-4F31-B6D6-A66CA7A49B56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16D309-E622-A9B8-A789-2F9E4427E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CFFA51-23E8-FF28-7EE7-797B63ADBE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5462566D-9A99-4D8C-A4A1-9F981936D2E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996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5CB1A7-F349-40A2-F96B-9E4A62D53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9EA8E4-3C5C-1C1B-0B92-2311B229A9B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200239"/>
            <a:ext cx="8229240" cy="339407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66015F-DCCB-86DF-2855-F0A27B8ED56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280FEF2F-5BD2-4961-80E6-054DF74E2AEA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14A8F8-DB12-ACE3-0712-C74E3F82BF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C5B1D8-49A1-A671-89A7-4150F57616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435F5BBA-9F1A-44C9-B9DA-06D700BC0A4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580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5C14CA-78EC-F498-DD4E-4D5E76EDF02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06280"/>
            <a:ext cx="2057400" cy="4387680"/>
          </a:xfrm>
        </p:spPr>
        <p:txBody>
          <a:bodyPr vert="eaVert" anchor="ctr" anchorCtr="0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ADF3CB-D060-456E-8C28-8EB9A128D31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06280"/>
            <a:ext cx="6019919" cy="438768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F69958-403B-EF63-F918-245FB7C864A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45720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5B6AE222-BE6A-4443-A62F-274E583BEC21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5A7F86-900B-C3B8-C6C3-17081B1DCE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124079" y="4767120"/>
            <a:ext cx="2895120" cy="2736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189AF5-E9AE-85BF-06EA-619A0F50EA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080" y="4767120"/>
            <a:ext cx="2133360" cy="273600"/>
          </a:xfrm>
        </p:spPr>
        <p:txBody>
          <a:bodyPr/>
          <a:lstStyle>
            <a:lvl1pPr>
              <a:defRPr/>
            </a:lvl1pPr>
          </a:lstStyle>
          <a:p>
            <a:pPr lvl="0"/>
            <a:fld id="{96278EA6-5873-4530-9FCD-83064C1BB55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81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4D85B-ED64-3A3A-FFCF-AB40E2273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799" y="1597680"/>
            <a:ext cx="7772039" cy="110232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1">
            <a:noAutofit/>
          </a:bodyPr>
          <a:lstStyle/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E472025A-BEC3-ACFE-7689-AD7304DE1D7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 baseline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837932D-FE51-496E-AEE7-1BDD765DDD87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02D95999-5B37-42D8-98E5-2620A1DCA6D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079" y="4767120"/>
            <a:ext cx="2895120" cy="27360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FAA02CD6-C2DF-61F1-5808-76B3859BC22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 baseline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41591724-D056-4E42-AC89-C67083EFA848}" type="slidenum">
              <a:t>‹#›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5CD84E5-AFC8-E57B-4238-E6EC5EAC46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339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rtl="0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4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1pPr>
    </p:titleStyle>
    <p:bodyStyle>
      <a:lvl1pPr marL="0" marR="0" lvl="0" indent="0" algn="l" rtl="0" hangingPunct="1">
        <a:lnSpc>
          <a:spcPct val="100000"/>
        </a:lnSpc>
        <a:spcBef>
          <a:spcPts val="0"/>
        </a:spcBef>
        <a:spcAft>
          <a:spcPts val="1414"/>
        </a:spcAft>
        <a:buNone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1pPr>
      <a:lvl2pPr marL="685799" marR="0" lvl="1" indent="-228600" algn="l" rtl="0" hangingPunct="1">
        <a:lnSpc>
          <a:spcPct val="90000"/>
        </a:lnSpc>
        <a:spcBef>
          <a:spcPts val="499"/>
        </a:spcBef>
        <a:spcAft>
          <a:spcPts val="0"/>
        </a:spcAft>
        <a:buSzPct val="100000"/>
        <a:buFont typeface="Arial" pitchFamily="34"/>
        <a:buChar char="•"/>
        <a:tabLst/>
        <a:defRPr lang="ru-RU" sz="24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2pPr>
      <a:lvl3pPr marL="1143000" marR="0" lvl="2" indent="-228600" algn="l" rtl="0" hangingPunct="1">
        <a:lnSpc>
          <a:spcPct val="90000"/>
        </a:lnSpc>
        <a:spcBef>
          <a:spcPts val="499"/>
        </a:spcBef>
        <a:spcAft>
          <a:spcPts val="0"/>
        </a:spcAft>
        <a:buSzPct val="100000"/>
        <a:buFont typeface="Arial" pitchFamily="34"/>
        <a:buChar char="•"/>
        <a:tabLst/>
        <a:defRPr lang="ru-RU" sz="20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3pPr>
      <a:lvl4pPr marL="1600200" marR="0" lvl="3" indent="-228600" algn="l" rtl="0" hangingPunct="1">
        <a:lnSpc>
          <a:spcPct val="90000"/>
        </a:lnSpc>
        <a:spcBef>
          <a:spcPts val="499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4pPr>
      <a:lvl5pPr marL="2057400" marR="0" lvl="4" indent="-228600" algn="l" rtl="0" hangingPunct="1">
        <a:lnSpc>
          <a:spcPct val="90000"/>
        </a:lnSpc>
        <a:spcBef>
          <a:spcPts val="499"/>
        </a:spcBef>
        <a:spcAft>
          <a:spcPts val="0"/>
        </a:spcAft>
        <a:buSzPct val="100000"/>
        <a:buFont typeface="Arial" pitchFamily="34"/>
        <a:buChar char="•"/>
        <a:tabLst/>
        <a:defRPr lang="ru-RU" sz="18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939DC-64A8-933E-05CF-17C13AF099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1">
            <a:noAutofit/>
          </a:bodyPr>
          <a:lstStyle/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B3B2FC33-598B-DFBC-6DEB-1C64409269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200239"/>
            <a:ext cx="8229240" cy="33940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/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8FE8C4-7A28-703A-51B4-69FC5FDACB5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 baseline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10C447F-EAA7-4D08-B770-B64C176EB5D2}" type="datetime1">
              <a:rPr lang="ru-RU"/>
              <a:pPr lvl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CB082A-C975-89D9-ED39-C61F90EA77D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079" y="4767120"/>
            <a:ext cx="2895120" cy="27360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DBE5EC-FBA6-4228-F5F2-F6DEC6BA778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 baseline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39F74B3-F7EF-4BF0-9227-9D576057E2BB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ctr" rtl="0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4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1pPr>
    </p:titleStyle>
    <p:bodyStyle>
      <a:lvl1pPr marL="0" marR="0" lvl="0" indent="0" algn="l" rtl="0" hangingPunct="1">
        <a:lnSpc>
          <a:spcPct val="100000"/>
        </a:lnSpc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1pPr>
      <a:lvl2pPr marL="0" marR="0" lvl="1" indent="0" algn="l" rtl="0" hangingPunct="1">
        <a:lnSpc>
          <a:spcPct val="100000"/>
        </a:lnSpc>
        <a:spcBef>
          <a:spcPts val="0"/>
        </a:spcBef>
        <a:spcAft>
          <a:spcPts val="1414"/>
        </a:spcAft>
        <a:buSzPct val="75000"/>
        <a:buFont typeface="StarSymbol"/>
        <a:buChar char="–"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2pPr>
      <a:lvl3pPr marL="0" marR="0" lvl="2" indent="0" algn="l" rtl="0" hangingPunct="1">
        <a:lnSpc>
          <a:spcPct val="100000"/>
        </a:lnSpc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3pPr>
      <a:lvl4pPr marL="0" marR="0" lvl="3" indent="0" algn="l" rtl="0" hangingPunct="1">
        <a:lnSpc>
          <a:spcPct val="100000"/>
        </a:lnSpc>
        <a:spcBef>
          <a:spcPts val="0"/>
        </a:spcBef>
        <a:spcAft>
          <a:spcPts val="1414"/>
        </a:spcAft>
        <a:buSzPct val="75000"/>
        <a:buFont typeface="StarSymbol"/>
        <a:buChar char="–"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4pPr>
      <a:lvl5pPr marL="0" marR="0" lvl="4" indent="0" algn="l" rtl="0" hangingPunct="1">
        <a:lnSpc>
          <a:spcPct val="100000"/>
        </a:lnSpc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5pPr>
      <a:lvl6pPr marL="0" marR="0" lvl="5" indent="0" algn="l" rtl="0" hangingPunct="1">
        <a:lnSpc>
          <a:spcPct val="100000"/>
        </a:lnSpc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6pPr>
      <a:lvl7pPr marL="0" marR="0" lvl="6" indent="0" algn="l" rtl="0" hangingPunct="1">
        <a:lnSpc>
          <a:spcPct val="100000"/>
        </a:lnSpc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7pPr>
      <a:lvl8pPr marL="0" marR="0" lvl="7" indent="0" algn="l" rtl="0" hangingPunct="1">
        <a:lnSpc>
          <a:spcPct val="100000"/>
        </a:lnSpc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8pPr>
      <a:lvl9pPr marL="0" marR="0" lvl="0" indent="0" algn="l" rtl="0" hangingPunct="1">
        <a:lnSpc>
          <a:spcPct val="100000"/>
        </a:lnSpc>
        <a:spcBef>
          <a:spcPts val="0"/>
        </a:spcBef>
        <a:spcAft>
          <a:spcPts val="1414"/>
        </a:spcAft>
        <a:buSzPct val="45000"/>
        <a:buFont typeface="StarSymbol"/>
        <a:buChar char="●"/>
        <a:tabLst/>
        <a:defRPr lang="ru-RU" sz="3200" b="0" i="0" u="none" strike="noStrike" kern="1200" spc="0" baseline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0FC166D4-BCAB-6F4A-EB82-4BC4A768344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67640" y="1491480"/>
            <a:ext cx="8424720" cy="719640"/>
          </a:xfrm>
        </p:spPr>
        <p:txBody>
          <a:bodyPr lIns="90000" tIns="45000" rIns="90000" bIns="45000" anchorCtr="1"/>
          <a:lstStyle/>
          <a:p>
            <a:pPr lvl="0" algn="ctr">
              <a:spcAft>
                <a:spcPts val="0"/>
              </a:spcAft>
            </a:pPr>
            <a:r>
              <a:rPr lang="ru-RU" sz="2800" b="1">
                <a:latin typeface="Arial Narrow" pitchFamily="34"/>
              </a:rPr>
              <a:t>Акселерационная программа «Вызовы будущего»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945D55-BA78-BEAF-672C-12F5225A0CC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biLevel thresh="50000"/>
          </a:blip>
          <a:srcRect/>
          <a:stretch>
            <a:fillRect/>
          </a:stretch>
        </p:blipFill>
        <p:spPr>
          <a:xfrm>
            <a:off x="6516360" y="259560"/>
            <a:ext cx="2058480" cy="89748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65ACD6-0358-402F-3461-4B2C722C71C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744000" y="102600"/>
            <a:ext cx="1511640" cy="12110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88654735-EE49-8C03-C589-2F00E1B4726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39640" y="336240"/>
            <a:ext cx="1944000" cy="7437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2727D3-3D81-A183-6BB6-C6E4D6BBF4E8}"/>
              </a:ext>
            </a:extLst>
          </p:cNvPr>
          <p:cNvSpPr/>
          <p:nvPr/>
        </p:nvSpPr>
        <p:spPr>
          <a:xfrm>
            <a:off x="430560" y="2088360"/>
            <a:ext cx="8424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i="1"/>
            </a:pPr>
            <a:r>
              <a:rPr lang="ru-RU" sz="2400" b="0" i="1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«</a:t>
            </a:r>
            <a:r>
              <a:rPr lang="en-US" sz="2400" b="0" i="1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Анализ влияния ИИ на образовательный процесс и его этические аспекты</a:t>
            </a:r>
            <a:r>
              <a:rPr lang="ru-RU" sz="2400" b="0" i="1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»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E0897BB-8E1F-6434-5AA5-9BDF3B363EF7}"/>
              </a:ext>
            </a:extLst>
          </p:cNvPr>
          <p:cNvSpPr/>
          <p:nvPr/>
        </p:nvSpPr>
        <p:spPr>
          <a:xfrm>
            <a:off x="287280" y="3188520"/>
            <a:ext cx="4824720" cy="503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20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Лидер стартап-проекта: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16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Родионова Виктория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20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Наставник стартап-проекта: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16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РоманикаАлександр Сергеевич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endParaRPr lang="ru-RU" sz="2000" b="0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Lucida Sans" pitchFamily="2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94DCA9D6-B210-B2CB-1C8E-FCAEC8F10BCB}"/>
              </a:ext>
            </a:extLst>
          </p:cNvPr>
          <p:cNvSpPr/>
          <p:nvPr/>
        </p:nvSpPr>
        <p:spPr>
          <a:xfrm>
            <a:off x="432000" y="3960000"/>
            <a:ext cx="3456720" cy="503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A199BE6-4B78-1C15-FA47-DE92B97FEE43}"/>
              </a:ext>
            </a:extLst>
          </p:cNvPr>
          <p:cNvSpPr/>
          <p:nvPr/>
        </p:nvSpPr>
        <p:spPr>
          <a:xfrm>
            <a:off x="3888000" y="4608360"/>
            <a:ext cx="1440000" cy="431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Рязань,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1CC9A257-D5A5-556A-FAA9-88E7EF12CA74}"/>
              </a:ext>
            </a:extLst>
          </p:cNvPr>
          <p:cNvSpPr txBox="1"/>
          <p:nvPr/>
        </p:nvSpPr>
        <p:spPr>
          <a:xfrm>
            <a:off x="8388360" y="279360"/>
            <a:ext cx="545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00A6D2A-7DB3-4BDB-821D-E8296BCE8002}" type="slidenum">
              <a:t>2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9CB666-6E8D-EE22-4E5F-3616B926085E}"/>
              </a:ext>
            </a:extLst>
          </p:cNvPr>
          <p:cNvSpPr/>
          <p:nvPr/>
        </p:nvSpPr>
        <p:spPr>
          <a:xfrm>
            <a:off x="251640" y="195480"/>
            <a:ext cx="8424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ПРОБЛЕМА</a:t>
            </a:r>
          </a:p>
        </p:txBody>
      </p:sp>
      <p:sp>
        <p:nvSpPr>
          <p:cNvPr id="4" name="Прямоугольник 5">
            <a:extLst>
              <a:ext uri="{FF2B5EF4-FFF2-40B4-BE49-F238E27FC236}">
                <a16:creationId xmlns:a16="http://schemas.microsoft.com/office/drawing/2014/main" id="{8846E943-6D0B-86A6-C360-2398F48497EA}"/>
              </a:ext>
            </a:extLst>
          </p:cNvPr>
          <p:cNvSpPr/>
          <p:nvPr/>
        </p:nvSpPr>
        <p:spPr>
          <a:xfrm>
            <a:off x="144000" y="1135080"/>
            <a:ext cx="8280720" cy="88092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22860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7432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</a:tabLst>
              <a:defRPr sz="1800"/>
            </a:pPr>
            <a:r>
              <a:rPr lang="ru-RU" sz="18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Низкая эффективность и персонализация обучения в условиях массового образования, а также неготовность образовательной системы к этическим вызовам, порождаемым бесконтрольным использованием ИИ студентами и преподавателями.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0F5CDB-5ABC-7356-020F-9FA44E7A5FE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760000" y="2160000"/>
            <a:ext cx="2862000" cy="2862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CB8ACE-5099-F724-475B-CA003E527A8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360000" y="2088000"/>
            <a:ext cx="3960000" cy="26406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9B11A70D-63B9-789F-6361-75C519FDE2DE}"/>
              </a:ext>
            </a:extLst>
          </p:cNvPr>
          <p:cNvSpPr txBox="1"/>
          <p:nvPr/>
        </p:nvSpPr>
        <p:spPr>
          <a:xfrm>
            <a:off x="8388360" y="279360"/>
            <a:ext cx="545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C8EEBA8D-89EF-4C08-94D7-3C67CFC8F16B}" type="slidenum">
              <a:t>3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45B471-1D91-276C-1B40-C29FD5EFCDC8}"/>
              </a:ext>
            </a:extLst>
          </p:cNvPr>
          <p:cNvSpPr/>
          <p:nvPr/>
        </p:nvSpPr>
        <p:spPr>
          <a:xfrm>
            <a:off x="251640" y="195480"/>
            <a:ext cx="8424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РЕШЕНИЕ</a:t>
            </a:r>
          </a:p>
        </p:txBody>
      </p:sp>
      <p:sp>
        <p:nvSpPr>
          <p:cNvPr id="4" name="Прямоугольник 5">
            <a:extLst>
              <a:ext uri="{FF2B5EF4-FFF2-40B4-BE49-F238E27FC236}">
                <a16:creationId xmlns:a16="http://schemas.microsoft.com/office/drawing/2014/main" id="{1A0E6255-D7A6-B832-988E-B50265111239}"/>
              </a:ext>
            </a:extLst>
          </p:cNvPr>
          <p:cNvSpPr/>
          <p:nvPr/>
        </p:nvSpPr>
        <p:spPr>
          <a:xfrm>
            <a:off x="288000" y="1440000"/>
            <a:ext cx="3924360" cy="21978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Разработка и внедрение программно-аппаратного комплекса на основе искусственного интеллекта для персонализации образовательного процесса в средней и высшей школе с интегрированной системой аудита этической безопасности и цифровой гигиены обучающихся.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10BB8C-9B31-18F6-9551-DC917379289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627800" y="1080000"/>
            <a:ext cx="4012200" cy="26748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AA8FAE1D-3D29-107D-8999-81C3FD0B41E4}"/>
              </a:ext>
            </a:extLst>
          </p:cNvPr>
          <p:cNvSpPr txBox="1"/>
          <p:nvPr/>
        </p:nvSpPr>
        <p:spPr>
          <a:xfrm>
            <a:off x="8388360" y="279360"/>
            <a:ext cx="545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77F1645-9C4B-4457-B289-AB7EEE465C2B}" type="slidenum">
              <a:t>4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D2885B-BAF9-B25E-5A42-C6F73E5CB28E}"/>
              </a:ext>
            </a:extLst>
          </p:cNvPr>
          <p:cNvSpPr/>
          <p:nvPr/>
        </p:nvSpPr>
        <p:spPr>
          <a:xfrm>
            <a:off x="251640" y="195480"/>
            <a:ext cx="8424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АКТУАЛЬНОСТЬ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36803C-2750-5B18-3C0D-6E403CABDFEC}"/>
              </a:ext>
            </a:extLst>
          </p:cNvPr>
          <p:cNvSpPr txBox="1"/>
          <p:nvPr/>
        </p:nvSpPr>
        <p:spPr>
          <a:xfrm>
            <a:off x="217080" y="925559"/>
            <a:ext cx="4750920" cy="3627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2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200" b="0" i="1" u="sng" strike="noStrike" kern="1200">
                <a:ln>
                  <a:noFill/>
                </a:ln>
                <a:uFillTx/>
                <a:latin typeface="Arial" pitchFamily="18"/>
                <a:ea typeface="Microsoft YaHei" pitchFamily="2"/>
                <a:cs typeface="Lucida Sans" pitchFamily="2"/>
              </a:rPr>
              <a:t>Почему наш проект важен сейчас: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1" u="sng" strike="noStrike" kern="1200">
              <a:ln>
                <a:noFill/>
              </a:ln>
              <a:uFillTx/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Соответствует государственной программе цифровизации образования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Решает реальные проблемы учителей и учащихся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Объединяет обучение и контроль в одной системе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Создает честную и прозрачную образовательную среду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1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Проект отвечает на самые острые вопросы современной школы: </a:t>
            </a: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как учить персонализированно и как сохранить качество образования в цифровую эпоху.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FA686D-AEA6-51D0-44D1-6A7B9D5755F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616000" y="1212480"/>
            <a:ext cx="2747520" cy="274752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94E9A80A-7FAF-F66E-64FB-EBCFD9234C5B}"/>
              </a:ext>
            </a:extLst>
          </p:cNvPr>
          <p:cNvSpPr txBox="1"/>
          <p:nvPr/>
        </p:nvSpPr>
        <p:spPr>
          <a:xfrm>
            <a:off x="8388360" y="279360"/>
            <a:ext cx="545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49B51E27-2C7A-4D34-9782-5E4EDB0ECFC5}" type="slidenum">
              <a:t>5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3E1DDE-0301-D8F8-701E-ED1B3A30C92E}"/>
              </a:ext>
            </a:extLst>
          </p:cNvPr>
          <p:cNvSpPr/>
          <p:nvPr/>
        </p:nvSpPr>
        <p:spPr>
          <a:xfrm>
            <a:off x="216000" y="288360"/>
            <a:ext cx="8424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РЫНОК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C7BD70-1896-7F8F-6F65-C3320065A6DA}"/>
              </a:ext>
            </a:extLst>
          </p:cNvPr>
          <p:cNvSpPr txBox="1"/>
          <p:nvPr/>
        </p:nvSpPr>
        <p:spPr>
          <a:xfrm>
            <a:off x="144000" y="1747080"/>
            <a:ext cx="4896000" cy="21409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ru-RU" sz="1400" b="1" i="1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B2G</a:t>
            </a: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(Бизнес для Государства):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 · Государственные школы, колледжи и вузы.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 · Региональные департаменты образования.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ru-RU" sz="1400" b="1" i="1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B2B</a:t>
            </a: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(Бизнес для Бизнеса):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 · Частные школы и лицеи.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 · Корпоративные университеты.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r>
              <a:rPr lang="ru-RU" sz="1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 · Онлайн-платформы дополнительного образования.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8E895B-47BC-C5AF-29B9-0F0D10696AD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914000" y="881999"/>
            <a:ext cx="3726000" cy="3726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135CD210-DF7C-ADAB-CBC8-8368D43552E7}"/>
              </a:ext>
            </a:extLst>
          </p:cNvPr>
          <p:cNvSpPr txBox="1"/>
          <p:nvPr/>
        </p:nvSpPr>
        <p:spPr>
          <a:xfrm>
            <a:off x="8388360" y="279360"/>
            <a:ext cx="545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DB79C243-01BC-4E22-8CA9-6B0D34A93B8F}" type="slidenum">
              <a:t>6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8E237D-7342-BE4E-95A3-D27F5C96CA18}"/>
              </a:ext>
            </a:extLst>
          </p:cNvPr>
          <p:cNvSpPr/>
          <p:nvPr/>
        </p:nvSpPr>
        <p:spPr>
          <a:xfrm>
            <a:off x="107640" y="0"/>
            <a:ext cx="8424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БИЗНЕС-МОДЕЛЬ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DE166A-4E88-CCAA-F0ED-4F9F480EEBC1}"/>
              </a:ext>
            </a:extLst>
          </p:cNvPr>
          <p:cNvSpPr txBox="1"/>
          <p:nvPr/>
        </p:nvSpPr>
        <p:spPr>
          <a:xfrm>
            <a:off x="165960" y="1059840"/>
            <a:ext cx="3085920" cy="1249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1) Ключевые партнеры</a:t>
            </a: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: вузы (R&amp;D), IT-компании, органы управления образованием.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A97C00-1E58-3ED6-FB6D-3719AB73D1CC}"/>
              </a:ext>
            </a:extLst>
          </p:cNvPr>
          <p:cNvSpPr txBox="1"/>
          <p:nvPr/>
        </p:nvSpPr>
        <p:spPr>
          <a:xfrm>
            <a:off x="165960" y="1584000"/>
            <a:ext cx="2833920" cy="7718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2) Ключевые ресурсы:</a:t>
            </a: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команда AI-разработчиков, запатентованные алгоритмы, облачная инфраструктура.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245E44-73D4-802F-2F09-82F0DD80095A}"/>
              </a:ext>
            </a:extLst>
          </p:cNvPr>
          <p:cNvSpPr txBox="1"/>
          <p:nvPr/>
        </p:nvSpPr>
        <p:spPr>
          <a:xfrm>
            <a:off x="169560" y="2175840"/>
            <a:ext cx="2598840" cy="14601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3) Ключевые процессы</a:t>
            </a: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: разработка и обновление AI-алгоритмов. - Сбор и анонимизация образовательных данных. - Внедрение и техническая поддержка комплекса в учебных заведениях. - Проведение аудитов этической безопасности.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8AF197-15E5-AC2C-FD09-F7B28AB3DDDD}"/>
              </a:ext>
            </a:extLst>
          </p:cNvPr>
          <p:cNvSpPr txBox="1"/>
          <p:nvPr/>
        </p:nvSpPr>
        <p:spPr>
          <a:xfrm>
            <a:off x="169560" y="3525120"/>
            <a:ext cx="2911679" cy="11188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4) Отношения с клиентами:</a:t>
            </a: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персональный менеджер для крупных заказчиков (B2G, B2B). - Техническая поддержка 24/7. - Проведение обучающих вебинаров и формирование сообщества пользователей.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A44805-02F1-01A4-4D91-CBE23DB4E720}"/>
              </a:ext>
            </a:extLst>
          </p:cNvPr>
          <p:cNvSpPr txBox="1"/>
          <p:nvPr/>
        </p:nvSpPr>
        <p:spPr>
          <a:xfrm>
            <a:off x="3092040" y="1007999"/>
            <a:ext cx="3004560" cy="14601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5) Каналы сбыта:</a:t>
            </a: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прямые продажи (участие в государственных тендерах, работа с департаментами). - Партнерские сети (через IT-интеграторов в сфере образования). - Контент-маркетинг (отраслевые конференции, специализированные СМИ).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3D57D-EE22-EC3C-0997-8B7410F9695D}"/>
              </a:ext>
            </a:extLst>
          </p:cNvPr>
          <p:cNvSpPr txBox="1"/>
          <p:nvPr/>
        </p:nvSpPr>
        <p:spPr>
          <a:xfrm>
            <a:off x="3084480" y="2252160"/>
            <a:ext cx="3048120" cy="12895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6) Сегменты клиентов: государственные и частные школы, колледжи, вузы. - Их потребность: повысить успеваемость, снизить нагрузку на педагогов, соответствовать стандартам цифровой этики и безопасности.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083797-C9CF-C0E0-0C63-3F4E42D2EB65}"/>
              </a:ext>
            </a:extLst>
          </p:cNvPr>
          <p:cNvSpPr txBox="1"/>
          <p:nvPr/>
        </p:nvSpPr>
        <p:spPr>
          <a:xfrm>
            <a:off x="3081240" y="3325679"/>
            <a:ext cx="3303360" cy="12895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7) Структура затрат:</a:t>
            </a: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ФОТ разработчиков и аналитиков. - Аренда облачной инфраструктуры. - Затраты на маркетинг и продажи. - Административные и юридические издержки.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A01DB7-9846-B91E-F83B-FA7C48CA885B}"/>
              </a:ext>
            </a:extLst>
          </p:cNvPr>
          <p:cNvSpPr txBox="1"/>
          <p:nvPr/>
        </p:nvSpPr>
        <p:spPr>
          <a:xfrm>
            <a:off x="6192000" y="1023840"/>
            <a:ext cx="2448000" cy="13521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8) Источники доходов:</a:t>
            </a: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единовременная оплата за внедрение комплекса (B2G-контракты). - Подписочная модель (SaaS) с ежемесячной/ежегодной оплатой за пользователя (для B2B). - Оплата за проведение отдельных аудитов безопасности.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921282-91DD-60E1-E4AE-317C1C6AC38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354000" y="2520000"/>
            <a:ext cx="2358000" cy="23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9A94E270-F5A9-2A4F-81E7-619E9F2A6554}"/>
              </a:ext>
            </a:extLst>
          </p:cNvPr>
          <p:cNvSpPr txBox="1"/>
          <p:nvPr/>
        </p:nvSpPr>
        <p:spPr>
          <a:xfrm>
            <a:off x="8388360" y="279360"/>
            <a:ext cx="545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CB756A68-09C9-402C-891E-6EECE3CDE9BA}" type="slidenum">
              <a:t>7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BDEE85D-27B1-A874-B8C7-23BAE5F6073F}"/>
              </a:ext>
            </a:extLst>
          </p:cNvPr>
          <p:cNvSpPr/>
          <p:nvPr/>
        </p:nvSpPr>
        <p:spPr>
          <a:xfrm>
            <a:off x="251640" y="123480"/>
            <a:ext cx="8136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РЕСУРСЫ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100168-2A47-23A4-F130-A582F11200DD}"/>
              </a:ext>
            </a:extLst>
          </p:cNvPr>
          <p:cNvSpPr txBox="1"/>
          <p:nvPr/>
        </p:nvSpPr>
        <p:spPr>
          <a:xfrm>
            <a:off x="48600" y="979560"/>
            <a:ext cx="4631400" cy="3894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1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Для реализации проекта требуются следующие ресурсы: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1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1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1. Материальные ресурсы</a:t>
            </a: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Высокопроизводительные серверы и облачная инфраструктура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Оборудование для пилотного внедрения в образовательных учреждениях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Компьютерная техника для команды разработки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1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2. Человеческие ресурсы: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AI-разработчики и Data Scientists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Педагоги-методисты и предметные эксперты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Менеджеры по внедрению и технической поддержке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Юристы в области образовательного права и защиты данных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3. Интеллектуальные ресурсы: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Патентованные алгоритмы персонализации обучения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Методики оценки этической безопасности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Базы образовательных контентов и сценариев обучения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1E48DA-2688-021A-343C-12A507D07360}"/>
              </a:ext>
            </a:extLst>
          </p:cNvPr>
          <p:cNvSpPr txBox="1"/>
          <p:nvPr/>
        </p:nvSpPr>
        <p:spPr>
          <a:xfrm>
            <a:off x="4608000" y="1434960"/>
            <a:ext cx="4104000" cy="245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4. Административные ресурсы: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Согласования с Министерством просвещения РФ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Соответствие требованиям ФЗ-152 "О персональных данных"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Сертификация программного обеспечения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Разрешения на пилотные испытания в учебных заведениях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5. Финансовые ресурсы: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endParaRPr lang="ru-RU" sz="11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Инвестиции в разработку и тестирование MVP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Фонд оплаты труда специалистов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Маркетинг и продвижение решения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100"/>
            </a:pPr>
            <a:r>
              <a:rPr lang="ru-RU" sz="11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Операционные расходы на облачную инфраструктуру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3B05A7-FD95-6119-A83F-9602FCABFE2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flipH="1">
            <a:off x="4031999" y="3888000"/>
            <a:ext cx="5101200" cy="124812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D3A5F392-137D-3BB9-4299-EB6A042E6631}"/>
              </a:ext>
            </a:extLst>
          </p:cNvPr>
          <p:cNvSpPr txBox="1"/>
          <p:nvPr/>
        </p:nvSpPr>
        <p:spPr>
          <a:xfrm>
            <a:off x="8388360" y="279360"/>
            <a:ext cx="545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F724B7C6-7F23-4DE4-B06D-9B36A1F51111}" type="slidenum">
              <a:t>8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D02BC6-1CA5-DBF2-0242-598853476339}"/>
              </a:ext>
            </a:extLst>
          </p:cNvPr>
          <p:cNvSpPr/>
          <p:nvPr/>
        </p:nvSpPr>
        <p:spPr>
          <a:xfrm>
            <a:off x="251640" y="123480"/>
            <a:ext cx="8424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АНАЛОГИ И КОНКУРЕНТЫ</a:t>
            </a:r>
          </a:p>
        </p:txBody>
      </p:sp>
      <p:sp>
        <p:nvSpPr>
          <p:cNvPr id="4" name="Google Shape;386;p14">
            <a:extLst>
              <a:ext uri="{FF2B5EF4-FFF2-40B4-BE49-F238E27FC236}">
                <a16:creationId xmlns:a16="http://schemas.microsoft.com/office/drawing/2014/main" id="{1CC3F517-3AC1-6932-6A94-5D613A86911E}"/>
              </a:ext>
            </a:extLst>
          </p:cNvPr>
          <p:cNvSpPr/>
          <p:nvPr/>
        </p:nvSpPr>
        <p:spPr>
          <a:xfrm>
            <a:off x="825119" y="6856920"/>
            <a:ext cx="1736279" cy="10504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12600" marR="0" lvl="0" indent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Lucida Sans" pitchFamily="2"/>
              </a:rPr>
              <a:t>Руководитель проекта. Маркетолог.</a:t>
            </a:r>
          </a:p>
        </p:txBody>
      </p:sp>
      <p:sp>
        <p:nvSpPr>
          <p:cNvPr id="5" name="Google Shape;387;p14">
            <a:extLst>
              <a:ext uri="{FF2B5EF4-FFF2-40B4-BE49-F238E27FC236}">
                <a16:creationId xmlns:a16="http://schemas.microsoft.com/office/drawing/2014/main" id="{FB45B9D7-86E2-91D7-FB65-638A2FE36CD2}"/>
              </a:ext>
            </a:extLst>
          </p:cNvPr>
          <p:cNvSpPr/>
          <p:nvPr/>
        </p:nvSpPr>
        <p:spPr>
          <a:xfrm>
            <a:off x="825119" y="6211800"/>
            <a:ext cx="1736279" cy="2188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12600" marR="0" lvl="0" indent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Lucida Sans" pitchFamily="2"/>
              </a:rPr>
              <a:t>Марина Бойтуш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DEA3A7-0A9B-A004-332B-FE1BE6E01A03}"/>
              </a:ext>
            </a:extLst>
          </p:cNvPr>
          <p:cNvSpPr txBox="1"/>
          <p:nvPr/>
        </p:nvSpPr>
        <p:spPr>
          <a:xfrm rot="9600">
            <a:off x="356776" y="927443"/>
            <a:ext cx="3675240" cy="41079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НАШЕ РЕШЕНИЕ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Полная AI-персонализация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Комплексный этический аудит  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Мониторинг цифровой гигиены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Решение "под ключ"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endParaRPr lang="ru-RU" sz="12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ru-RU" sz="12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УМНЫЕ</a:t>
            </a: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ru-RU" sz="12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ТЕТРАДИ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Базовая адаптация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Нет этического контроля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Только ПО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endParaRPr lang="ru-RU" sz="12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LMS-СИСТЕМЫ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Стандартные курсы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Только плагины для контроля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Только ПО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endParaRPr lang="ru-RU" sz="12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ru-RU" sz="12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СЕРВИСЫ ПРОВЕРКИ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Только детекция плагиата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Не персонализируют обучение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• Онлайн-сервис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AB5E5C9-EC38-A111-0E7C-B52562D9961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031999" y="936000"/>
            <a:ext cx="2918519" cy="191988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7338E3-E2AC-E9C8-F679-A1B0CD0BBD3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760000" y="2973959"/>
            <a:ext cx="2880000" cy="192204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330400CF-146E-4112-FA23-94FD791F56EE}"/>
              </a:ext>
            </a:extLst>
          </p:cNvPr>
          <p:cNvSpPr txBox="1"/>
          <p:nvPr/>
        </p:nvSpPr>
        <p:spPr>
          <a:xfrm>
            <a:off x="8388360" y="279360"/>
            <a:ext cx="545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D80A965-1FB5-443F-9802-F736E544ABC0}" type="slidenum">
              <a:t>9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AF1A2B-A310-5681-94E8-47E45483E453}"/>
              </a:ext>
            </a:extLst>
          </p:cNvPr>
          <p:cNvSpPr/>
          <p:nvPr/>
        </p:nvSpPr>
        <p:spPr>
          <a:xfrm>
            <a:off x="251640" y="123480"/>
            <a:ext cx="8136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ПАРТНЕРЫ, ЗАИНТЕРЕСОВАННЫЕ ОРГАНИЗАЦИИ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AD90E8-81E6-5A44-1A20-A3AB539E2312}"/>
              </a:ext>
            </a:extLst>
          </p:cNvPr>
          <p:cNvSpPr txBox="1"/>
          <p:nvPr/>
        </p:nvSpPr>
        <p:spPr>
          <a:xfrm>
            <a:off x="144000" y="1544760"/>
            <a:ext cx="5040000" cy="3351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Образовательные учреждения: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endParaRPr lang="ru-RU" sz="12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Вузы-партнеры (МГУ, ВШЭ, РГПУ им. Герцена)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Ведущие школы и лицеи (СУНЦ, Лицей "Вторая школа")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Региональные центры цифрового образования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endParaRPr lang="ru-RU" sz="1200" b="1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IT-компании и технологические партнеры</a:t>
            </a: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endParaRPr lang="ru-RU" sz="12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Яндекс (Образовательные проекты)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СберОбразование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VK Образование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Российские разработчики образовательного ПО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endParaRPr lang="ru-RU" sz="12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Государственные и отраслевые организации: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endParaRPr lang="ru-RU" sz="12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Министерство просвещения РФ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Агентство стратегических инициатив (АСИ)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Федеральный институт цифровой трансформации в образовании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200"/>
            </a:pPr>
            <a:r>
              <a:rPr lang="ru-RU" sz="1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Региональные департаменты образования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523232-AEAD-043D-EFBB-4D759408B0D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40000" y="1098000"/>
            <a:ext cx="3294000" cy="3294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E6084B3C-A7A0-C322-D813-9270D3FC907D}"/>
              </a:ext>
            </a:extLst>
          </p:cNvPr>
          <p:cNvSpPr txBox="1"/>
          <p:nvPr/>
        </p:nvSpPr>
        <p:spPr>
          <a:xfrm>
            <a:off x="8388360" y="125640"/>
            <a:ext cx="6476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F9A28D09-F2B8-48C7-B487-3D97C32BD204}" type="slidenum">
              <a:t>10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D8AB3E-6669-68D4-F68F-CAEF8DF57797}"/>
              </a:ext>
            </a:extLst>
          </p:cNvPr>
          <p:cNvSpPr/>
          <p:nvPr/>
        </p:nvSpPr>
        <p:spPr>
          <a:xfrm>
            <a:off x="251640" y="123480"/>
            <a:ext cx="8136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КАЛЕНДАРНЫЙ ПЛАН РЕАЛИЗАЦИИ СТАРТАП-ПРОЕКТА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B672B7-8BD1-75AB-BA56-0768D5F693B4}"/>
              </a:ext>
            </a:extLst>
          </p:cNvPr>
          <p:cNvSpPr txBox="1"/>
          <p:nvPr/>
        </p:nvSpPr>
        <p:spPr>
          <a:xfrm>
            <a:off x="124920" y="1440000"/>
            <a:ext cx="9235080" cy="36244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00" b="0" i="1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Период реализации: 2026-2030 гг.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0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Первый этап (2026-2027)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05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Сравнительный анализ 8 действующих ИИ-платформ в образовании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Выявление 15 ключевых этических рисков и вызовов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Проведение фокус-групп с преподавателями и студентами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Разработка методики оценки влияния ИИ на учебный процесс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05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Второй этап (2028-2029)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05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Мониторинг 3 национальных образовательных систем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Анализ 40+ случаев этических конфликтов при использовании ИИ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Разработка моделей этических стандартов для разных уровней образования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Создание системы аудита образовательных ИИ-решений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05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Третий этап (2030)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05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Сравнительный анализ регулирования в 7 странах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Разработка международного кодекса этики ИИ в образовании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Формирование рекомендаций для законодательных инициатив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05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· Создание аккредитационной системы для образовательных ИИ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0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0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EFD6F5-BF2A-9E21-9912-352D586BFE3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758560" y="1728000"/>
            <a:ext cx="2881440" cy="2880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48E177DB-9EF6-715C-9ED9-8B4512C8588D}"/>
              </a:ext>
            </a:extLst>
          </p:cNvPr>
          <p:cNvSpPr txBox="1"/>
          <p:nvPr/>
        </p:nvSpPr>
        <p:spPr>
          <a:xfrm>
            <a:off x="8244360" y="279360"/>
            <a:ext cx="689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DD1599-6DEE-4316-BEDF-52C0C978F972}" type="slidenum">
              <a:t>11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6B3270-05CA-A4CB-F299-5778339B83D9}"/>
              </a:ext>
            </a:extLst>
          </p:cNvPr>
          <p:cNvSpPr/>
          <p:nvPr/>
        </p:nvSpPr>
        <p:spPr>
          <a:xfrm>
            <a:off x="251640" y="123480"/>
            <a:ext cx="8136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ПЛАНЫ ПО РАЗВИТИЮ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И МАСШТАБИРОВАНИЮ</a:t>
            </a:r>
          </a:p>
        </p:txBody>
      </p:sp>
      <p:sp>
        <p:nvSpPr>
          <p:cNvPr id="4" name="Прямоугольник 5">
            <a:extLst>
              <a:ext uri="{FF2B5EF4-FFF2-40B4-BE49-F238E27FC236}">
                <a16:creationId xmlns:a16="http://schemas.microsoft.com/office/drawing/2014/main" id="{798E72F4-A5EF-2747-48AD-09463CF7295A}"/>
              </a:ext>
            </a:extLst>
          </p:cNvPr>
          <p:cNvSpPr/>
          <p:nvPr/>
        </p:nvSpPr>
        <p:spPr>
          <a:xfrm>
            <a:off x="252000" y="1441439"/>
            <a:ext cx="4608720" cy="35758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·</a:t>
            </a:r>
            <a:r>
              <a:rPr lang="ru-RU" sz="13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Новые исследования по теме: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 · Долгосрочное изучение влияния ИИ на успеваемость (начало в 2027 году)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 · Внедрение алгоритмов для анализа вовлеченности и эмоционального состояния учеников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 · Исследование эффективности платформы для учащихся с особыми потребностями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·</a:t>
            </a:r>
            <a:r>
              <a:rPr lang="ru-RU" sz="13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Исследование смежных тем: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 · Разработка модуля для профориентации на основе анализа данных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 · Интеграция с VR/AR технологиями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 · Создание ИИ-ассистента для автоматизации отчетности педагогов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· Выход на международный рынок: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 · Локализация платформы (языковая и культурная адаптация)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 · Адаптация под международные образовательные стандарты (IB, Cambridge)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/>
            </a:pPr>
            <a:r>
              <a:rPr lang="ru-RU" sz="13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  · Установление партнерств с международными школами и образовательными сетями</a:t>
            </a:r>
          </a:p>
        </p:txBody>
      </p:sp>
      <p:sp>
        <p:nvSpPr>
          <p:cNvPr id="5" name="Google Shape;386;p14">
            <a:extLst>
              <a:ext uri="{FF2B5EF4-FFF2-40B4-BE49-F238E27FC236}">
                <a16:creationId xmlns:a16="http://schemas.microsoft.com/office/drawing/2014/main" id="{C75C3134-B1BA-E394-E506-1D9399F05F82}"/>
              </a:ext>
            </a:extLst>
          </p:cNvPr>
          <p:cNvSpPr/>
          <p:nvPr/>
        </p:nvSpPr>
        <p:spPr>
          <a:xfrm>
            <a:off x="825119" y="6856920"/>
            <a:ext cx="1736279" cy="10504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12600" marR="0" lvl="0" indent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Lucida Sans" pitchFamily="2"/>
              </a:rPr>
              <a:t>Руководитель проекта. Маркетолог.</a:t>
            </a:r>
          </a:p>
        </p:txBody>
      </p:sp>
      <p:sp>
        <p:nvSpPr>
          <p:cNvPr id="6" name="Google Shape;387;p14">
            <a:extLst>
              <a:ext uri="{FF2B5EF4-FFF2-40B4-BE49-F238E27FC236}">
                <a16:creationId xmlns:a16="http://schemas.microsoft.com/office/drawing/2014/main" id="{442C93F1-7DA3-A58D-D826-7E53B87AD3A8}"/>
              </a:ext>
            </a:extLst>
          </p:cNvPr>
          <p:cNvSpPr/>
          <p:nvPr/>
        </p:nvSpPr>
        <p:spPr>
          <a:xfrm>
            <a:off x="825119" y="6211800"/>
            <a:ext cx="1736279" cy="21888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12600" marR="0" lvl="0" indent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Lucida Sans" pitchFamily="2"/>
              </a:rPr>
              <a:t>Марина Бойтуш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3B2991-35D6-A498-95EC-D3346FE6091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76000" y="1522800"/>
            <a:ext cx="2797200" cy="27972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99252F16-5421-17AD-170C-BF1D27F9CEE2}"/>
              </a:ext>
            </a:extLst>
          </p:cNvPr>
          <p:cNvSpPr txBox="1"/>
          <p:nvPr/>
        </p:nvSpPr>
        <p:spPr>
          <a:xfrm>
            <a:off x="8244360" y="279360"/>
            <a:ext cx="689040" cy="491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="t" anchorCtr="1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0CC725E-D0DD-479B-99BE-EA433445806E}" type="slidenum">
              <a:t>12</a:t>
            </a:fld>
            <a:endParaRPr lang="ru-RU" sz="4000" b="1" i="0" u="none" strike="noStrike" kern="1200" spc="0" baseline="0">
              <a:ln>
                <a:noFill/>
              </a:ln>
              <a:solidFill>
                <a:srgbClr val="000000"/>
              </a:solidFill>
              <a:latin typeface="Arial Narrow" pitchFamily="34"/>
              <a:ea typeface="Microsoft YaHei" pitchFamily="2"/>
              <a:cs typeface="Tahoma" pitchFamily="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D775C3-6B3B-B087-15C3-D1AF507DE0E0}"/>
              </a:ext>
            </a:extLst>
          </p:cNvPr>
          <p:cNvSpPr/>
          <p:nvPr/>
        </p:nvSpPr>
        <p:spPr>
          <a:xfrm>
            <a:off x="251640" y="51480"/>
            <a:ext cx="8424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КОМАНДА</a:t>
            </a:r>
          </a:p>
        </p:txBody>
      </p:sp>
      <p:grpSp>
        <p:nvGrpSpPr>
          <p:cNvPr id="4" name="Группа 10">
            <a:extLst>
              <a:ext uri="{FF2B5EF4-FFF2-40B4-BE49-F238E27FC236}">
                <a16:creationId xmlns:a16="http://schemas.microsoft.com/office/drawing/2014/main" id="{EACD5E61-E862-96DA-A419-3D3A36EDC993}"/>
              </a:ext>
            </a:extLst>
          </p:cNvPr>
          <p:cNvGrpSpPr/>
          <p:nvPr/>
        </p:nvGrpSpPr>
        <p:grpSpPr>
          <a:xfrm>
            <a:off x="266760" y="2492280"/>
            <a:ext cx="8445239" cy="1176480"/>
            <a:chOff x="266760" y="2492280"/>
            <a:chExt cx="8445239" cy="1176480"/>
          </a:xfrm>
        </p:grpSpPr>
        <p:sp>
          <p:nvSpPr>
            <p:cNvPr id="5" name="Прямоугольник 24">
              <a:extLst>
                <a:ext uri="{FF2B5EF4-FFF2-40B4-BE49-F238E27FC236}">
                  <a16:creationId xmlns:a16="http://schemas.microsoft.com/office/drawing/2014/main" id="{F31BA2F7-63CC-8850-AF2F-B1187750FE84}"/>
                </a:ext>
              </a:extLst>
            </p:cNvPr>
            <p:cNvSpPr/>
            <p:nvPr/>
          </p:nvSpPr>
          <p:spPr>
            <a:xfrm>
              <a:off x="1433520" y="2492280"/>
              <a:ext cx="1444319" cy="536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Маркина</a:t>
              </a:r>
            </a:p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 Софья</a:t>
              </a:r>
            </a:p>
          </p:txBody>
        </p:sp>
        <p:sp>
          <p:nvSpPr>
            <p:cNvPr id="6" name="Прямоугольник 30">
              <a:extLst>
                <a:ext uri="{FF2B5EF4-FFF2-40B4-BE49-F238E27FC236}">
                  <a16:creationId xmlns:a16="http://schemas.microsoft.com/office/drawing/2014/main" id="{CB1694D8-BBDB-7576-07C7-31AD172CDBF5}"/>
                </a:ext>
              </a:extLst>
            </p:cNvPr>
            <p:cNvSpPr/>
            <p:nvPr/>
          </p:nvSpPr>
          <p:spPr>
            <a:xfrm>
              <a:off x="338040" y="2496960"/>
              <a:ext cx="1444319" cy="3236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6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 </a:t>
              </a:r>
            </a:p>
          </p:txBody>
        </p:sp>
        <p:sp>
          <p:nvSpPr>
            <p:cNvPr id="7" name="Прямоугольник 31">
              <a:extLst>
                <a:ext uri="{FF2B5EF4-FFF2-40B4-BE49-F238E27FC236}">
                  <a16:creationId xmlns:a16="http://schemas.microsoft.com/office/drawing/2014/main" id="{13A3A031-B0D6-34D4-C2CD-4B8884A28AA5}"/>
                </a:ext>
              </a:extLst>
            </p:cNvPr>
            <p:cNvSpPr/>
            <p:nvPr/>
          </p:nvSpPr>
          <p:spPr>
            <a:xfrm>
              <a:off x="396720" y="3030840"/>
              <a:ext cx="1180800" cy="44387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200" b="0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Управление проектом</a:t>
              </a:r>
            </a:p>
          </p:txBody>
        </p:sp>
        <p:sp>
          <p:nvSpPr>
            <p:cNvPr id="8" name="Прямоугольник 24">
              <a:extLst>
                <a:ext uri="{FF2B5EF4-FFF2-40B4-BE49-F238E27FC236}">
                  <a16:creationId xmlns:a16="http://schemas.microsoft.com/office/drawing/2014/main" id="{449AE966-1E76-66A9-BB95-8DE274FE0837}"/>
                </a:ext>
              </a:extLst>
            </p:cNvPr>
            <p:cNvSpPr/>
            <p:nvPr/>
          </p:nvSpPr>
          <p:spPr>
            <a:xfrm>
              <a:off x="2653200" y="2504160"/>
              <a:ext cx="1444319" cy="536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Мистрюкова Карина</a:t>
              </a:r>
            </a:p>
          </p:txBody>
        </p:sp>
        <p:sp>
          <p:nvSpPr>
            <p:cNvPr id="9" name="Прямоугольник 24">
              <a:extLst>
                <a:ext uri="{FF2B5EF4-FFF2-40B4-BE49-F238E27FC236}">
                  <a16:creationId xmlns:a16="http://schemas.microsoft.com/office/drawing/2014/main" id="{B9617D70-4FC3-0806-5544-EE34FD5764FA}"/>
                </a:ext>
              </a:extLst>
            </p:cNvPr>
            <p:cNvSpPr/>
            <p:nvPr/>
          </p:nvSpPr>
          <p:spPr>
            <a:xfrm>
              <a:off x="3881520" y="2504160"/>
              <a:ext cx="1444319" cy="7588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Брянчикова Ксения</a:t>
              </a:r>
            </a:p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0" name="Прямоугольник 24">
              <a:extLst>
                <a:ext uri="{FF2B5EF4-FFF2-40B4-BE49-F238E27FC236}">
                  <a16:creationId xmlns:a16="http://schemas.microsoft.com/office/drawing/2014/main" id="{E1CC363A-A615-28F7-9672-21F4C0C6C853}"/>
                </a:ext>
              </a:extLst>
            </p:cNvPr>
            <p:cNvSpPr/>
            <p:nvPr/>
          </p:nvSpPr>
          <p:spPr>
            <a:xfrm>
              <a:off x="4997520" y="2520000"/>
              <a:ext cx="1444319" cy="536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Бубнова</a:t>
              </a:r>
            </a:p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Злата</a:t>
              </a:r>
            </a:p>
          </p:txBody>
        </p:sp>
        <p:sp>
          <p:nvSpPr>
            <p:cNvPr id="11" name="Прямоугольник 24">
              <a:extLst>
                <a:ext uri="{FF2B5EF4-FFF2-40B4-BE49-F238E27FC236}">
                  <a16:creationId xmlns:a16="http://schemas.microsoft.com/office/drawing/2014/main" id="{27383C74-1ADC-DC09-2EE5-C34C751E7FFE}"/>
                </a:ext>
              </a:extLst>
            </p:cNvPr>
            <p:cNvSpPr/>
            <p:nvPr/>
          </p:nvSpPr>
          <p:spPr>
            <a:xfrm>
              <a:off x="6109200" y="2520000"/>
              <a:ext cx="1444319" cy="536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Кортунов Алексей</a:t>
              </a:r>
            </a:p>
          </p:txBody>
        </p:sp>
        <p:sp>
          <p:nvSpPr>
            <p:cNvPr id="12" name="Прямоугольник 24">
              <a:extLst>
                <a:ext uri="{FF2B5EF4-FFF2-40B4-BE49-F238E27FC236}">
                  <a16:creationId xmlns:a16="http://schemas.microsoft.com/office/drawing/2014/main" id="{98018DDB-509F-B9D2-0FA1-7D81D5AEBA46}"/>
                </a:ext>
              </a:extLst>
            </p:cNvPr>
            <p:cNvSpPr/>
            <p:nvPr/>
          </p:nvSpPr>
          <p:spPr>
            <a:xfrm>
              <a:off x="7267680" y="2541240"/>
              <a:ext cx="1444319" cy="5360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Кузнецова Валерия</a:t>
              </a:r>
            </a:p>
          </p:txBody>
        </p:sp>
        <p:sp>
          <p:nvSpPr>
            <p:cNvPr id="13" name="Прямоугольник 24">
              <a:extLst>
                <a:ext uri="{FF2B5EF4-FFF2-40B4-BE49-F238E27FC236}">
                  <a16:creationId xmlns:a16="http://schemas.microsoft.com/office/drawing/2014/main" id="{6801C5A9-1E46-529E-914B-B42A1808D6C3}"/>
                </a:ext>
              </a:extLst>
            </p:cNvPr>
            <p:cNvSpPr/>
            <p:nvPr/>
          </p:nvSpPr>
          <p:spPr>
            <a:xfrm>
              <a:off x="266760" y="2498040"/>
              <a:ext cx="1444319" cy="55692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6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Родионова Виктория</a:t>
              </a:r>
            </a:p>
          </p:txBody>
        </p:sp>
        <p:sp>
          <p:nvSpPr>
            <p:cNvPr id="14" name="Прямоугольник 31">
              <a:extLst>
                <a:ext uri="{FF2B5EF4-FFF2-40B4-BE49-F238E27FC236}">
                  <a16:creationId xmlns:a16="http://schemas.microsoft.com/office/drawing/2014/main" id="{4328B5D9-B397-39E6-5AE4-51F1FB56BBF4}"/>
                </a:ext>
              </a:extLst>
            </p:cNvPr>
            <p:cNvSpPr/>
            <p:nvPr/>
          </p:nvSpPr>
          <p:spPr>
            <a:xfrm>
              <a:off x="1580760" y="2980440"/>
              <a:ext cx="1180800" cy="6206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200" b="0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Разработка визуальной концепции</a:t>
              </a:r>
            </a:p>
          </p:txBody>
        </p:sp>
        <p:sp>
          <p:nvSpPr>
            <p:cNvPr id="15" name="Прямоугольник 31">
              <a:extLst>
                <a:ext uri="{FF2B5EF4-FFF2-40B4-BE49-F238E27FC236}">
                  <a16:creationId xmlns:a16="http://schemas.microsoft.com/office/drawing/2014/main" id="{DCB4DB54-5D58-6CBA-A536-94E95E9F1896}"/>
                </a:ext>
              </a:extLst>
            </p:cNvPr>
            <p:cNvSpPr/>
            <p:nvPr/>
          </p:nvSpPr>
          <p:spPr>
            <a:xfrm>
              <a:off x="2805840" y="2994840"/>
              <a:ext cx="1180800" cy="44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200" b="0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Обсуждение задач</a:t>
              </a:r>
            </a:p>
          </p:txBody>
        </p:sp>
        <p:sp>
          <p:nvSpPr>
            <p:cNvPr id="16" name="Прямоугольник 31">
              <a:extLst>
                <a:ext uri="{FF2B5EF4-FFF2-40B4-BE49-F238E27FC236}">
                  <a16:creationId xmlns:a16="http://schemas.microsoft.com/office/drawing/2014/main" id="{D4093315-A666-C6B2-4C11-CA1804B045CC}"/>
                </a:ext>
              </a:extLst>
            </p:cNvPr>
            <p:cNvSpPr/>
            <p:nvPr/>
          </p:nvSpPr>
          <p:spPr>
            <a:xfrm>
              <a:off x="3986640" y="2994840"/>
              <a:ext cx="1180800" cy="44387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200" b="0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Подготовка рекомендаций</a:t>
              </a:r>
            </a:p>
          </p:txBody>
        </p:sp>
        <p:sp>
          <p:nvSpPr>
            <p:cNvPr id="17" name="Прямоугольник 31">
              <a:extLst>
                <a:ext uri="{FF2B5EF4-FFF2-40B4-BE49-F238E27FC236}">
                  <a16:creationId xmlns:a16="http://schemas.microsoft.com/office/drawing/2014/main" id="{151800B4-9CBA-B4C0-B65A-4415FF848E7E}"/>
                </a:ext>
              </a:extLst>
            </p:cNvPr>
            <p:cNvSpPr/>
            <p:nvPr/>
          </p:nvSpPr>
          <p:spPr>
            <a:xfrm>
              <a:off x="5177520" y="3015720"/>
              <a:ext cx="1180800" cy="6206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200" b="0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Проведение опросов и интервью</a:t>
              </a:r>
            </a:p>
          </p:txBody>
        </p:sp>
        <p:sp>
          <p:nvSpPr>
            <p:cNvPr id="18" name="Прямоугольник 31">
              <a:extLst>
                <a:ext uri="{FF2B5EF4-FFF2-40B4-BE49-F238E27FC236}">
                  <a16:creationId xmlns:a16="http://schemas.microsoft.com/office/drawing/2014/main" id="{8DB4036E-24AA-46D3-5543-F9E50BC312AF}"/>
                </a:ext>
              </a:extLst>
            </p:cNvPr>
            <p:cNvSpPr/>
            <p:nvPr/>
          </p:nvSpPr>
          <p:spPr>
            <a:xfrm>
              <a:off x="6245640" y="3021480"/>
              <a:ext cx="1180800" cy="443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200" b="0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Настройка и тестирование</a:t>
              </a:r>
            </a:p>
          </p:txBody>
        </p:sp>
        <p:sp>
          <p:nvSpPr>
            <p:cNvPr id="19" name="Прямоугольник 31">
              <a:extLst>
                <a:ext uri="{FF2B5EF4-FFF2-40B4-BE49-F238E27FC236}">
                  <a16:creationId xmlns:a16="http://schemas.microsoft.com/office/drawing/2014/main" id="{519E1A10-D313-D255-14F9-E1BFAF5D1B37}"/>
                </a:ext>
              </a:extLst>
            </p:cNvPr>
            <p:cNvSpPr/>
            <p:nvPr/>
          </p:nvSpPr>
          <p:spPr>
            <a:xfrm>
              <a:off x="7396560" y="3048120"/>
              <a:ext cx="1180800" cy="6206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600"/>
                <a:gd name="f4" fmla="*/ f0 1 21600"/>
                <a:gd name="f5" fmla="*/ f1 1 21600"/>
                <a:gd name="f6" fmla="val f2"/>
                <a:gd name="f7" fmla="val f3"/>
                <a:gd name="f8" fmla="+- f7 0 f6"/>
                <a:gd name="f9" fmla="*/ f8 1 21600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21600" h="216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0000" tIns="45000" rIns="90000" bIns="45000" anchor="t" anchorCtr="1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ru-RU" sz="1200" b="0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latin typeface="Arial Narrow" pitchFamily="34"/>
                  <a:ea typeface="Microsoft YaHei" pitchFamily="2"/>
                  <a:cs typeface="Lucida Sans" pitchFamily="2"/>
                </a:rPr>
                <a:t>Поиск теоретического материала</a:t>
              </a:r>
            </a:p>
          </p:txBody>
        </p:sp>
      </p:grpSp>
      <p:pic>
        <p:nvPicPr>
          <p:cNvPr id="20" name="Рисунок 26">
            <a:extLst>
              <a:ext uri="{FF2B5EF4-FFF2-40B4-BE49-F238E27FC236}">
                <a16:creationId xmlns:a16="http://schemas.microsoft.com/office/drawing/2014/main" id="{61AFE1FE-F059-8E93-29DA-E6FA4072D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519" y="1584000"/>
            <a:ext cx="773280" cy="9183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Рисунок 28">
            <a:extLst>
              <a:ext uri="{FF2B5EF4-FFF2-40B4-BE49-F238E27FC236}">
                <a16:creationId xmlns:a16="http://schemas.microsoft.com/office/drawing/2014/main" id="{2BD69C94-B43D-2933-95A4-D7D146075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5519" y="1584000"/>
            <a:ext cx="720000" cy="9183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Рисунок 29">
            <a:extLst>
              <a:ext uri="{FF2B5EF4-FFF2-40B4-BE49-F238E27FC236}">
                <a16:creationId xmlns:a16="http://schemas.microsoft.com/office/drawing/2014/main" id="{16C40E73-69B0-FA98-D1D4-55F48BFD2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520" y="1584000"/>
            <a:ext cx="720000" cy="9576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Рисунок 30">
            <a:extLst>
              <a:ext uri="{FF2B5EF4-FFF2-40B4-BE49-F238E27FC236}">
                <a16:creationId xmlns:a16="http://schemas.microsoft.com/office/drawing/2014/main" id="{91450B5C-E79A-4782-037B-C8AB68CD14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520" y="1512000"/>
            <a:ext cx="744840" cy="102167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Рисунок 31">
            <a:extLst>
              <a:ext uri="{FF2B5EF4-FFF2-40B4-BE49-F238E27FC236}">
                <a16:creationId xmlns:a16="http://schemas.microsoft.com/office/drawing/2014/main" id="{8EEF4E10-8208-C912-3018-F842FE12C2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7519" y="1516680"/>
            <a:ext cx="815400" cy="10393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Рисунок 33">
            <a:extLst>
              <a:ext uri="{FF2B5EF4-FFF2-40B4-BE49-F238E27FC236}">
                <a16:creationId xmlns:a16="http://schemas.microsoft.com/office/drawing/2014/main" id="{1BB1511B-5449-CF33-489E-D30F5933BC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3520" y="1584000"/>
            <a:ext cx="648000" cy="9341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Рисунок 34">
            <a:extLst>
              <a:ext uri="{FF2B5EF4-FFF2-40B4-BE49-F238E27FC236}">
                <a16:creationId xmlns:a16="http://schemas.microsoft.com/office/drawing/2014/main" id="{B730D0F3-E970-4A3D-BCBA-858B7EE3EF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7520" y="1512000"/>
            <a:ext cx="652320" cy="100799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F2446E20-68FC-2096-06B6-4161075F0BB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36320" y="1241280"/>
            <a:ext cx="8424720" cy="719640"/>
          </a:xfrm>
        </p:spPr>
        <p:txBody>
          <a:bodyPr lIns="90000" tIns="45000" rIns="90000" bIns="45000" anchorCtr="1"/>
          <a:lstStyle/>
          <a:p>
            <a:pPr lvl="0" algn="ctr" hangingPunct="0"/>
            <a:r>
              <a:rPr lang="ru-RU" sz="2600" b="1">
                <a:latin typeface="Arial Narrow" pitchFamily="34"/>
              </a:rPr>
              <a:t>«</a:t>
            </a:r>
            <a:r>
              <a:rPr lang="en-US" sz="2600" b="1">
                <a:latin typeface="Arial Narrow" pitchFamily="34"/>
              </a:rPr>
              <a:t>Анализ влияния ИИ на образовательный процесс и его этические аспекты</a:t>
            </a:r>
            <a:r>
              <a:rPr lang="ru-RU" sz="2600" b="1">
                <a:latin typeface="Arial Narrow" pitchFamily="34"/>
              </a:rPr>
              <a:t>»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81EE41-1CC4-A9CD-ACAD-F831B4D5995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biLevel thresh="50000"/>
          </a:blip>
          <a:srcRect/>
          <a:stretch>
            <a:fillRect/>
          </a:stretch>
        </p:blipFill>
        <p:spPr>
          <a:xfrm>
            <a:off x="6516360" y="259560"/>
            <a:ext cx="2058480" cy="89748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7F1DDB-2120-F6D1-ABFE-556202B03CE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744000" y="102600"/>
            <a:ext cx="1511640" cy="12110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C46CD97-E94A-255B-C220-8690B61726A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39640" y="336240"/>
            <a:ext cx="1944000" cy="7437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1DA43441-43E0-35C5-7907-D83495B11638}"/>
              </a:ext>
            </a:extLst>
          </p:cNvPr>
          <p:cNvSpPr/>
          <p:nvPr/>
        </p:nvSpPr>
        <p:spPr>
          <a:xfrm>
            <a:off x="576000" y="2376360"/>
            <a:ext cx="8424720" cy="71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05E9E14F-CE68-F702-7447-F008CB67E565}"/>
              </a:ext>
            </a:extLst>
          </p:cNvPr>
          <p:cNvSpPr/>
          <p:nvPr/>
        </p:nvSpPr>
        <p:spPr>
          <a:xfrm>
            <a:off x="6083999" y="4011839"/>
            <a:ext cx="2589480" cy="503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8" name="Прямоугольник 14">
            <a:extLst>
              <a:ext uri="{FF2B5EF4-FFF2-40B4-BE49-F238E27FC236}">
                <a16:creationId xmlns:a16="http://schemas.microsoft.com/office/drawing/2014/main" id="{38E6E53C-AFF8-5140-AF09-ADEA9BD88E7F}"/>
              </a:ext>
            </a:extLst>
          </p:cNvPr>
          <p:cNvSpPr/>
          <p:nvPr/>
        </p:nvSpPr>
        <p:spPr>
          <a:xfrm>
            <a:off x="6408000" y="3888000"/>
            <a:ext cx="1944000" cy="2930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0" tIns="45000" rIns="90000" bIns="45000" anchor="t" anchorCtr="1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Родионова Виктория</a:t>
            </a:r>
          </a:p>
        </p:txBody>
      </p:sp>
      <p:sp>
        <p:nvSpPr>
          <p:cNvPr id="9" name="Прямоугольник 15">
            <a:extLst>
              <a:ext uri="{FF2B5EF4-FFF2-40B4-BE49-F238E27FC236}">
                <a16:creationId xmlns:a16="http://schemas.microsoft.com/office/drawing/2014/main" id="{E4754AD1-8197-F82E-3D29-B992D176DD86}"/>
              </a:ext>
            </a:extLst>
          </p:cNvPr>
          <p:cNvSpPr/>
          <p:nvPr/>
        </p:nvSpPr>
        <p:spPr>
          <a:xfrm>
            <a:off x="6768000" y="4124880"/>
            <a:ext cx="1295640" cy="26712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0" tIns="45000" rIns="90000" bIns="45000" anchor="t" anchorCtr="1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2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лидер проекта</a:t>
            </a:r>
          </a:p>
        </p:txBody>
      </p:sp>
      <p:sp>
        <p:nvSpPr>
          <p:cNvPr id="10" name="Прямоугольник 16">
            <a:extLst>
              <a:ext uri="{FF2B5EF4-FFF2-40B4-BE49-F238E27FC236}">
                <a16:creationId xmlns:a16="http://schemas.microsoft.com/office/drawing/2014/main" id="{2A982AFA-B59D-A798-643C-57EDAFAE1D8C}"/>
              </a:ext>
            </a:extLst>
          </p:cNvPr>
          <p:cNvSpPr/>
          <p:nvPr/>
        </p:nvSpPr>
        <p:spPr>
          <a:xfrm>
            <a:off x="3960000" y="2448000"/>
            <a:ext cx="2808000" cy="540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i="1"/>
            </a:pPr>
            <a:r>
              <a:rPr lang="ru-RU" sz="1600" b="1" i="1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КОНТАКТНАЯ ИНФОРМАЦИЯ:</a:t>
            </a:r>
          </a:p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i="1"/>
            </a:pPr>
            <a:endParaRPr lang="ru-RU" sz="1400" b="0" i="1" u="none" strike="noStrike" kern="1200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B175DF07-1607-F0FE-EDE9-0FE7ECB21811}"/>
              </a:ext>
            </a:extLst>
          </p:cNvPr>
          <p:cNvSpPr/>
          <p:nvPr/>
        </p:nvSpPr>
        <p:spPr>
          <a:xfrm>
            <a:off x="2555640" y="4803840"/>
            <a:ext cx="5076360" cy="287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None/>
              <a:tabLst/>
            </a:pPr>
            <a:r>
              <a:rPr lang="ru-RU" sz="1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АКСЕЛЕРАЦИОННАЯ ПРОГРАММА – ВЫЗОВЫ БУДУЩЕГО – 2025</a:t>
            </a:r>
          </a:p>
        </p:txBody>
      </p:sp>
      <p:pic>
        <p:nvPicPr>
          <p:cNvPr id="12" name="Рисунок 13">
            <a:extLst>
              <a:ext uri="{FF2B5EF4-FFF2-40B4-BE49-F238E27FC236}">
                <a16:creationId xmlns:a16="http://schemas.microsoft.com/office/drawing/2014/main" id="{67812539-2BB4-0D96-A725-5D699ECA3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1679" y="2520000"/>
            <a:ext cx="976319" cy="13931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871F728-C609-B5DB-41C3-873B4162D391}"/>
              </a:ext>
            </a:extLst>
          </p:cNvPr>
          <p:cNvSpPr txBox="1"/>
          <p:nvPr/>
        </p:nvSpPr>
        <p:spPr>
          <a:xfrm>
            <a:off x="5304600" y="2756160"/>
            <a:ext cx="1247400" cy="5403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zh-CN" sz="16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📞</a:t>
            </a:r>
            <a:r>
              <a:rPr lang="ru-RU" sz="12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+79153581380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B64D30-6E85-9244-09A3-4F59E97799C7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152000" y="2448000"/>
            <a:ext cx="1055880" cy="15670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27780F3-FFD5-6C01-6C65-2C71375D0AA7}"/>
              </a:ext>
            </a:extLst>
          </p:cNvPr>
          <p:cNvSpPr/>
          <p:nvPr/>
        </p:nvSpPr>
        <p:spPr>
          <a:xfrm>
            <a:off x="503999" y="4031999"/>
            <a:ext cx="2736000" cy="29232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0" tIns="45000" rIns="90000" bIns="45000" anchor="t" anchorCtr="1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1"/>
            </a:pPr>
            <a:r>
              <a:rPr lang="ru-RU" sz="1400" b="1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Романика Александр Сергеевич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55C7CA2-0F3D-A463-2D2F-7C5E35B1C83B}"/>
              </a:ext>
            </a:extLst>
          </p:cNvPr>
          <p:cNvSpPr/>
          <p:nvPr/>
        </p:nvSpPr>
        <p:spPr>
          <a:xfrm>
            <a:off x="1080000" y="4268880"/>
            <a:ext cx="1295640" cy="26712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0" tIns="45000" rIns="90000" bIns="45000" anchor="t" anchorCtr="1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200" b="0" i="0" u="none" strike="noStrike" kern="1200" spc="0" baseline="0">
                <a:ln>
                  <a:noFill/>
                </a:ln>
                <a:solidFill>
                  <a:srgbClr val="000000"/>
                </a:solidFill>
                <a:latin typeface="Arial Narrow" pitchFamily="34"/>
                <a:ea typeface="Microsoft YaHei" pitchFamily="2"/>
                <a:cs typeface="Lucida Sans" pitchFamily="2"/>
              </a:rPr>
              <a:t>наставник проекта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ычный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бычный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Application>Microsoft Office PowerPoint</Application>
  <PresentationFormat>Экран (16:9)</PresentationFormat>
  <Slides>13</Slides>
  <Notes>13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Обычный</vt:lpstr>
      <vt:lpstr>Обычный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София Ромашкина</cp:lastModifiedBy>
  <cp:revision>5</cp:revision>
  <dcterms:modified xsi:type="dcterms:W3CDTF">2025-12-03T06:49:06Z</dcterms:modified>
</cp:coreProperties>
</file>