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hDFfSo0aXPmYuHsD3JaQoaIhoH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customschemas.google.com/relationships/presentationmetadata" Target="meta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991fdb91ba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2991fdb91ba_8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1.png"/><Relationship Id="rId2" Type="http://schemas.openxmlformats.org/officeDocument/2006/relationships/image" Target="../media/image22.png"/><Relationship Id="rId3" Type="http://schemas.openxmlformats.org/officeDocument/2006/relationships/image" Target="../media/image34.png"/><Relationship Id="rId4" Type="http://schemas.openxmlformats.org/officeDocument/2006/relationships/image" Target="../media/image4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8.png"/><Relationship Id="rId4" Type="http://schemas.openxmlformats.org/officeDocument/2006/relationships/image" Target="../media/image8.jp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4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7.jpg"/><Relationship Id="rId4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40" Type="http://schemas.openxmlformats.org/officeDocument/2006/relationships/image" Target="../media/image50.png"/><Relationship Id="rId20" Type="http://schemas.openxmlformats.org/officeDocument/2006/relationships/image" Target="../media/image32.png"/><Relationship Id="rId42" Type="http://schemas.openxmlformats.org/officeDocument/2006/relationships/image" Target="../media/image56.png"/><Relationship Id="rId41" Type="http://schemas.openxmlformats.org/officeDocument/2006/relationships/image" Target="../media/image52.png"/><Relationship Id="rId22" Type="http://schemas.openxmlformats.org/officeDocument/2006/relationships/image" Target="../media/image29.png"/><Relationship Id="rId44" Type="http://schemas.openxmlformats.org/officeDocument/2006/relationships/image" Target="../media/image53.png"/><Relationship Id="rId21" Type="http://schemas.openxmlformats.org/officeDocument/2006/relationships/image" Target="../media/image30.png"/><Relationship Id="rId43" Type="http://schemas.openxmlformats.org/officeDocument/2006/relationships/image" Target="../media/image55.png"/><Relationship Id="rId24" Type="http://schemas.openxmlformats.org/officeDocument/2006/relationships/image" Target="../media/image63.png"/><Relationship Id="rId46" Type="http://schemas.openxmlformats.org/officeDocument/2006/relationships/image" Target="../media/image64.png"/><Relationship Id="rId23" Type="http://schemas.openxmlformats.org/officeDocument/2006/relationships/image" Target="../media/image42.png"/><Relationship Id="rId45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Relationship Id="rId9" Type="http://schemas.openxmlformats.org/officeDocument/2006/relationships/image" Target="../media/image39.png"/><Relationship Id="rId26" Type="http://schemas.openxmlformats.org/officeDocument/2006/relationships/image" Target="../media/image44.png"/><Relationship Id="rId25" Type="http://schemas.openxmlformats.org/officeDocument/2006/relationships/image" Target="../media/image41.png"/><Relationship Id="rId47" Type="http://schemas.openxmlformats.org/officeDocument/2006/relationships/image" Target="../media/image54.png"/><Relationship Id="rId28" Type="http://schemas.openxmlformats.org/officeDocument/2006/relationships/image" Target="../media/image58.png"/><Relationship Id="rId27" Type="http://schemas.openxmlformats.org/officeDocument/2006/relationships/image" Target="../media/image61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29" Type="http://schemas.openxmlformats.org/officeDocument/2006/relationships/image" Target="../media/image65.png"/><Relationship Id="rId7" Type="http://schemas.openxmlformats.org/officeDocument/2006/relationships/image" Target="../media/image20.png"/><Relationship Id="rId8" Type="http://schemas.openxmlformats.org/officeDocument/2006/relationships/image" Target="../media/image25.png"/><Relationship Id="rId31" Type="http://schemas.openxmlformats.org/officeDocument/2006/relationships/image" Target="../media/image59.png"/><Relationship Id="rId30" Type="http://schemas.openxmlformats.org/officeDocument/2006/relationships/image" Target="../media/image43.png"/><Relationship Id="rId11" Type="http://schemas.openxmlformats.org/officeDocument/2006/relationships/image" Target="../media/image19.png"/><Relationship Id="rId33" Type="http://schemas.openxmlformats.org/officeDocument/2006/relationships/image" Target="../media/image46.png"/><Relationship Id="rId10" Type="http://schemas.openxmlformats.org/officeDocument/2006/relationships/image" Target="../media/image24.png"/><Relationship Id="rId32" Type="http://schemas.openxmlformats.org/officeDocument/2006/relationships/image" Target="../media/image48.png"/><Relationship Id="rId13" Type="http://schemas.openxmlformats.org/officeDocument/2006/relationships/image" Target="../media/image31.png"/><Relationship Id="rId35" Type="http://schemas.openxmlformats.org/officeDocument/2006/relationships/image" Target="../media/image51.png"/><Relationship Id="rId12" Type="http://schemas.openxmlformats.org/officeDocument/2006/relationships/image" Target="../media/image35.png"/><Relationship Id="rId34" Type="http://schemas.openxmlformats.org/officeDocument/2006/relationships/image" Target="../media/image45.png"/><Relationship Id="rId15" Type="http://schemas.openxmlformats.org/officeDocument/2006/relationships/image" Target="../media/image37.png"/><Relationship Id="rId37" Type="http://schemas.openxmlformats.org/officeDocument/2006/relationships/image" Target="../media/image47.png"/><Relationship Id="rId14" Type="http://schemas.openxmlformats.org/officeDocument/2006/relationships/image" Target="../media/image28.png"/><Relationship Id="rId36" Type="http://schemas.openxmlformats.org/officeDocument/2006/relationships/image" Target="../media/image49.png"/><Relationship Id="rId17" Type="http://schemas.openxmlformats.org/officeDocument/2006/relationships/image" Target="../media/image26.png"/><Relationship Id="rId39" Type="http://schemas.openxmlformats.org/officeDocument/2006/relationships/image" Target="../media/image57.png"/><Relationship Id="rId16" Type="http://schemas.openxmlformats.org/officeDocument/2006/relationships/image" Target="../media/image27.png"/><Relationship Id="rId38" Type="http://schemas.openxmlformats.org/officeDocument/2006/relationships/image" Target="../media/image62.png"/><Relationship Id="rId19" Type="http://schemas.openxmlformats.org/officeDocument/2006/relationships/image" Target="../media/image36.png"/><Relationship Id="rId18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23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638">
                <a:solidFill>
                  <a:schemeClr val="lt1"/>
                </a:solidFill>
              </a:rPr>
              <a:t>Speak up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178100" y="1510500"/>
            <a:ext cx="10496100" cy="3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Мы выпускаем Подкаст </a:t>
            </a:r>
            <a:r>
              <a:rPr b="1" lang="ru-RU" sz="2800">
                <a:solidFill>
                  <a:schemeClr val="dk1"/>
                </a:solidFill>
                <a:highlight>
                  <a:schemeClr val="lt1"/>
                </a:highlight>
              </a:rPr>
              <a:t> - 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highlight>
                  <a:schemeClr val="lt1"/>
                </a:highlight>
              </a:rPr>
              <a:t>в ПГУ - образовательный подкаст университета с лингвистическим направлением.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highlight>
                  <a:schemeClr val="lt1"/>
                </a:highlight>
              </a:rPr>
              <a:t>Делаем это в виде подкаста, так как по анализу рынка это самый популярный и новый инструмент.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highlight>
                  <a:schemeClr val="lt1"/>
                </a:highlight>
              </a:rPr>
              <a:t>Там мы  </a:t>
            </a: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объясняем правила иностранного языка, сленг, в целом актуальные темы. </a:t>
            </a:r>
            <a:endParaRPr b="1" sz="28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193450" y="2704650"/>
            <a:ext cx="5438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Молодые девушки и парни,  </a:t>
            </a:r>
            <a:endParaRPr b="1" sz="28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студенты лингвисты </a:t>
            </a:r>
            <a:endParaRPr b="1" sz="28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40" name="Google Shape;14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1700" y="1605161"/>
            <a:ext cx="5870400" cy="4930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pic>
        <p:nvPicPr>
          <p:cNvPr id="146" name="Google Shape;14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5125" y="2790775"/>
            <a:ext cx="5424600" cy="373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4"/>
          <p:cNvSpPr txBox="1"/>
          <p:nvPr/>
        </p:nvSpPr>
        <p:spPr>
          <a:xfrm>
            <a:off x="360050" y="1082850"/>
            <a:ext cx="7083000" cy="45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highlight>
                  <a:srgbClr val="FFFFFF"/>
                </a:highlight>
              </a:rPr>
              <a:t>1. Необходимость английского языка в деловой среде и не только</a:t>
            </a:r>
            <a:endParaRPr b="1"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254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highlight>
                  <a:srgbClr val="FFFFFF"/>
                </a:highlight>
              </a:rPr>
              <a:t>2.  Потребность английского языка на мировом уровне</a:t>
            </a:r>
            <a:endParaRPr b="1"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254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highlight>
                  <a:srgbClr val="FFFFFF"/>
                </a:highlight>
              </a:rPr>
              <a:t>3. Людям не хватает времени, большая загруженность </a:t>
            </a:r>
            <a:endParaRPr b="1"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254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highlight>
                  <a:srgbClr val="FFFFFF"/>
                </a:highlight>
              </a:rPr>
              <a:t>4. Большой информационный поток </a:t>
            </a:r>
            <a:endParaRPr b="1"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254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highlight>
                  <a:srgbClr val="FFFFFF"/>
                </a:highlight>
              </a:rPr>
              <a:t>5. Нет глубокой информации в одном источнике </a:t>
            </a:r>
            <a:endParaRPr b="1"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254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200">
                <a:solidFill>
                  <a:schemeClr val="dk1"/>
                </a:solidFill>
                <a:highlight>
                  <a:srgbClr val="FFFFFF"/>
                </a:highlight>
              </a:rPr>
              <a:t>6. Не хочется носить тяжелые книги и словари с собой</a:t>
            </a:r>
            <a:endParaRPr b="1"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3150" y="600025"/>
            <a:ext cx="5941649" cy="594164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4" name="Google Shape;154;p5"/>
          <p:cNvSpPr txBox="1"/>
          <p:nvPr/>
        </p:nvSpPr>
        <p:spPr>
          <a:xfrm>
            <a:off x="501100" y="2405300"/>
            <a:ext cx="5727000" cy="28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Продукт -  выпуск подкаста </a:t>
            </a:r>
            <a:endParaRPr b="1" sz="28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в ПГУ - образовательный подкаст университета с лингвистическим направлением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pic>
        <p:nvPicPr>
          <p:cNvPr id="160" name="Google Shape;16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3316" y="1052725"/>
            <a:ext cx="6144434" cy="491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/>
          <p:nvPr/>
        </p:nvSpPr>
        <p:spPr>
          <a:xfrm>
            <a:off x="360050" y="1703750"/>
            <a:ext cx="5870100" cy="38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подкаст не вредит глазам,  снятие напряжения для глаз </a:t>
            </a:r>
            <a:endParaRPr b="1" sz="28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уменьшение времени в экране (студент </a:t>
            </a: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тратит</a:t>
            </a: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 меньше времени) </a:t>
            </a:r>
            <a:endParaRPr b="1" sz="28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слушать в движении</a:t>
            </a:r>
            <a:endParaRPr b="1" sz="28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b="1" lang="ru-RU" sz="2800">
                <a:solidFill>
                  <a:schemeClr val="dk1"/>
                </a:solidFill>
                <a:highlight>
                  <a:srgbClr val="FFFFFF"/>
                </a:highlight>
              </a:rPr>
              <a:t>доступность - недорого</a:t>
            </a:r>
            <a:endParaRPr b="1"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"/>
          <p:cNvSpPr txBox="1"/>
          <p:nvPr/>
        </p:nvSpPr>
        <p:spPr>
          <a:xfrm>
            <a:off x="74094" y="82775"/>
            <a:ext cx="35271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67" name="Google Shape;167;p7"/>
          <p:cNvSpPr txBox="1"/>
          <p:nvPr/>
        </p:nvSpPr>
        <p:spPr>
          <a:xfrm>
            <a:off x="0" y="631138"/>
            <a:ext cx="110043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/>
              <a:t>Мы разместили подкаст в 2х направления, телеграм канал и </a:t>
            </a:r>
            <a:r>
              <a:rPr b="1" lang="ru-RU" sz="1700"/>
              <a:t>сообщество</a:t>
            </a:r>
            <a:r>
              <a:rPr b="1" lang="ru-RU" sz="1700"/>
              <a:t> в ВК</a:t>
            </a:r>
            <a:endParaRPr b="1" sz="1700"/>
          </a:p>
        </p:txBody>
      </p:sp>
      <p:pic>
        <p:nvPicPr>
          <p:cNvPr id="168" name="Google Shape;16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175" y="1290825"/>
            <a:ext cx="5742701" cy="523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1175" y="1137500"/>
            <a:ext cx="3304074" cy="538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2991fdb91ba_8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6350" y="0"/>
            <a:ext cx="11546826" cy="6494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80" name="Google Shape;180;p8"/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</p:grpSpPr>
        <p:grpSp>
          <p:nvGrpSpPr>
            <p:cNvPr id="181" name="Google Shape;181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82" name="Google Shape;182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Постоянные расходы : 16200 руб/мес.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Переменные расходы  97 300 руб.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1" name="Google Shape;191;p8"/>
            <p:cNvSpPr txBox="1"/>
            <p:nvPr/>
          </p:nvSpPr>
          <p:spPr>
            <a:xfrm>
              <a:off x="2050015" y="2073276"/>
              <a:ext cx="2894700" cy="629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1. Людям нужен анг.язык. 2. мировой язык. Людям не хватает времени, большая загруженность 2. большой информационый поток 3. нет глубокой информации в одном источнике 4. не хочется носить тяжелые книги и словари с собой</a:t>
              </a:r>
              <a:endParaRPr b="1"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онлайн школа let you speak 2.онлайн школа synergy</a:t>
              </a:r>
              <a:endParaRPr b="1"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4945614" y="2041304"/>
              <a:ext cx="3807900" cy="246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ru-RU">
                  <a:solidFill>
                    <a:schemeClr val="dk1"/>
                  </a:solidFill>
                  <a:highlight>
                    <a:srgbClr val="FFFFFF"/>
                  </a:highlight>
                </a:rPr>
                <a:t>Продукт -   выпуск подкаста В ПГУ - образовательный подкаст университета с лингвистическим направлением</a:t>
              </a:r>
              <a:endParaRPr b="1" sz="1600"/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4951171" y="5421593"/>
              <a:ext cx="3729300" cy="262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300">
                  <a:solidFill>
                    <a:schemeClr val="dk1"/>
                  </a:solidFill>
                  <a:highlight>
                    <a:srgbClr val="FFFFFF"/>
                  </a:highlight>
                </a:rPr>
                <a:t>1.количество зарегистрированных пользователей </a:t>
              </a:r>
              <a:endParaRPr b="1" sz="13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300">
                  <a:solidFill>
                    <a:schemeClr val="dk1"/>
                  </a:solidFill>
                  <a:highlight>
                    <a:srgbClr val="FFFFFF"/>
                  </a:highlight>
                </a:rPr>
                <a:t>2. количество прослушиваний 3. количество проведенных  оплат</a:t>
              </a:r>
              <a:endParaRPr b="1" sz="19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8755617" y="2044773"/>
              <a:ext cx="2892600" cy="44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>
                  <a:solidFill>
                    <a:schemeClr val="dk1"/>
                  </a:solidFill>
                  <a:highlight>
                    <a:srgbClr val="FFFFFF"/>
                  </a:highlight>
                </a:rPr>
                <a:t>Подкаст не вредит глазам, снятие напряжения для глаз (уменьшение времени в экране. студент меньше времени тратит. слушать в движении. доступность - недорого</a:t>
              </a:r>
              <a:endPara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11728449" y="2073276"/>
              <a:ext cx="3013500" cy="29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Команда фундаментально образованных людей. Лингвисты, самые глубокие и полезные знания от преподавателей с кафедры. Эксперты понимающие в выступлениях.</a:t>
              </a:r>
              <a:endParaRPr b="1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11652249" y="5341419"/>
              <a:ext cx="3089700" cy="18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ru-RU" sz="1300">
                  <a:solidFill>
                    <a:schemeClr val="dk1"/>
                  </a:solidFill>
                  <a:highlight>
                    <a:srgbClr val="FFFFFF"/>
                  </a:highlight>
                </a:rPr>
                <a:t>Музыка Вконтакте. 2. Телеграмм 3. Яндекс музыка</a:t>
              </a:r>
              <a:endParaRPr b="1" sz="1500"/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14852650" y="1997075"/>
              <a:ext cx="2590800" cy="273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25400" marR="254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300">
                  <a:solidFill>
                    <a:schemeClr val="dk1"/>
                  </a:solidFill>
                  <a:highlight>
                    <a:srgbClr val="FFFFFF"/>
                  </a:highlight>
                </a:rPr>
                <a:t>от 16-25, девушки и парни РФ, студенты -лингвисты</a:t>
              </a:r>
              <a:endParaRPr b="1" sz="13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2050016" y="8397875"/>
              <a:ext cx="80772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8"/>
            <p:cNvSpPr txBox="1"/>
            <p:nvPr/>
          </p:nvSpPr>
          <p:spPr>
            <a:xfrm>
              <a:off x="10129285" y="8380641"/>
              <a:ext cx="4418700" cy="15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ru-RU">
                  <a:solidFill>
                    <a:schemeClr val="dk1"/>
                  </a:solidFill>
                  <a:highlight>
                    <a:srgbClr val="FFFFFF"/>
                  </a:highlight>
                </a:rPr>
                <a:t>Ежемесячная подписка - оплата за период пользования продуктом</a:t>
              </a:r>
              <a:endParaRPr b="1" sz="16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05" name="Google Shape;205;p9"/>
          <p:cNvSpPr txBox="1"/>
          <p:nvPr/>
        </p:nvSpPr>
        <p:spPr>
          <a:xfrm>
            <a:off x="360050" y="1052725"/>
            <a:ext cx="52485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себестоимость разработки</a:t>
            </a:r>
            <a:r>
              <a:rPr b="0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126 500 рублей</a:t>
            </a:r>
            <a:endParaRPr sz="2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точка окупаемости </a:t>
            </a:r>
            <a:r>
              <a:rPr b="0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вашего продукта  н</a:t>
            </a:r>
            <a:r>
              <a:rPr lang="ru-RU" sz="2100"/>
              <a:t>а 12 месяц </a:t>
            </a:r>
            <a:r>
              <a:rPr b="0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16 9</a:t>
            </a:r>
            <a:r>
              <a:rPr lang="ru-RU" sz="2100"/>
              <a:t>50 руб.</a:t>
            </a:r>
            <a:endParaRPr sz="2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Какова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потенциальная прибыль </a:t>
            </a:r>
            <a:r>
              <a:rPr b="0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12 мес.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/>
              <a:t>Стоимость подкаста 500 рублей.</a:t>
            </a:r>
            <a:endParaRPr sz="2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pic>
        <p:nvPicPr>
          <p:cNvPr id="206" name="Google Shape;20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8750" y="2379537"/>
            <a:ext cx="4512151" cy="411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12" name="Google Shape;212;p10"/>
          <p:cNvSpPr txBox="1"/>
          <p:nvPr/>
        </p:nvSpPr>
        <p:spPr>
          <a:xfrm>
            <a:off x="611950" y="1468275"/>
            <a:ext cx="6080700" cy="3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Мазунин Кирилл</a:t>
            </a:r>
            <a:endParaRPr b="1" sz="2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Таутиева Неля</a:t>
            </a:r>
            <a:endParaRPr b="1" sz="2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Давлеткаева Марха</a:t>
            </a:r>
            <a:endParaRPr b="1" sz="2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Шамратова Элина</a:t>
            </a:r>
            <a:endParaRPr b="1" sz="2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Куличенко Екатерина</a:t>
            </a:r>
            <a:endParaRPr b="1" sz="2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Гедыгушева Амина</a:t>
            </a:r>
            <a:endParaRPr b="1" sz="2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Белозёров Илья</a:t>
            </a:r>
            <a:endParaRPr b="1" sz="2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Егоров Владислав</a:t>
            </a:r>
            <a:endParaRPr b="1" sz="2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Аркадова Алина</a:t>
            </a:r>
            <a:endParaRPr b="1"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</p:txBody>
      </p:sp>
      <p:pic>
        <p:nvPicPr>
          <p:cNvPr id="213" name="Google Shape;21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4100" y="1180025"/>
            <a:ext cx="5001125" cy="467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5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1"/>
          <p:cNvSpPr txBox="1"/>
          <p:nvPr/>
        </p:nvSpPr>
        <p:spPr>
          <a:xfrm>
            <a:off x="360040" y="1052736"/>
            <a:ext cx="10992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300">
                <a:solidFill>
                  <a:schemeClr val="dk1"/>
                </a:solidFill>
              </a:rPr>
              <a:t>Белозёров Илья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