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4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5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notesSlides/notesSlide8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notesSlides/notesSlide1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  <p:sldMasterId id="2147483661" r:id="rId13"/>
    <p:sldMasterId id="2147483662" r:id="rId14"/>
  </p:sldMasterIdLst>
  <p:notesMasterIdLst>
    <p:notesMasterId r:id="rId28"/>
  </p:notesMasterIdLst>
  <p:handoutMasterIdLst>
    <p:handoutMasterId r:id="rId29"/>
  </p:handoutMasterIdLst>
  <p:sldIdLst>
    <p:sldId id="324" r:id="rId15"/>
    <p:sldId id="330" r:id="rId16"/>
    <p:sldId id="334" r:id="rId17"/>
    <p:sldId id="327" r:id="rId18"/>
    <p:sldId id="335" r:id="rId19"/>
    <p:sldId id="297" r:id="rId20"/>
    <p:sldId id="337" r:id="rId21"/>
    <p:sldId id="269" r:id="rId22"/>
    <p:sldId id="270" r:id="rId23"/>
    <p:sldId id="332" r:id="rId24"/>
    <p:sldId id="336" r:id="rId25"/>
    <p:sldId id="325" r:id="rId26"/>
    <p:sldId id="280" r:id="rId27"/>
  </p:sldIdLst>
  <p:sldSz cx="13004800" cy="9753600"/>
  <p:notesSz cx="6669088" cy="97742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1pPr>
    <a:lvl2pPr marL="457200"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2pPr>
    <a:lvl3pPr marL="914400"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3pPr>
    <a:lvl4pPr marL="1371600"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4pPr>
    <a:lvl5pPr marL="1828800"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5pPr>
    <a:lvl6pPr marL="2286000" algn="l" defTabSz="914400" rtl="0" eaLnBrk="1" latinLnBrk="0" hangingPunct="1"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6pPr>
    <a:lvl7pPr marL="2743200" algn="l" defTabSz="914400" rtl="0" eaLnBrk="1" latinLnBrk="0" hangingPunct="1"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7pPr>
    <a:lvl8pPr marL="3200400" algn="l" defTabSz="914400" rtl="0" eaLnBrk="1" latinLnBrk="0" hangingPunct="1"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8pPr>
    <a:lvl9pPr marL="3657600" algn="l" defTabSz="914400" rtl="0" eaLnBrk="1" latinLnBrk="0" hangingPunct="1"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99"/>
    <a:srgbClr val="FFFFFF"/>
    <a:srgbClr val="FFCC00"/>
    <a:srgbClr val="FF0000"/>
    <a:srgbClr val="FF9900"/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829" autoAdjust="0"/>
    <p:restoredTop sz="95007" autoAdjust="0"/>
  </p:normalViewPr>
  <p:slideViewPr>
    <p:cSldViewPr>
      <p:cViewPr>
        <p:scale>
          <a:sx n="30" d="100"/>
          <a:sy n="30" d="100"/>
        </p:scale>
        <p:origin x="-1260" y="-22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D070A473-3DD2-4163-8F02-18AD4A31DFEF}" type="datetimeFigureOut">
              <a:rPr lang="ru-RU"/>
              <a:pPr>
                <a:defRPr/>
              </a:pPr>
              <a:t>05.05.2019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8250" y="928370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FEAC65D4-697D-48C4-B55D-C573631426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4477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5533942C-A75E-48A3-A70D-9619EE8B429C}" type="datetimeFigureOut">
              <a:rPr lang="ru-RU"/>
              <a:pPr>
                <a:defRPr/>
              </a:pPr>
              <a:t>05.05.2019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643438"/>
            <a:ext cx="5335588" cy="4397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8370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28370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06A7274D-68BB-4A40-99E0-2F159FEB62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15776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8F65EE-AF8C-4B50-8D52-14ECE775D588}" type="slidenum">
              <a:rPr lang="ru-RU" smtClean="0">
                <a:latin typeface="Gill Sans"/>
                <a:sym typeface="Gill Sans"/>
              </a:rPr>
              <a:pPr>
                <a:defRPr/>
              </a:pPr>
              <a:t>1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1DCF1E-5566-464A-AB9D-B2D10292EC88}" type="slidenum">
              <a:rPr lang="ru-RU" smtClean="0">
                <a:latin typeface="Gill Sans"/>
                <a:sym typeface="Gill Sans"/>
              </a:rPr>
              <a:pPr>
                <a:defRPr/>
              </a:pPr>
              <a:t>2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1DCF1E-5566-464A-AB9D-B2D10292EC88}" type="slidenum">
              <a:rPr lang="ru-RU" smtClean="0">
                <a:latin typeface="Gill Sans"/>
                <a:sym typeface="Gill Sans"/>
              </a:rPr>
              <a:pPr>
                <a:defRPr/>
              </a:pPr>
              <a:t>3</a:t>
            </a:fld>
            <a:endParaRPr lang="ru-RU" smtClean="0"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8664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4603EB-7404-4BE8-BF08-E816AB28FB09}" type="slidenum">
              <a:rPr lang="ru-RU" smtClean="0">
                <a:latin typeface="Gill Sans"/>
                <a:sym typeface="Gill Sans"/>
              </a:rPr>
              <a:pPr>
                <a:defRPr/>
              </a:pPr>
              <a:t>4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4E06FB-22D0-4C86-A5DE-25876F67D890}" type="slidenum">
              <a:rPr lang="ru-RU" smtClean="0">
                <a:latin typeface="Gill Sans"/>
                <a:sym typeface="Gill Sans"/>
              </a:rPr>
              <a:pPr>
                <a:defRPr/>
              </a:pPr>
              <a:t>5</a:t>
            </a:fld>
            <a:endParaRPr lang="ru-RU" smtClean="0"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9639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9BBE41-AB8B-4326-BE2D-7721449E4BDC}" type="slidenum">
              <a:rPr lang="ru-RU" smtClean="0">
                <a:latin typeface="Gill Sans"/>
                <a:sym typeface="Gill Sans"/>
              </a:rPr>
              <a:pPr>
                <a:defRPr/>
              </a:pPr>
              <a:t>6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25A668-07AB-4CC9-BC77-CBAE79481AA9}" type="slidenum">
              <a:rPr lang="ru-RU" smtClean="0">
                <a:latin typeface="Gill Sans"/>
                <a:sym typeface="Gill Sans"/>
              </a:rPr>
              <a:pPr>
                <a:defRPr/>
              </a:pPr>
              <a:t>7</a:t>
            </a:fld>
            <a:endParaRPr lang="ru-RU" smtClean="0"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0254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54F967-5ED2-413E-BD86-880A60DA3087}" type="slidenum">
              <a:rPr lang="ru-RU" smtClean="0">
                <a:latin typeface="Gill Sans"/>
                <a:sym typeface="Gill Sans"/>
              </a:rPr>
              <a:pPr>
                <a:defRPr/>
              </a:pPr>
              <a:t>8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602806-B447-4809-8AF8-181D47E32425}" type="slidenum">
              <a:rPr lang="ru-RU" smtClean="0">
                <a:latin typeface="Gill Sans"/>
                <a:sym typeface="Gill Sans"/>
              </a:rPr>
              <a:pPr>
                <a:defRPr/>
              </a:pPr>
              <a:t>9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010AE3-B352-49EF-A7F2-8C6B644690D8}" type="slidenum">
              <a:rPr lang="ru-RU" smtClean="0">
                <a:latin typeface="Gill Sans"/>
                <a:sym typeface="Gill Sans"/>
              </a:rPr>
              <a:pPr>
                <a:defRPr/>
              </a:pPr>
              <a:t>10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1DCF1E-5566-464A-AB9D-B2D10292EC88}" type="slidenum">
              <a:rPr lang="ru-RU" smtClean="0">
                <a:latin typeface="Gill Sans"/>
                <a:sym typeface="Gill Sans"/>
              </a:rPr>
              <a:pPr>
                <a:defRPr/>
              </a:pPr>
              <a:t>11</a:t>
            </a:fld>
            <a:endParaRPr lang="ru-RU" smtClean="0"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5277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AD9DC5-7258-4713-8921-85D658981381}" type="slidenum">
              <a:rPr lang="ru-RU" smtClean="0">
                <a:latin typeface="Gill Sans"/>
                <a:sym typeface="Gill Sans"/>
              </a:rPr>
              <a:pPr>
                <a:defRPr/>
              </a:pPr>
              <a:t>12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C5C893-EE78-4091-8CA1-542DAFDBE666}" type="slidenum">
              <a:rPr lang="ru-RU" smtClean="0">
                <a:latin typeface="Gill Sans"/>
                <a:sym typeface="Gill Sans"/>
              </a:rPr>
              <a:pPr>
                <a:defRPr/>
              </a:pPr>
              <a:t>13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1588" y="5030788"/>
            <a:ext cx="5156200" cy="1128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80188" y="5030788"/>
            <a:ext cx="5156200" cy="1128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0188" y="1639888"/>
            <a:ext cx="2616200" cy="45196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1588" y="1639888"/>
            <a:ext cx="7696200" cy="45196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71588" y="1639888"/>
            <a:ext cx="10464800" cy="45196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1588" y="1271588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80188" y="1271588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094663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0946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35000" y="4789488"/>
            <a:ext cx="2857500" cy="3300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644900" y="4789488"/>
            <a:ext cx="2857500" cy="3300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035550" y="1408113"/>
            <a:ext cx="1466850" cy="66817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35000" y="1408113"/>
            <a:ext cx="4248150" cy="66817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35000" y="4789488"/>
            <a:ext cx="2857500" cy="3300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644900" y="4789488"/>
            <a:ext cx="2857500" cy="3300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035550" y="1408113"/>
            <a:ext cx="1466850" cy="66817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35000" y="1408113"/>
            <a:ext cx="4248150" cy="66817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163" y="255588"/>
            <a:ext cx="2925762" cy="84566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55588"/>
            <a:ext cx="8624888" cy="8456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1588" y="2768600"/>
            <a:ext cx="244475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68738" y="2768600"/>
            <a:ext cx="244475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0188" y="255588"/>
            <a:ext cx="2616200" cy="8229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1588" y="255588"/>
            <a:ext cx="7696200" cy="8229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1588" y="2768600"/>
            <a:ext cx="515620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80188" y="2768600"/>
            <a:ext cx="515620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0188" y="255588"/>
            <a:ext cx="2616200" cy="8229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1588" y="255588"/>
            <a:ext cx="7696200" cy="8229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773988" y="2768600"/>
            <a:ext cx="190500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831388" y="2768600"/>
            <a:ext cx="190500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0188" y="255588"/>
            <a:ext cx="2616200" cy="8229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1588" y="255588"/>
            <a:ext cx="7696200" cy="8229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1588" y="2768600"/>
            <a:ext cx="244475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68738" y="2768600"/>
            <a:ext cx="244475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0188" y="255588"/>
            <a:ext cx="2616200" cy="8229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1588" y="255588"/>
            <a:ext cx="7696200" cy="8229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1588" y="2768600"/>
            <a:ext cx="515620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80188" y="2768600"/>
            <a:ext cx="515620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0188" y="255588"/>
            <a:ext cx="2616200" cy="8229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1588" y="255588"/>
            <a:ext cx="7696200" cy="8229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1588" y="5030788"/>
            <a:ext cx="10464800" cy="1128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1639888"/>
            <a:ext cx="10464800" cy="33004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2971800"/>
            <a:ext cx="10464800" cy="381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1588" y="1271588"/>
            <a:ext cx="10464800" cy="721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838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282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2pPr>
      <a:lvl3pPr marL="1727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3pPr>
      <a:lvl4pPr marL="2171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4pPr>
      <a:lvl5pPr marL="2616200" indent="-569913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5pPr>
      <a:lvl6pPr marL="3073400" indent="-569913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6pPr>
      <a:lvl7pPr marL="3530600" indent="-569913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7pPr>
      <a:lvl8pPr marL="3987800" indent="-569913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8pPr>
      <a:lvl9pPr marL="4445000" indent="-569913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7367588"/>
            <a:ext cx="10464800" cy="1700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7367588"/>
            <a:ext cx="10464800" cy="1700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9488"/>
            <a:ext cx="5867400" cy="33004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8113"/>
            <a:ext cx="5867400" cy="3303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400">
          <a:solidFill>
            <a:schemeClr val="tx1"/>
          </a:solidFill>
          <a:latin typeface="+mn-lt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9488"/>
            <a:ext cx="5867400" cy="33004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8113"/>
            <a:ext cx="5867400" cy="3303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400">
          <a:solidFill>
            <a:schemeClr val="tx1"/>
          </a:solidFill>
          <a:latin typeface="+mn-lt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255588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889000" indent="-569913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335088" indent="-574675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2pPr>
      <a:lvl3pPr marL="1776413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3pPr>
      <a:lvl4pPr marL="2220913" indent="-569913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4pPr>
      <a:lvl5pPr marL="2667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889000" indent="-569913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335088" indent="-574675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2pPr>
      <a:lvl3pPr marL="1776413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3pPr>
      <a:lvl4pPr marL="2220913" indent="-569913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4pPr>
      <a:lvl5pPr marL="2667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255588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1588" y="2768600"/>
            <a:ext cx="5041900" cy="57165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2pPr>
      <a:lvl3pPr marL="1651000" indent="-495300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3pPr>
      <a:lvl4pPr marL="2092325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4pPr>
      <a:lvl5pPr marL="2538413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5pPr>
      <a:lvl6pPr marL="29956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6pPr>
      <a:lvl7pPr marL="34528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7pPr>
      <a:lvl8pPr marL="39100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8pPr>
      <a:lvl9pPr marL="43672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255588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1588" y="2768600"/>
            <a:ext cx="10464800" cy="57165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2pPr>
      <a:lvl3pPr marL="1651000" indent="-495300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3pPr>
      <a:lvl4pPr marL="2092325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4pPr>
      <a:lvl5pPr marL="2538413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5pPr>
      <a:lvl6pPr marL="29956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6pPr>
      <a:lvl7pPr marL="34528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7pPr>
      <a:lvl8pPr marL="39100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8pPr>
      <a:lvl9pPr marL="43672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255588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3988" y="2768600"/>
            <a:ext cx="3962400" cy="57165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2pPr>
      <a:lvl3pPr marL="1651000" indent="-495300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3pPr>
      <a:lvl4pPr marL="2092325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4pPr>
      <a:lvl5pPr marL="2538413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5pPr>
      <a:lvl6pPr marL="29956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6pPr>
      <a:lvl7pPr marL="34528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7pPr>
      <a:lvl8pPr marL="39100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8pPr>
      <a:lvl9pPr marL="43672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255588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1588" y="2768600"/>
            <a:ext cx="5041900" cy="57165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2pPr>
      <a:lvl3pPr marL="1651000" indent="-495300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3pPr>
      <a:lvl4pPr marL="2092325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4pPr>
      <a:lvl5pPr marL="2538413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5pPr>
      <a:lvl6pPr marL="29956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6pPr>
      <a:lvl7pPr marL="34528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7pPr>
      <a:lvl8pPr marL="39100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8pPr>
      <a:lvl9pPr marL="43672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255588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1588" y="2768600"/>
            <a:ext cx="10464800" cy="57165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838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2827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2pPr>
      <a:lvl3pPr marL="1727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3pPr>
      <a:lvl4pPr marL="21717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4pPr>
      <a:lvl5pPr marL="2616200" indent="-569913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5pPr>
      <a:lvl6pPr marL="3073400" indent="-569913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6pPr>
      <a:lvl7pPr marL="3530600" indent="-569913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7pPr>
      <a:lvl8pPr marL="3987800" indent="-569913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8pPr>
      <a:lvl9pPr marL="4445000" indent="-569913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573088" y="4156422"/>
            <a:ext cx="11501437" cy="1563688"/>
          </a:xfrm>
        </p:spPr>
        <p:txBody>
          <a:bodyPr/>
          <a:lstStyle/>
          <a:p>
            <a:pPr eaLnBrk="1" hangingPunct="1"/>
            <a:r>
              <a:rPr lang="ru-RU" dirty="0" smtClean="0">
                <a:latin typeface="Calibri" pitchFamily="34" charset="0"/>
                <a:cs typeface="Calibri" pitchFamily="34" charset="0"/>
              </a:rPr>
              <a:t>команда «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скб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»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1271588" y="5810597"/>
            <a:ext cx="10464800" cy="112871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2800" dirty="0" smtClean="0">
                <a:latin typeface="Calibri" pitchFamily="34" charset="0"/>
                <a:cs typeface="Calibri" pitchFamily="34" charset="0"/>
              </a:rPr>
              <a:t>проект «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телепрог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» – быстрое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прототипирование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устройств прямо на мобильном телефоне!!!</a:t>
            </a:r>
          </a:p>
        </p:txBody>
      </p:sp>
      <p:sp>
        <p:nvSpPr>
          <p:cNvPr id="14348" name="Rectangle 7"/>
          <p:cNvSpPr>
            <a:spLocks/>
          </p:cNvSpPr>
          <p:nvPr/>
        </p:nvSpPr>
        <p:spPr bwMode="auto">
          <a:xfrm>
            <a:off x="7288218" y="7325072"/>
            <a:ext cx="5716582" cy="22322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175559" bIns="0" anchor="ctr"/>
          <a:lstStyle/>
          <a:p>
            <a:pPr>
              <a:lnSpc>
                <a:spcPct val="130000"/>
              </a:lnSpc>
            </a:pPr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Arial" pitchFamily="34" charset="0"/>
              </a:rPr>
              <a:t>Полетаев Дмитрий Александрович</a:t>
            </a:r>
          </a:p>
          <a:p>
            <a:pPr>
              <a:lnSpc>
                <a:spcPct val="1300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Arial" pitchFamily="34" charset="0"/>
              </a:rPr>
              <a:t>poletaevda@cfuv.ru/+79787797173</a:t>
            </a:r>
            <a:endParaRPr lang="ru-RU" sz="2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  <a:sym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Arial" pitchFamily="34" charset="0"/>
              </a:rPr>
              <a:t>https://vk.com/ckb_fiz</a:t>
            </a:r>
            <a:endParaRPr lang="ru-RU" sz="2800" b="1" dirty="0">
              <a:solidFill>
                <a:schemeClr val="tx1"/>
              </a:solidFill>
              <a:latin typeface="Calibri" pitchFamily="34" charset="0"/>
              <a:cs typeface="Calibri" pitchFamily="34" charset="0"/>
              <a:sym typeface="Arial" pitchFamily="34" charset="0"/>
            </a:endParaRPr>
          </a:p>
        </p:txBody>
      </p:sp>
      <p:pic>
        <p:nvPicPr>
          <p:cNvPr id="7" name="Picture 11" descr="F:\2012\ckb\logo\ckb_final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0302" y="2447908"/>
            <a:ext cx="2151062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Заголовок 1"/>
          <p:cNvSpPr>
            <a:spLocks noGrp="1"/>
          </p:cNvSpPr>
          <p:nvPr>
            <p:ph type="title"/>
          </p:nvPr>
        </p:nvSpPr>
        <p:spPr>
          <a:xfrm>
            <a:off x="975738" y="268288"/>
            <a:ext cx="10153128" cy="1135062"/>
          </a:xfrm>
        </p:spPr>
        <p:txBody>
          <a:bodyPr/>
          <a:lstStyle/>
          <a:p>
            <a:pPr algn="l" eaLnBrk="1" hangingPunct="1"/>
            <a:r>
              <a:rPr lang="ru-RU" sz="4800" dirty="0" smtClean="0">
                <a:latin typeface="Calibri" pitchFamily="34" charset="0"/>
                <a:cs typeface="Calibri" pitchFamily="34" charset="0"/>
              </a:rPr>
              <a:t>«Проблема» потребителя</a:t>
            </a:r>
            <a:r>
              <a:rPr lang="en-US" sz="4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4800" dirty="0" smtClean="0">
                <a:latin typeface="Calibri" pitchFamily="34" charset="0"/>
                <a:cs typeface="Calibri" pitchFamily="34" charset="0"/>
              </a:rPr>
            </a:br>
            <a:endParaRPr lang="ru-RU" sz="48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787360" y="876272"/>
            <a:ext cx="10464800" cy="47863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>
            <a:lvl1pPr marL="342900" indent="-342900" algn="ctr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3600">
                <a:solidFill>
                  <a:schemeClr val="tx1"/>
                </a:solidFill>
                <a:latin typeface="+mn-lt"/>
                <a:sym typeface="Gill San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>
                <a:solidFill>
                  <a:schemeClr val="tx1"/>
                </a:solidFill>
                <a:latin typeface="+mn-lt"/>
                <a:sym typeface="Gill San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3600">
                <a:solidFill>
                  <a:schemeClr val="tx1"/>
                </a:solidFill>
                <a:latin typeface="+mn-lt"/>
                <a:sym typeface="Gill San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+mn-lt"/>
                <a:sym typeface="Gill San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9pPr>
          </a:lstStyle>
          <a:p>
            <a:pPr marL="742950" indent="-742950" algn="just" eaLnBrk="1" hangingPunct="1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ru-RU" sz="28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Проблемы потребителя: кажущаяся пользователям сложность программирования устройств, необходимость отдельного модуля, например </a:t>
            </a:r>
            <a:r>
              <a:rPr lang="en-US" sz="2800" kern="0" dirty="0" err="1" smtClean="0">
                <a:latin typeface="Calibri" pitchFamily="34" charset="0"/>
                <a:cs typeface="Calibri" pitchFamily="34" charset="0"/>
                <a:sym typeface="Gill Sans" charset="0"/>
              </a:rPr>
              <a:t>arduino</a:t>
            </a:r>
            <a:r>
              <a:rPr lang="ru-RU" sz="28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, для </a:t>
            </a:r>
            <a:r>
              <a:rPr lang="ru-RU" sz="2800" kern="0" dirty="0" err="1" smtClean="0">
                <a:latin typeface="Calibri" pitchFamily="34" charset="0"/>
                <a:cs typeface="Calibri" pitchFamily="34" charset="0"/>
                <a:sym typeface="Gill Sans" charset="0"/>
              </a:rPr>
              <a:t>прототипирования</a:t>
            </a:r>
            <a:endParaRPr lang="ru-RU" sz="2800" kern="0" dirty="0" smtClean="0">
              <a:latin typeface="Calibri" pitchFamily="34" charset="0"/>
              <a:cs typeface="Calibri" pitchFamily="34" charset="0"/>
              <a:sym typeface="Gill Sans" charset="0"/>
            </a:endParaRPr>
          </a:p>
          <a:p>
            <a:pPr marL="742950" indent="-742950" algn="just" eaLnBrk="1" hangingPunct="1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ru-RU" sz="28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Предлагаемое решение – «</a:t>
            </a:r>
            <a:r>
              <a:rPr lang="ru-RU" sz="2800" kern="0" dirty="0" err="1" smtClean="0">
                <a:latin typeface="Calibri" pitchFamily="34" charset="0"/>
                <a:cs typeface="Calibri" pitchFamily="34" charset="0"/>
                <a:sym typeface="Gill Sans" charset="0"/>
              </a:rPr>
              <a:t>телепрог</a:t>
            </a:r>
            <a:r>
              <a:rPr lang="ru-RU" sz="28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», который  позволяет разрабатывать программы прямо на телефонах потребителей, выполнять их и управлять вспомогательными устройствами</a:t>
            </a:r>
          </a:p>
          <a:p>
            <a:pPr marL="742950" indent="-742950"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28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В результате потребитель получает:</a:t>
            </a:r>
          </a:p>
          <a:p>
            <a:pPr marL="711200" indent="0" algn="just" eaLnBrk="1" hangingPunct="1">
              <a:spcAft>
                <a:spcPts val="600"/>
              </a:spcAft>
              <a:buFontTx/>
              <a:buChar char="-"/>
              <a:defRPr/>
            </a:pPr>
            <a:r>
              <a:rPr lang="ru-RU" sz="28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 простое и быстрое </a:t>
            </a:r>
            <a:r>
              <a:rPr lang="ru-RU" sz="2800" kern="0" dirty="0" err="1" smtClean="0">
                <a:latin typeface="Calibri" pitchFamily="34" charset="0"/>
                <a:cs typeface="Calibri" pitchFamily="34" charset="0"/>
                <a:sym typeface="Gill Sans" charset="0"/>
              </a:rPr>
              <a:t>прототипирование</a:t>
            </a:r>
            <a:r>
              <a:rPr lang="ru-RU" sz="28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 без дополнительных затрат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Заголовок 1"/>
          <p:cNvSpPr>
            <a:spLocks noGrp="1"/>
          </p:cNvSpPr>
          <p:nvPr>
            <p:ph type="title"/>
          </p:nvPr>
        </p:nvSpPr>
        <p:spPr>
          <a:xfrm>
            <a:off x="741760" y="536245"/>
            <a:ext cx="8064896" cy="812163"/>
          </a:xfrm>
        </p:spPr>
        <p:txBody>
          <a:bodyPr anchor="ctr"/>
          <a:lstStyle/>
          <a:p>
            <a:pPr algn="l" eaLnBrk="1" hangingPunct="1"/>
            <a:r>
              <a:rPr lang="ru-RU" sz="4800" dirty="0" smtClean="0">
                <a:latin typeface="Calibri" pitchFamily="34" charset="0"/>
                <a:cs typeface="Calibri" pitchFamily="34" charset="0"/>
              </a:rPr>
              <a:t>Продукт </a:t>
            </a:r>
            <a:r>
              <a:rPr lang="en-US" sz="4800" dirty="0" smtClean="0">
                <a:latin typeface="Calibri" pitchFamily="34" charset="0"/>
                <a:cs typeface="Calibri" pitchFamily="34" charset="0"/>
              </a:rPr>
              <a:t>/ </a:t>
            </a:r>
            <a:r>
              <a:rPr lang="ru-RU" sz="4800" dirty="0" smtClean="0">
                <a:latin typeface="Calibri" pitchFamily="34" charset="0"/>
                <a:cs typeface="Calibri" pitchFamily="34" charset="0"/>
              </a:rPr>
              <a:t>решение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1287426" y="2019280"/>
            <a:ext cx="10464800" cy="47863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/>
          <a:p>
            <a:pPr marL="742950" indent="-74295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3200" dirty="0" smtClean="0">
                <a:latin typeface="Calibri" pitchFamily="34" charset="0"/>
                <a:cs typeface="Calibri" pitchFamily="34" charset="0"/>
                <a:sym typeface="Gill Sans" charset="0"/>
              </a:rPr>
              <a:t>решение – «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  <a:sym typeface="Gill Sans" charset="0"/>
              </a:rPr>
              <a:t>телепрог</a:t>
            </a:r>
            <a:r>
              <a:rPr lang="ru-RU" sz="3200" dirty="0" smtClean="0">
                <a:latin typeface="Calibri" pitchFamily="34" charset="0"/>
                <a:cs typeface="Calibri" pitchFamily="34" charset="0"/>
                <a:sym typeface="Gill Sans" charset="0"/>
              </a:rPr>
              <a:t>»</a:t>
            </a:r>
          </a:p>
          <a:p>
            <a:pPr marL="742950" indent="-74295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3200" dirty="0" smtClean="0"/>
              <a:t>это программно-аппаратный комплекс для разработки приложений непосредственно на смартфонах и управления внешними устройствами.</a:t>
            </a:r>
          </a:p>
          <a:p>
            <a:pPr marL="742950" indent="-74295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3200" dirty="0" smtClean="0">
                <a:latin typeface="Calibri" pitchFamily="34" charset="0"/>
                <a:cs typeface="Calibri" pitchFamily="34" charset="0"/>
                <a:sym typeface="Gill Sans" charset="0"/>
              </a:rPr>
              <a:t>особенности:</a:t>
            </a:r>
          </a:p>
          <a:p>
            <a:pPr marL="514350" indent="-512763"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altLang="ru-RU" sz="3200" dirty="0" smtClean="0">
                <a:latin typeface="Calibri" pitchFamily="34" charset="0"/>
              </a:rPr>
              <a:t>быстрота </a:t>
            </a:r>
            <a:r>
              <a:rPr lang="ru-RU" altLang="ru-RU" sz="3200" dirty="0" err="1" smtClean="0">
                <a:latin typeface="Calibri" pitchFamily="34" charset="0"/>
              </a:rPr>
              <a:t>прототипирования</a:t>
            </a:r>
            <a:endParaRPr lang="ru-RU" altLang="ru-RU" sz="3200" dirty="0" smtClean="0">
              <a:latin typeface="Calibri" pitchFamily="34" charset="0"/>
            </a:endParaRPr>
          </a:p>
          <a:p>
            <a:pPr marL="514350" indent="-512763"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altLang="ru-RU" sz="3200" dirty="0" smtClean="0">
                <a:latin typeface="Calibri" pitchFamily="34" charset="0"/>
              </a:rPr>
              <a:t>простота</a:t>
            </a:r>
          </a:p>
          <a:p>
            <a:pPr marL="514350" indent="-512763"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altLang="ru-RU" sz="3200" dirty="0" smtClean="0">
                <a:latin typeface="Calibri" pitchFamily="34" charset="0"/>
              </a:rPr>
              <a:t>удобство</a:t>
            </a:r>
          </a:p>
          <a:p>
            <a:pPr marL="514350" indent="-5127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altLang="ru-RU" sz="3200" dirty="0" smtClean="0">
                <a:latin typeface="Calibri" pitchFamily="34" charset="0"/>
              </a:rPr>
              <a:t>эффективность</a:t>
            </a:r>
          </a:p>
          <a:p>
            <a:pPr marL="514350" indent="-5127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altLang="ru-RU" sz="3200" dirty="0" err="1" smtClean="0">
                <a:latin typeface="Calibri" pitchFamily="34" charset="0"/>
              </a:rPr>
              <a:t>масштабируемость</a:t>
            </a:r>
            <a:endParaRPr lang="ru-RU" altLang="ru-RU" sz="3200" dirty="0" smtClean="0">
              <a:latin typeface="Calibri" pitchFamily="34" charset="0"/>
            </a:endParaRPr>
          </a:p>
          <a:p>
            <a:pPr>
              <a:spcAft>
                <a:spcPts val="1200"/>
              </a:spcAft>
              <a:defRPr/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" y="0"/>
            <a:ext cx="934721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9817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Заголовок 1"/>
          <p:cNvSpPr>
            <a:spLocks noGrp="1"/>
          </p:cNvSpPr>
          <p:nvPr>
            <p:ph type="title"/>
          </p:nvPr>
        </p:nvSpPr>
        <p:spPr>
          <a:xfrm>
            <a:off x="813768" y="517051"/>
            <a:ext cx="10464800" cy="936104"/>
          </a:xfrm>
        </p:spPr>
        <p:txBody>
          <a:bodyPr/>
          <a:lstStyle/>
          <a:p>
            <a:pPr algn="l" eaLnBrk="1" hangingPunct="1"/>
            <a:r>
              <a:rPr lang="ru-RU" sz="4800" dirty="0" smtClean="0">
                <a:latin typeface="Calibri" pitchFamily="34" charset="0"/>
                <a:cs typeface="Calibri" pitchFamily="34" charset="0"/>
              </a:rPr>
              <a:t>Бизнес-модель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1173808" y="2682742"/>
            <a:ext cx="11305116" cy="47863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>
            <a:lvl1pPr marL="342900" indent="-342900" algn="ctr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3600">
                <a:solidFill>
                  <a:schemeClr val="tx1"/>
                </a:solidFill>
                <a:latin typeface="+mn-lt"/>
                <a:sym typeface="Gill San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>
                <a:solidFill>
                  <a:schemeClr val="tx1"/>
                </a:solidFill>
                <a:latin typeface="+mn-lt"/>
                <a:sym typeface="Gill San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3600">
                <a:solidFill>
                  <a:schemeClr val="tx1"/>
                </a:solidFill>
                <a:latin typeface="+mn-lt"/>
                <a:sym typeface="Gill San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+mn-lt"/>
                <a:sym typeface="Gill San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9pPr>
          </a:lstStyle>
          <a:p>
            <a:pPr marL="742950" indent="-742950" algn="l" eaLnBrk="1" hangingPunct="1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32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продажа готовых модулей, продажа лицензий на изготовление, робототехнические кружки</a:t>
            </a:r>
          </a:p>
          <a:p>
            <a:pPr marL="742950" indent="-742950" algn="l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3200" kern="0" dirty="0" err="1" smtClean="0">
                <a:latin typeface="Calibri" pitchFamily="34" charset="0"/>
                <a:cs typeface="Calibri" pitchFamily="34" charset="0"/>
                <a:sym typeface="Gill Sans" charset="0"/>
              </a:rPr>
              <a:t>дистрибьюция</a:t>
            </a:r>
            <a:r>
              <a:rPr lang="ru-RU" sz="32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 :</a:t>
            </a:r>
          </a:p>
          <a:p>
            <a:pPr marL="1443038" indent="-731838" algn="l" eaLnBrk="1" hangingPunct="1">
              <a:spcAft>
                <a:spcPts val="600"/>
              </a:spcAft>
              <a:buFontTx/>
              <a:buChar char="-"/>
              <a:defRPr/>
            </a:pPr>
            <a:r>
              <a:rPr lang="ru-RU" sz="32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договариваемся с независимыми сетями</a:t>
            </a:r>
          </a:p>
          <a:p>
            <a:pPr marL="742950" indent="-742950" algn="l" eaLnBrk="1" hangingPunct="1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32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для удержания конкурентного преимущества требуется предлагать новые конструкции, новые применения</a:t>
            </a:r>
            <a:endParaRPr lang="ru-RU" sz="3200" kern="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41760" y="536245"/>
            <a:ext cx="8064896" cy="812163"/>
          </a:xfrm>
        </p:spPr>
        <p:txBody>
          <a:bodyPr anchor="ctr"/>
          <a:lstStyle/>
          <a:p>
            <a:pPr algn="l" eaLnBrk="1" hangingPunct="1"/>
            <a:r>
              <a:rPr lang="ru-RU" sz="4800" dirty="0" smtClean="0">
                <a:latin typeface="Calibri" pitchFamily="34" charset="0"/>
                <a:cs typeface="Calibri" pitchFamily="34" charset="0"/>
              </a:rPr>
              <a:t>Рынок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 bwMode="auto">
          <a:xfrm>
            <a:off x="1930368" y="3019412"/>
            <a:ext cx="10464800" cy="4786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/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потребители: робототехнические кружки, частные предприниматели</a:t>
            </a:r>
          </a:p>
          <a:p>
            <a:pPr marL="742950" indent="-742950" algn="just" eaLnBrk="1" hangingPunct="1">
              <a:spcBef>
                <a:spcPts val="600"/>
              </a:spcBef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Специалисты аналитической компании 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Technavio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www.technavio.com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) оценили рынок одноплатных компьютеров в 2017 году в 460,9 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млн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 долларов с перспективой роста 13 % в год</a:t>
            </a:r>
          </a:p>
          <a:p>
            <a:pPr marL="0" indent="0" algn="just" eaLnBrk="1" hangingPunct="1">
              <a:buNone/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 eaLnBrk="1" hangingPunct="1">
              <a:buNone/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 eaLnBrk="1" hangingPunct="1">
              <a:buNone/>
            </a:pP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60356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741760" y="514563"/>
            <a:ext cx="9600704" cy="1285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0794" tIns="50794" rIns="50794" bIns="50794"/>
          <a:lstStyle/>
          <a:p>
            <a:pPr>
              <a:defRPr/>
            </a:pPr>
            <a:r>
              <a:rPr lang="ru-RU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Конкуренты</a:t>
            </a:r>
            <a:r>
              <a:rPr lang="en-US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/>
            </a:r>
            <a:br>
              <a:rPr lang="en-US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</a:br>
            <a:endParaRPr lang="ru-RU" sz="4800" kern="0" dirty="0">
              <a:solidFill>
                <a:schemeClr val="tx1"/>
              </a:solidFill>
              <a:latin typeface="Calibri" pitchFamily="34" charset="0"/>
              <a:cs typeface="Calibri" pitchFamily="34" charset="0"/>
              <a:sym typeface="Gill Sans" charset="0"/>
            </a:endParaRPr>
          </a:p>
        </p:txBody>
      </p:sp>
      <p:graphicFrame>
        <p:nvGraphicFramePr>
          <p:cNvPr id="61" name="Table 45"/>
          <p:cNvGraphicFramePr>
            <a:graphicFrameLocks noGrp="1"/>
          </p:cNvGraphicFramePr>
          <p:nvPr/>
        </p:nvGraphicFramePr>
        <p:xfrm>
          <a:off x="715922" y="2947974"/>
          <a:ext cx="9358312" cy="3859214"/>
        </p:xfrm>
        <a:graphic>
          <a:graphicData uri="http://schemas.openxmlformats.org/drawingml/2006/table">
            <a:tbl>
              <a:tblPr/>
              <a:tblGrid>
                <a:gridCol w="2536825"/>
                <a:gridCol w="1755775"/>
                <a:gridCol w="1804987"/>
                <a:gridCol w="1944688"/>
                <a:gridCol w="1316037"/>
              </a:tblGrid>
              <a:tr h="1198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простота освоения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скорость прототипирования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масштабируемость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удобство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телепрог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98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ардуино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2" name="Picture 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8347" y="4233849"/>
            <a:ext cx="1108075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3422" y="5734036"/>
            <a:ext cx="1036637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5047" y="4376724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3609" y="5805474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7984" y="5805474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3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30984" y="4305286"/>
            <a:ext cx="1738313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4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73859" y="5734036"/>
            <a:ext cx="1427163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4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45547" y="4519599"/>
            <a:ext cx="614362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9"/>
          <a:srcRect l="29474" r="27693"/>
          <a:stretch>
            <a:fillRect/>
          </a:stretch>
        </p:blipFill>
        <p:spPr bwMode="auto">
          <a:xfrm>
            <a:off x="9288422" y="5805474"/>
            <a:ext cx="285750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4294967295"/>
          </p:nvPr>
        </p:nvSpPr>
        <p:spPr>
          <a:xfrm>
            <a:off x="741760" y="519082"/>
            <a:ext cx="11839674" cy="4786313"/>
          </a:xfrm>
          <a:prstGeom prst="rect">
            <a:avLst/>
          </a:prstGeom>
        </p:spPr>
        <p:txBody>
          <a:bodyPr/>
          <a:lstStyle/>
          <a:p>
            <a:pPr marL="0" lvl="0" indent="0" algn="just" eaLnBrk="1" hangingPunct="1">
              <a:spcBef>
                <a:spcPts val="600"/>
              </a:spcBef>
              <a:spcAft>
                <a:spcPts val="1800"/>
              </a:spcAft>
              <a:buNone/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Стадия проекта  - </a:t>
            </a:r>
            <a:r>
              <a:rPr lang="ru-RU" sz="3200" dirty="0" smtClean="0">
                <a:latin typeface="Calibri" panose="020F0502020204030204" pitchFamily="34" charset="0"/>
              </a:rPr>
              <a:t>прототип</a:t>
            </a: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 eaLnBrk="1" hangingPunct="1">
              <a:spcBef>
                <a:spcPts val="600"/>
              </a:spcBef>
              <a:spcAft>
                <a:spcPts val="1800"/>
              </a:spcAft>
              <a:buNone/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Количественные и качественные достижения проекта:</a:t>
            </a:r>
            <a:endParaRPr lang="en-US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0"/>
              </a:spcBef>
              <a:spcAft>
                <a:spcPts val="180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выраженный интерес коллег, что </a:t>
            </a:r>
            <a:r>
              <a:rPr lang="ru-RU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подтверждает гипотезу </a:t>
            </a:r>
            <a:r>
              <a:rPr lang="ru-RU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относительно востребованности </a:t>
            </a:r>
            <a:r>
              <a:rPr lang="ru-RU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продукта</a:t>
            </a:r>
          </a:p>
          <a:p>
            <a:pPr marL="742950" indent="-742950" algn="l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3200" dirty="0">
                <a:latin typeface="Calibri" pitchFamily="34" charset="0"/>
                <a:cs typeface="Calibri" pitchFamily="34" charset="0"/>
              </a:rPr>
              <a:t>привлеченные 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инвестиции – собственные средства</a:t>
            </a:r>
          </a:p>
          <a:p>
            <a:pPr marL="742950" indent="-742950" algn="l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интеллектуальная собственность: получен патент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Российской Федерации.  Библиографические данные патента:</a:t>
            </a:r>
          </a:p>
          <a:p>
            <a:pPr marL="742950" indent="-742950" algn="l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Пат. RU 2640330 Российская Федерация, МПК H04B 3/00, H04L 29/00. Система обмена данными / Полетаев Д.А., 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патентообладатель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 Полетаев Д.А. - № 2015130925; 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заявл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. 24.07.2015; 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публ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. 27.12.2017, 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бюл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. № 3.</a:t>
            </a:r>
            <a:endParaRPr lang="ru-RU" sz="3200" dirty="0"/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741760" y="19016"/>
            <a:ext cx="8064896" cy="8121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>
            <a:lvl1pPr marL="342900" indent="-342900" algn="ctr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3600">
                <a:solidFill>
                  <a:schemeClr val="tx1"/>
                </a:solidFill>
                <a:latin typeface="+mn-lt"/>
                <a:sym typeface="Gill San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>
                <a:solidFill>
                  <a:schemeClr val="tx1"/>
                </a:solidFill>
                <a:latin typeface="+mn-lt"/>
                <a:sym typeface="Gill San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3600">
                <a:solidFill>
                  <a:schemeClr val="tx1"/>
                </a:solidFill>
                <a:latin typeface="+mn-lt"/>
                <a:sym typeface="Gill San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+mn-lt"/>
                <a:sym typeface="Gill San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9pPr>
          </a:lstStyle>
          <a:p>
            <a:pPr marL="0" indent="0" algn="l" eaLnBrk="1" hangingPunct="1">
              <a:buNone/>
            </a:pPr>
            <a:r>
              <a:rPr lang="ru-RU" sz="4800" dirty="0" smtClean="0">
                <a:latin typeface="Calibri" pitchFamily="34" charset="0"/>
                <a:cs typeface="Calibri" pitchFamily="34" charset="0"/>
              </a:rPr>
              <a:t>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xmlns="" val="11421157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Заголовок 1"/>
          <p:cNvSpPr txBox="1">
            <a:spLocks/>
          </p:cNvSpPr>
          <p:nvPr/>
        </p:nvSpPr>
        <p:spPr bwMode="auto">
          <a:xfrm>
            <a:off x="1150168" y="268288"/>
            <a:ext cx="10464800" cy="9104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0794" tIns="50794" rIns="50794" bIns="50794" anchor="ctr"/>
          <a:lstStyle/>
          <a:p>
            <a:pPr>
              <a:defRPr/>
            </a:pPr>
            <a:r>
              <a:rPr lang="ru-RU" sz="4800" kern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Команда</a:t>
            </a:r>
          </a:p>
        </p:txBody>
      </p:sp>
      <p:sp>
        <p:nvSpPr>
          <p:cNvPr id="21508" name="Содержимое 2"/>
          <p:cNvSpPr>
            <a:spLocks noGrp="1"/>
          </p:cNvSpPr>
          <p:nvPr>
            <p:ph idx="4294967295"/>
          </p:nvPr>
        </p:nvSpPr>
        <p:spPr>
          <a:xfrm>
            <a:off x="787360" y="1304900"/>
            <a:ext cx="11256888" cy="2497138"/>
          </a:xfrm>
        </p:spPr>
        <p:txBody>
          <a:bodyPr/>
          <a:lstStyle/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Полетаев Дмитрий Александрович, кандидат физико-математических наук, доцент кафедры радиофизики и электроники физико-технического института Крымского федерального университета имени В.И. Вернадского руководитель студенческого конструкторского бюро физико-технического института Крымского федерального университета имени В.И.Вернадского – руководитель</a:t>
            </a: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Соколенко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 Богдан Валентинович, кандидат физико-математических наук, ассистент кафедры общей физики физико-технического института Крымского федерального университета имени В.И. Вернадского главный конструктор студенческого конструкторского бюро – инженер проекта</a:t>
            </a: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Бахов Валерий Андреевич, ассистент кафедры физики института последипломного образования Крыма – инженер проекта</a:t>
            </a: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Компетенции ключевых членов команды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(CEO, CTO, CMO)</a:t>
            </a: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Менторы, консультанты</a:t>
            </a: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Общее количество членов команды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006152" y="247070"/>
            <a:ext cx="9600704" cy="9104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0794" tIns="50794" rIns="50794" bIns="50794"/>
          <a:lstStyle/>
          <a:p>
            <a:pPr>
              <a:defRPr/>
            </a:pPr>
            <a:r>
              <a:rPr lang="ru-RU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Потребности</a:t>
            </a:r>
          </a:p>
        </p:txBody>
      </p:sp>
      <p:sp>
        <p:nvSpPr>
          <p:cNvPr id="22532" name="Содержимое 2"/>
          <p:cNvSpPr>
            <a:spLocks noGrp="1"/>
          </p:cNvSpPr>
          <p:nvPr>
            <p:ph idx="4294967295"/>
          </p:nvPr>
        </p:nvSpPr>
        <p:spPr>
          <a:xfrm>
            <a:off x="1006152" y="2356520"/>
            <a:ext cx="10464800" cy="2497137"/>
          </a:xfrm>
        </p:spPr>
        <p:txBody>
          <a:bodyPr/>
          <a:lstStyle/>
          <a:p>
            <a:pPr marL="0" indent="0" algn="l"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Цели участия в конкурсе: поиск  партнеров, поиск менторов, поиск клиентов, поиск покупателей лицензии на патент</a:t>
            </a:r>
          </a:p>
          <a:p>
            <a:pPr marL="0" indent="0" algn="l"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Если одна из целей - привлечение инвестиций, опишите:</a:t>
            </a:r>
          </a:p>
          <a:p>
            <a:pPr marL="893763" indent="-893763" algn="l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>
                <a:latin typeface="Calibri" pitchFamily="34" charset="0"/>
                <a:cs typeface="Calibri" pitchFamily="34" charset="0"/>
              </a:rPr>
              <a:t>т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екущие источники финансирования - </a:t>
            </a:r>
            <a:r>
              <a:rPr lang="ru-RU" sz="3200" smtClean="0">
                <a:latin typeface="Calibri" pitchFamily="34" charset="0"/>
                <a:cs typeface="Calibri" pitchFamily="34" charset="0"/>
              </a:rPr>
              <a:t>собственные средства)</a:t>
            </a:r>
            <a:endParaRPr lang="ru-RU" sz="3200" dirty="0">
              <a:latin typeface="Calibri" pitchFamily="34" charset="0"/>
              <a:cs typeface="Calibri" pitchFamily="34" charset="0"/>
            </a:endParaRPr>
          </a:p>
          <a:p>
            <a:pPr marL="893763" indent="-893763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предложение инвестору – продажа лицензии на патент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Содержимое 2"/>
          <p:cNvSpPr>
            <a:spLocks noGrp="1"/>
          </p:cNvSpPr>
          <p:nvPr>
            <p:ph idx="4294967295"/>
          </p:nvPr>
        </p:nvSpPr>
        <p:spPr>
          <a:xfrm>
            <a:off x="1716054" y="5305428"/>
            <a:ext cx="10464800" cy="2497138"/>
          </a:xfrm>
        </p:spPr>
        <p:txBody>
          <a:bodyPr/>
          <a:lstStyle/>
          <a:p>
            <a:pPr marL="742950" indent="-742950" algn="l" eaLnBrk="1" hangingPunct="1">
              <a:buFontTx/>
              <a:buNone/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Контактная информация</a:t>
            </a:r>
          </a:p>
          <a:p>
            <a:pPr algn="l">
              <a:lnSpc>
                <a:spcPct val="130000"/>
              </a:lnSpc>
            </a:pPr>
            <a:r>
              <a:rPr lang="ru-RU" sz="3200" b="1" dirty="0" smtClean="0">
                <a:latin typeface="Calibri" pitchFamily="34" charset="0"/>
                <a:cs typeface="Calibri" pitchFamily="34" charset="0"/>
                <a:sym typeface="Arial" pitchFamily="34" charset="0"/>
              </a:rPr>
              <a:t>Полетаев Дмитрий Александрович</a:t>
            </a:r>
          </a:p>
          <a:p>
            <a:pPr algn="l">
              <a:lnSpc>
                <a:spcPct val="130000"/>
              </a:lnSpc>
            </a:pPr>
            <a:r>
              <a:rPr lang="en-US" sz="3200" b="1" dirty="0" smtClean="0">
                <a:latin typeface="Calibri" pitchFamily="34" charset="0"/>
                <a:cs typeface="Calibri" pitchFamily="34" charset="0"/>
                <a:sym typeface="Arial" pitchFamily="34" charset="0"/>
              </a:rPr>
              <a:t>poletaevda@cfuv.ru/+79787797173</a:t>
            </a:r>
            <a:endParaRPr lang="ru-RU" sz="3200" b="1" dirty="0" smtClean="0">
              <a:latin typeface="Calibri" pitchFamily="34" charset="0"/>
              <a:cs typeface="Calibri" pitchFamily="34" charset="0"/>
              <a:sym typeface="Arial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3200" b="1" dirty="0" smtClean="0">
                <a:latin typeface="Calibri" pitchFamily="34" charset="0"/>
                <a:cs typeface="Calibri" pitchFamily="34" charset="0"/>
                <a:sym typeface="Arial" pitchFamily="34" charset="0"/>
              </a:rPr>
              <a:t>https://vk.com/ckb_fiz</a:t>
            </a:r>
            <a:endParaRPr lang="ru-RU" sz="3200" b="1" dirty="0" smtClean="0">
              <a:latin typeface="Calibri" pitchFamily="34" charset="0"/>
              <a:cs typeface="Calibri" pitchFamily="34" charset="0"/>
              <a:sym typeface="Arial" pitchFamily="34" charset="0"/>
            </a:endParaRPr>
          </a:p>
          <a:p>
            <a:pPr marL="742950" indent="-742950" algn="l" eaLnBrk="1" hangingPunct="1">
              <a:buFontTx/>
              <a:buNone/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222176" y="196280"/>
            <a:ext cx="10464800" cy="1285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0794" tIns="50794" rIns="50794" bIns="50794"/>
          <a:lstStyle/>
          <a:p>
            <a:pPr>
              <a:defRPr/>
            </a:pPr>
            <a:r>
              <a:rPr lang="ru-RU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Резюме</a:t>
            </a:r>
            <a:endParaRPr lang="ru-RU" sz="4800" kern="0" dirty="0">
              <a:solidFill>
                <a:schemeClr val="tx1"/>
              </a:solidFill>
              <a:latin typeface="Calibri" pitchFamily="34" charset="0"/>
              <a:cs typeface="Calibri" pitchFamily="34" charset="0"/>
              <a:sym typeface="Gill Sans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4484" y="1662090"/>
            <a:ext cx="65024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ru-RU" sz="4400" dirty="0" smtClean="0">
                <a:latin typeface="Calibri" pitchFamily="34" charset="0"/>
                <a:cs typeface="Calibri" pitchFamily="34" charset="0"/>
              </a:rPr>
              <a:t>«</a:t>
            </a:r>
            <a:r>
              <a:rPr lang="ru-RU" sz="4400" dirty="0" err="1" smtClean="0">
                <a:latin typeface="Calibri" pitchFamily="34" charset="0"/>
                <a:cs typeface="Calibri" pitchFamily="34" charset="0"/>
              </a:rPr>
              <a:t>телепрог</a:t>
            </a:r>
            <a:r>
              <a:rPr lang="ru-RU" sz="4400" dirty="0" smtClean="0">
                <a:latin typeface="Calibri" pitchFamily="34" charset="0"/>
                <a:cs typeface="Calibri" pitchFamily="34" charset="0"/>
              </a:rPr>
              <a:t>» – быстрое </a:t>
            </a:r>
            <a:r>
              <a:rPr lang="ru-RU" sz="4400" dirty="0" err="1" smtClean="0">
                <a:latin typeface="Calibri" pitchFamily="34" charset="0"/>
                <a:cs typeface="Calibri" pitchFamily="34" charset="0"/>
              </a:rPr>
              <a:t>прототипирование</a:t>
            </a:r>
            <a:r>
              <a:rPr lang="ru-RU" sz="4400" dirty="0" smtClean="0">
                <a:latin typeface="Calibri" pitchFamily="34" charset="0"/>
                <a:cs typeface="Calibri" pitchFamily="34" charset="0"/>
              </a:rPr>
              <a:t> устройств прямо на мобильном телефоне!!!</a:t>
            </a:r>
          </a:p>
        </p:txBody>
      </p:sp>
      <p:pic>
        <p:nvPicPr>
          <p:cNvPr id="7" name="Picture 11" descr="F:\2012\ckb\logo\ckb_final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1094" y="4233858"/>
            <a:ext cx="2151062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741760" y="556320"/>
            <a:ext cx="9600704" cy="11264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0794" tIns="50794" rIns="50794" bIns="50794"/>
          <a:lstStyle/>
          <a:p>
            <a:pPr>
              <a:defRPr/>
            </a:pPr>
            <a:r>
              <a:rPr lang="ru-RU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Технология</a:t>
            </a:r>
          </a:p>
        </p:txBody>
      </p:sp>
      <p:sp>
        <p:nvSpPr>
          <p:cNvPr id="5" name="TextBox 4"/>
          <p:cNvSpPr txBox="1"/>
          <p:nvPr/>
        </p:nvSpPr>
        <p:spPr>
          <a:xfrm rot="312644">
            <a:off x="4809164" y="1516844"/>
            <a:ext cx="6274891" cy="754053"/>
          </a:xfrm>
          <a:prstGeom prst="rect">
            <a:avLst/>
          </a:prstGeom>
          <a:noFill/>
          <a:ln w="635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FF9900"/>
                </a:solidFill>
                <a:latin typeface="Calibri" panose="020F0502020204030204" pitchFamily="34" charset="0"/>
              </a:rPr>
              <a:t>д</a:t>
            </a:r>
            <a:r>
              <a:rPr lang="ru-RU" dirty="0" smtClean="0">
                <a:solidFill>
                  <a:srgbClr val="FF9900"/>
                </a:solidFill>
                <a:latin typeface="Calibri" panose="020F0502020204030204" pitchFamily="34" charset="0"/>
              </a:rPr>
              <a:t>ополнительный слайд</a:t>
            </a:r>
            <a:endParaRPr lang="ru-RU" dirty="0">
              <a:solidFill>
                <a:srgbClr val="FF990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858798" y="5233990"/>
            <a:ext cx="11430080" cy="11264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0794" tIns="50794" rIns="50794" bIns="50794"/>
          <a:lstStyle/>
          <a:p>
            <a:pPr>
              <a:defRPr/>
            </a:pPr>
            <a:r>
              <a:rPr lang="ru-RU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разработка и запуск программ на телефоне с использованием всех его ресурсов и широкого ассортимента модулей </a:t>
            </a:r>
            <a:r>
              <a:rPr lang="ru-RU" sz="4800" kern="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ардуино</a:t>
            </a:r>
            <a:endParaRPr lang="ru-RU" sz="4800" kern="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4887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Заголовок 1"/>
          <p:cNvSpPr>
            <a:spLocks noGrp="1"/>
          </p:cNvSpPr>
          <p:nvPr>
            <p:ph type="title"/>
          </p:nvPr>
        </p:nvSpPr>
        <p:spPr>
          <a:xfrm>
            <a:off x="1294184" y="196280"/>
            <a:ext cx="10464800" cy="1080120"/>
          </a:xfrm>
        </p:spPr>
        <p:txBody>
          <a:bodyPr anchor="ctr"/>
          <a:lstStyle/>
          <a:p>
            <a:pPr algn="l" eaLnBrk="1" hangingPunct="1"/>
            <a:r>
              <a:rPr lang="ru-RU" sz="4800" dirty="0" smtClean="0">
                <a:latin typeface="Calibri" pitchFamily="34" charset="0"/>
                <a:cs typeface="Calibri" pitchFamily="34" charset="0"/>
              </a:rPr>
              <a:t>Маркетинг</a:t>
            </a:r>
          </a:p>
        </p:txBody>
      </p:sp>
      <p:sp>
        <p:nvSpPr>
          <p:cNvPr id="20484" name="Содержимое 2"/>
          <p:cNvSpPr>
            <a:spLocks noGrp="1"/>
          </p:cNvSpPr>
          <p:nvPr>
            <p:ph idx="1"/>
          </p:nvPr>
        </p:nvSpPr>
        <p:spPr>
          <a:xfrm>
            <a:off x="1073150" y="3233726"/>
            <a:ext cx="10464800" cy="4286250"/>
          </a:xfrm>
        </p:spPr>
        <p:txBody>
          <a:bodyPr/>
          <a:lstStyle/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Первый рынок для входа и развития – рынок  робототехнических конструкторов и одноплатных компьютеров для кружков</a:t>
            </a:r>
          </a:p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Кто принимает решение о покупке «продукта»? потребитель</a:t>
            </a:r>
          </a:p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Почему он купит продукт? Потому что «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телепрог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» -  это:</a:t>
            </a:r>
          </a:p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быстрота 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прототипирования</a:t>
            </a: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простота</a:t>
            </a:r>
          </a:p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удобство</a:t>
            </a:r>
          </a:p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эффективность</a:t>
            </a:r>
          </a:p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масштабируемость</a:t>
            </a: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312644">
            <a:off x="3212605" y="2223019"/>
            <a:ext cx="6274891" cy="754053"/>
          </a:xfrm>
          <a:prstGeom prst="rect">
            <a:avLst/>
          </a:prstGeom>
          <a:noFill/>
          <a:ln w="635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FF9900"/>
                </a:solidFill>
                <a:latin typeface="Calibri" panose="020F0502020204030204" pitchFamily="34" charset="0"/>
              </a:rPr>
              <a:t>д</a:t>
            </a:r>
            <a:r>
              <a:rPr lang="ru-RU" dirty="0" smtClean="0">
                <a:solidFill>
                  <a:srgbClr val="FF9900"/>
                </a:solidFill>
                <a:latin typeface="Calibri" panose="020F0502020204030204" pitchFamily="34" charset="0"/>
              </a:rPr>
              <a:t>ополнительный слайд</a:t>
            </a:r>
            <a:endParaRPr lang="ru-RU" dirty="0">
              <a:solidFill>
                <a:srgbClr val="FF99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222176" y="268288"/>
            <a:ext cx="10464800" cy="9101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0794" tIns="50794" rIns="50794" bIns="50794" anchor="ctr"/>
          <a:lstStyle/>
          <a:p>
            <a:pPr>
              <a:defRPr/>
            </a:pPr>
            <a:r>
              <a:rPr lang="ru-RU" sz="4800" kern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Стратегия </a:t>
            </a:r>
            <a:r>
              <a:rPr lang="ru-RU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развития</a:t>
            </a:r>
            <a:endParaRPr lang="ru-RU" sz="4800" kern="0" dirty="0">
              <a:solidFill>
                <a:schemeClr val="tx1"/>
              </a:solidFill>
              <a:latin typeface="Calibri" pitchFamily="34" charset="0"/>
              <a:cs typeface="Calibri" pitchFamily="34" charset="0"/>
              <a:sym typeface="Gill Sans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312644">
            <a:off x="3212605" y="2223019"/>
            <a:ext cx="6274891" cy="754053"/>
          </a:xfrm>
          <a:prstGeom prst="rect">
            <a:avLst/>
          </a:prstGeom>
          <a:noFill/>
          <a:ln w="635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FF9900"/>
                </a:solidFill>
                <a:latin typeface="Calibri" panose="020F0502020204030204" pitchFamily="34" charset="0"/>
              </a:rPr>
              <a:t>д</a:t>
            </a:r>
            <a:r>
              <a:rPr lang="ru-RU" dirty="0" smtClean="0">
                <a:solidFill>
                  <a:srgbClr val="FF9900"/>
                </a:solidFill>
                <a:latin typeface="Calibri" panose="020F0502020204030204" pitchFamily="34" charset="0"/>
              </a:rPr>
              <a:t>ополнительный слайд</a:t>
            </a:r>
            <a:endParaRPr lang="ru-RU" dirty="0">
              <a:solidFill>
                <a:srgbClr val="FF99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002064" y="4805355"/>
            <a:ext cx="69294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проработан прототип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216376" y="6234105"/>
            <a:ext cx="66246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проведена оценка </a:t>
            </a:r>
          </a:p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эффективности работы </a:t>
            </a:r>
          </a:p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устройства</a:t>
            </a:r>
          </a:p>
        </p:txBody>
      </p:sp>
      <p:pic>
        <p:nvPicPr>
          <p:cNvPr id="10" name="Picture 12" descr="R:\271_zelenaja-galochk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114" y="3305167"/>
            <a:ext cx="1608137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R:\271_zelenaja-galochk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114" y="5876917"/>
            <a:ext cx="1608137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2" descr="R:\271_zelenaja-galochk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114" y="7162792"/>
            <a:ext cx="1608137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144814" y="3733792"/>
            <a:ext cx="69294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получен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патент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" name="Picture 12" descr="R:\271_zelenaja-galochk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114" y="4678355"/>
            <a:ext cx="1608137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478073" y="7805730"/>
            <a:ext cx="66246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проработан набор </a:t>
            </a:r>
          </a:p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компонент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4550" y="4305296"/>
            <a:ext cx="1763699" cy="24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8170</TotalTime>
  <Pages>0</Pages>
  <Words>522</Words>
  <Characters>0</Characters>
  <Application>Microsoft Office PowerPoint</Application>
  <PresentationFormat>Произвольный</PresentationFormat>
  <Lines>0</Lines>
  <Paragraphs>101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13</vt:i4>
      </vt:variant>
    </vt:vector>
  </HeadingPairs>
  <TitlesOfParts>
    <vt:vector size="27" baseType="lpstr">
      <vt:lpstr>Title &amp; Subtitle</vt:lpstr>
      <vt:lpstr>Title - Center</vt:lpstr>
      <vt:lpstr>Bullets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Title &amp; Bullets</vt:lpstr>
      <vt:lpstr>команда «скб»</vt:lpstr>
      <vt:lpstr>«Проблема» потребителя </vt:lpstr>
      <vt:lpstr>Продукт / решение</vt:lpstr>
      <vt:lpstr>Бизнес-модель</vt:lpstr>
      <vt:lpstr>Рынок</vt:lpstr>
      <vt:lpstr>Слайд 6</vt:lpstr>
      <vt:lpstr>Слайд 7</vt:lpstr>
      <vt:lpstr>Слайд 8</vt:lpstr>
      <vt:lpstr>Слайд 9</vt:lpstr>
      <vt:lpstr>Слайд 10</vt:lpstr>
      <vt:lpstr>Слайд 11</vt:lpstr>
      <vt:lpstr>Маркетинг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Toshiba</dc:creator>
  <cp:lastModifiedBy>dm1try</cp:lastModifiedBy>
  <cp:revision>336</cp:revision>
  <dcterms:modified xsi:type="dcterms:W3CDTF">2019-05-05T15:25:05Z</dcterms:modified>
</cp:coreProperties>
</file>