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5A3E"/>
    <a:srgbClr val="5993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5" d="100"/>
          <a:sy n="55" d="100"/>
        </p:scale>
        <p:origin x="1674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4687571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7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14400" y="138112"/>
            <a:ext cx="16459200" cy="2262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914400" y="2400300"/>
            <a:ext cx="16459200" cy="788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1920х1080_фоны для презентации-01.jpg" descr="1920х1080_фоны для презентации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TextBox 16"/>
          <p:cNvSpPr txBox="1"/>
          <p:nvPr/>
        </p:nvSpPr>
        <p:spPr>
          <a:xfrm>
            <a:off x="5083294" y="5711985"/>
            <a:ext cx="8121412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2400"/>
              </a:lnSpc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  <p:grpSp>
        <p:nvGrpSpPr>
          <p:cNvPr id="99" name="Сгруппировать"/>
          <p:cNvGrpSpPr/>
          <p:nvPr/>
        </p:nvGrpSpPr>
        <p:grpSpPr>
          <a:xfrm>
            <a:off x="5126127" y="6284163"/>
            <a:ext cx="7959546" cy="1769702"/>
            <a:chOff x="0" y="0"/>
            <a:chExt cx="7959544" cy="1769701"/>
          </a:xfrm>
        </p:grpSpPr>
        <p:pic>
          <p:nvPicPr>
            <p:cNvPr id="96" name="КНОФ_white.png" descr="КНОФ_whit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3122058" cy="8806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7" name="НАЦ ПРОЕКТЫ_white.png" descr="НАЦ ПРОЕКТЫ_whit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87576" y="114301"/>
              <a:ext cx="2063489" cy="16554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8" name="НОЦ_лого_white.png" descr="НОЦ_лого_whit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57503" y="108261"/>
              <a:ext cx="1902042" cy="7189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00" name="TextBox 16"/>
          <p:cNvSpPr txBox="1"/>
          <p:nvPr/>
        </p:nvSpPr>
        <p:spPr>
          <a:xfrm>
            <a:off x="5045194" y="2674009"/>
            <a:ext cx="8121412" cy="339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2400"/>
              </a:lnSpc>
              <a:defRPr sz="30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r>
              <a:t>30.11.2024</a:t>
            </a:r>
          </a:p>
        </p:txBody>
      </p:sp>
      <p:sp>
        <p:nvSpPr>
          <p:cNvPr id="101" name="TextBox 16"/>
          <p:cNvSpPr txBox="1"/>
          <p:nvPr/>
        </p:nvSpPr>
        <p:spPr>
          <a:xfrm>
            <a:off x="1539513" y="3822622"/>
            <a:ext cx="15208974" cy="1661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7200"/>
              </a:lnSpc>
              <a:defRPr sz="72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3600" b="1" dirty="0">
                <a:latin typeface="Roboto Condensed" panose="020F0502020204030204" pitchFamily="2" charset="0"/>
              </a:rPr>
              <a:t>Разработка биохимического препарата нового поколения для экологически безопасного контроля численности фитопатогенных нематод в сельском хозяйстве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1920х1080_фоны для презентации-03.jpg" descr="1920х1080_фоны для презентации-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15A3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5" name="TextBox 14"/>
          <p:cNvSpPr txBox="1"/>
          <p:nvPr/>
        </p:nvSpPr>
        <p:spPr>
          <a:xfrm>
            <a:off x="1028699" y="1143000"/>
            <a:ext cx="11285585" cy="1562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000"/>
              </a:lnSpc>
              <a:defRPr sz="6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t>1/ ОПИСАНИЕ </a:t>
            </a:r>
          </a:p>
          <a:p>
            <a:pPr>
              <a:lnSpc>
                <a:spcPts val="6000"/>
              </a:lnSpc>
              <a:defRPr sz="6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t>ПРОЕКТА</a:t>
            </a:r>
          </a:p>
        </p:txBody>
      </p:sp>
      <p:sp>
        <p:nvSpPr>
          <p:cNvPr id="106" name="TextBox 15"/>
          <p:cNvSpPr txBox="1"/>
          <p:nvPr/>
        </p:nvSpPr>
        <p:spPr>
          <a:xfrm>
            <a:off x="5051053" y="3386606"/>
            <a:ext cx="12208248" cy="1538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601980" lvl="1" indent="-342900">
              <a:lnSpc>
                <a:spcPts val="2400"/>
              </a:lnSpc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2800" dirty="0"/>
              <a:t>Биопрепарат, основанный на современных научных методах воздействия на ключевые механизмы жизнедеятельности вредителей.</a:t>
            </a:r>
          </a:p>
          <a:p>
            <a:pPr marL="601980" lvl="1" indent="-342900">
              <a:lnSpc>
                <a:spcPts val="2400"/>
              </a:lnSpc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2800" dirty="0"/>
              <a:t>Безопасность для окружающей среды и нецелевых организмов. </a:t>
            </a:r>
          </a:p>
          <a:p>
            <a:pPr marL="601980" lvl="1" indent="-342900">
              <a:lnSpc>
                <a:spcPts val="2400"/>
              </a:lnSpc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sz="2800" dirty="0"/>
          </a:p>
        </p:txBody>
      </p:sp>
      <p:sp>
        <p:nvSpPr>
          <p:cNvPr id="107" name="TextBox 16"/>
          <p:cNvSpPr txBox="1"/>
          <p:nvPr/>
        </p:nvSpPr>
        <p:spPr>
          <a:xfrm>
            <a:off x="5051053" y="5327141"/>
            <a:ext cx="12208248" cy="12311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2800" dirty="0"/>
              <a:t>Целевая аудитория: фермеры, сельскохозяйственные компании, работающие с высокорентабельными культурами (томаты, картофель, виноград).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2800" dirty="0"/>
              <a:t>Сегмент: как традиционное, так и органическое сельское хозяйство </a:t>
            </a:r>
          </a:p>
        </p:txBody>
      </p:sp>
      <p:sp>
        <p:nvSpPr>
          <p:cNvPr id="108" name="TextBox 17"/>
          <p:cNvSpPr txBox="1"/>
          <p:nvPr/>
        </p:nvSpPr>
        <p:spPr>
          <a:xfrm>
            <a:off x="5051053" y="7264907"/>
            <a:ext cx="12208248" cy="615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2800" dirty="0"/>
              <a:t>Используются современные молекулярные подходы для создания селективного биопрепарата нового поколения</a:t>
            </a:r>
          </a:p>
        </p:txBody>
      </p:sp>
      <p:sp>
        <p:nvSpPr>
          <p:cNvPr id="109" name="TextBox 18"/>
          <p:cNvSpPr txBox="1"/>
          <p:nvPr/>
        </p:nvSpPr>
        <p:spPr>
          <a:xfrm>
            <a:off x="1028700" y="3386606"/>
            <a:ext cx="3862269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ОПИСАНИЕ ПРОДУКТА</a:t>
            </a:r>
          </a:p>
        </p:txBody>
      </p:sp>
      <p:sp>
        <p:nvSpPr>
          <p:cNvPr id="110" name="TextBox 19"/>
          <p:cNvSpPr txBox="1"/>
          <p:nvPr/>
        </p:nvSpPr>
        <p:spPr>
          <a:xfrm>
            <a:off x="1028700" y="5327141"/>
            <a:ext cx="3862269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РЫНОК</a:t>
            </a:r>
          </a:p>
        </p:txBody>
      </p:sp>
      <p:sp>
        <p:nvSpPr>
          <p:cNvPr id="111" name="TextBox 20"/>
          <p:cNvSpPr txBox="1"/>
          <p:nvPr/>
        </p:nvSpPr>
        <p:spPr>
          <a:xfrm>
            <a:off x="1028700" y="7264907"/>
            <a:ext cx="3862269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ТЕХНОЛОГИИ</a:t>
            </a:r>
          </a:p>
        </p:txBody>
      </p:sp>
      <p:sp>
        <p:nvSpPr>
          <p:cNvPr id="112" name="TextBox 16"/>
          <p:cNvSpPr txBox="1"/>
          <p:nvPr/>
        </p:nvSpPr>
        <p:spPr>
          <a:xfrm>
            <a:off x="1055922" y="9658816"/>
            <a:ext cx="8121413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400"/>
              </a:lnSpc>
              <a:defRPr sz="2400">
                <a:solidFill>
                  <a:srgbClr val="009524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  <p:grpSp>
        <p:nvGrpSpPr>
          <p:cNvPr id="116" name="Сгруппировать"/>
          <p:cNvGrpSpPr/>
          <p:nvPr/>
        </p:nvGrpSpPr>
        <p:grpSpPr>
          <a:xfrm>
            <a:off x="11978888" y="1115783"/>
            <a:ext cx="5486280" cy="1219803"/>
            <a:chOff x="0" y="0"/>
            <a:chExt cx="5486278" cy="1219802"/>
          </a:xfrm>
        </p:grpSpPr>
        <p:pic>
          <p:nvPicPr>
            <p:cNvPr id="113" name="КНОФ_white.png" descr="КНОФ_whit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69747" cy="6120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4" name="НАЦ ПРОЕКТЫ_white.png" descr="НАЦ ПРОЕКТЫ_whit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28175" y="78784"/>
              <a:ext cx="1422302" cy="11410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5" name="НОЦ_лого_white.png" descr="НОЦ_лого_whit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07313" y="60427"/>
              <a:ext cx="1378966" cy="5212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1920х1080_фоны для презентации-02.jpg" descr="1920х1080_фоны для презентации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0952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0" name="TextBox 14"/>
          <p:cNvSpPr txBox="1"/>
          <p:nvPr/>
        </p:nvSpPr>
        <p:spPr>
          <a:xfrm>
            <a:off x="1028699" y="1143000"/>
            <a:ext cx="11285585" cy="1562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000"/>
              </a:lnSpc>
              <a:defRPr sz="6000">
                <a:solidFill>
                  <a:srgbClr val="009524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</a:lstStyle>
          <a:p>
            <a:r>
              <a:t>2/ АКТУАЛЬНОСТЬ ПРОЕКТА</a:t>
            </a:r>
          </a:p>
        </p:txBody>
      </p:sp>
      <p:sp>
        <p:nvSpPr>
          <p:cNvPr id="121" name="TextBox 15"/>
          <p:cNvSpPr txBox="1"/>
          <p:nvPr/>
        </p:nvSpPr>
        <p:spPr>
          <a:xfrm>
            <a:off x="5051053" y="3386606"/>
            <a:ext cx="12208248" cy="12311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Фермеры и </a:t>
            </a:r>
            <a:r>
              <a:rPr lang="ru-RU" dirty="0" err="1"/>
              <a:t>агрокомпании</a:t>
            </a:r>
            <a:r>
              <a:rPr lang="ru-RU" dirty="0"/>
              <a:t>, работающие с высокорентабельными культурами.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Органические хозяйства, ориентированные на экологически чистые решения.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Производители пестицидов и биологических препаратов, которые могут приобрести технологию для интеграции в свои продуктовые линейки. </a:t>
            </a:r>
          </a:p>
        </p:txBody>
      </p:sp>
      <p:sp>
        <p:nvSpPr>
          <p:cNvPr id="122" name="TextBox 16"/>
          <p:cNvSpPr txBox="1"/>
          <p:nvPr/>
        </p:nvSpPr>
        <p:spPr>
          <a:xfrm>
            <a:off x="5051053" y="5327141"/>
            <a:ext cx="12208248" cy="184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Ежегодные потери урожая из-за нематод достигают 20–30%, особенно у таких культур, как томаты, картофель и виноград.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Традиционные химические </a:t>
            </a:r>
            <a:r>
              <a:rPr lang="ru-RU" dirty="0" err="1"/>
              <a:t>нематициды</a:t>
            </a:r>
            <a:r>
              <a:rPr lang="ru-RU" dirty="0"/>
              <a:t> токсичны для окружающей среды и нецелевых организмов.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У нематод развивается устойчивость к химическим препаратам, снижая их эффективность. </a:t>
            </a:r>
          </a:p>
        </p:txBody>
      </p:sp>
      <p:sp>
        <p:nvSpPr>
          <p:cNvPr id="123" name="TextBox 17"/>
          <p:cNvSpPr txBox="1"/>
          <p:nvPr/>
        </p:nvSpPr>
        <p:spPr>
          <a:xfrm>
            <a:off x="5051053" y="7264907"/>
            <a:ext cx="12208248" cy="1538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Наш инновационный биопрепарат эффективно воздействует на нематод, блокируя их ключевые биологические процессы.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Продукт безопасен для экосистемы, почвы и полезных организмов.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Препарат совместим с органическим сельским хозяйством и отвечает современным требованиям </a:t>
            </a:r>
            <a:r>
              <a:rPr lang="ru-RU" dirty="0" err="1"/>
              <a:t>экологичности</a:t>
            </a:r>
            <a:r>
              <a:rPr lang="ru-RU" dirty="0"/>
              <a:t>. </a:t>
            </a:r>
          </a:p>
        </p:txBody>
      </p:sp>
      <p:sp>
        <p:nvSpPr>
          <p:cNvPr id="124" name="TextBox 18"/>
          <p:cNvSpPr txBox="1"/>
          <p:nvPr/>
        </p:nvSpPr>
        <p:spPr>
          <a:xfrm>
            <a:off x="1028700" y="3386606"/>
            <a:ext cx="3862269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ЦЕЛЕВОЙ КЛИЕНТ</a:t>
            </a:r>
          </a:p>
        </p:txBody>
      </p:sp>
      <p:sp>
        <p:nvSpPr>
          <p:cNvPr id="125" name="TextBox 19"/>
          <p:cNvSpPr txBox="1"/>
          <p:nvPr/>
        </p:nvSpPr>
        <p:spPr>
          <a:xfrm>
            <a:off x="1028700" y="5327141"/>
            <a:ext cx="3862269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ПРОБЛЕМА</a:t>
            </a:r>
          </a:p>
        </p:txBody>
      </p:sp>
      <p:sp>
        <p:nvSpPr>
          <p:cNvPr id="126" name="TextBox 20"/>
          <p:cNvSpPr txBox="1"/>
          <p:nvPr/>
        </p:nvSpPr>
        <p:spPr>
          <a:xfrm>
            <a:off x="1028700" y="7264907"/>
            <a:ext cx="3862269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РЕШЕНИЕ ПРОБЛЕМЫ</a:t>
            </a:r>
          </a:p>
        </p:txBody>
      </p:sp>
      <p:sp>
        <p:nvSpPr>
          <p:cNvPr id="127" name="TextBox 16"/>
          <p:cNvSpPr txBox="1"/>
          <p:nvPr/>
        </p:nvSpPr>
        <p:spPr>
          <a:xfrm>
            <a:off x="1055922" y="9658816"/>
            <a:ext cx="8121413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400"/>
              </a:lnSpc>
              <a:defRPr sz="2400">
                <a:solidFill>
                  <a:srgbClr val="1F382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  <p:grpSp>
        <p:nvGrpSpPr>
          <p:cNvPr id="131" name="Сгруппировать"/>
          <p:cNvGrpSpPr/>
          <p:nvPr/>
        </p:nvGrpSpPr>
        <p:grpSpPr>
          <a:xfrm>
            <a:off x="11978888" y="1115783"/>
            <a:ext cx="5486280" cy="1219803"/>
            <a:chOff x="0" y="0"/>
            <a:chExt cx="5486278" cy="1219802"/>
          </a:xfrm>
        </p:grpSpPr>
        <p:pic>
          <p:nvPicPr>
            <p:cNvPr id="128" name="КНОФ_white.png" descr="КНОФ_whit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69747" cy="6120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9" name="НАЦ ПРОЕКТЫ_white.png" descr="НАЦ ПРОЕКТЫ_whit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28175" y="78784"/>
              <a:ext cx="1422302" cy="11410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0" name="НОЦ_лого_white.png" descr="НОЦ_лого_whit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07313" y="60427"/>
              <a:ext cx="1378966" cy="5212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1920х1080_фоны для презентации-03.jpg" descr="1920х1080_фоны для презентации-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15A3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5" name="TextBox 16"/>
          <p:cNvSpPr txBox="1"/>
          <p:nvPr/>
        </p:nvSpPr>
        <p:spPr>
          <a:xfrm>
            <a:off x="1055922" y="9658816"/>
            <a:ext cx="8121413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400"/>
              </a:lnSpc>
              <a:defRPr sz="2400">
                <a:solidFill>
                  <a:srgbClr val="009524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  <p:sp>
        <p:nvSpPr>
          <p:cNvPr id="136" name="TextBox 14"/>
          <p:cNvSpPr txBox="1"/>
          <p:nvPr/>
        </p:nvSpPr>
        <p:spPr>
          <a:xfrm>
            <a:off x="1028699" y="1143000"/>
            <a:ext cx="11285585" cy="1562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000"/>
              </a:lnSpc>
              <a:defRPr sz="6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t>3/ ЦЕННОСТЬ </a:t>
            </a:r>
          </a:p>
          <a:p>
            <a:pPr>
              <a:lnSpc>
                <a:spcPts val="6000"/>
              </a:lnSpc>
              <a:defRPr sz="6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t>ПРОДУКТА</a:t>
            </a:r>
          </a:p>
        </p:txBody>
      </p:sp>
      <p:sp>
        <p:nvSpPr>
          <p:cNvPr id="137" name="TextBox 15"/>
          <p:cNvSpPr txBox="1"/>
          <p:nvPr/>
        </p:nvSpPr>
        <p:spPr>
          <a:xfrm>
            <a:off x="5051053" y="3386606"/>
            <a:ext cx="12208248" cy="1538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2600" dirty="0"/>
              <a:t>Химические </a:t>
            </a:r>
            <a:r>
              <a:rPr lang="ru-RU" sz="2600" dirty="0" err="1"/>
              <a:t>нематициды</a:t>
            </a:r>
            <a:r>
              <a:rPr lang="ru-RU" sz="2600" dirty="0"/>
              <a:t>:</a:t>
            </a:r>
          </a:p>
          <a:p>
            <a:pPr marL="259080" lvl="1" indent="0">
              <a:lnSpc>
                <a:spcPts val="2400"/>
              </a:lnSpc>
              <a:buSzPct val="100000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2600" dirty="0"/>
              <a:t>Высокая токсичность, остаточные вещества в почве.</a:t>
            </a:r>
          </a:p>
          <a:p>
            <a:pPr marL="259080" lvl="1" indent="0">
              <a:lnSpc>
                <a:spcPts val="2400"/>
              </a:lnSpc>
              <a:buSzPct val="100000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2600" dirty="0"/>
              <a:t>Устойчивость вредителей.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2600" dirty="0"/>
              <a:t>Биологические препараты:</a:t>
            </a:r>
          </a:p>
          <a:p>
            <a:pPr marL="259080" lvl="1" indent="0">
              <a:lnSpc>
                <a:spcPts val="2400"/>
              </a:lnSpc>
              <a:buSzPct val="100000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2600" dirty="0"/>
              <a:t>Медленное действие, недостаточная эффективность в полевых условиях.</a:t>
            </a:r>
          </a:p>
        </p:txBody>
      </p:sp>
      <p:sp>
        <p:nvSpPr>
          <p:cNvPr id="138" name="TextBox 16"/>
          <p:cNvSpPr txBox="1"/>
          <p:nvPr/>
        </p:nvSpPr>
        <p:spPr>
          <a:xfrm>
            <a:off x="5051053" y="5327141"/>
            <a:ext cx="12208248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2600" dirty="0" err="1"/>
              <a:t>Экологичный</a:t>
            </a:r>
            <a:r>
              <a:rPr lang="ru-RU" sz="2600" dirty="0"/>
              <a:t> биопрепарат с высокой эффективностью против нематод.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2600" dirty="0"/>
              <a:t>Снижает потери урожая и способствует устойчивому сельскому хозяйству.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2600" dirty="0"/>
              <a:t>Минимальное воздействие на почву, полезные организмы и экосистему. </a:t>
            </a:r>
          </a:p>
        </p:txBody>
      </p:sp>
      <p:sp>
        <p:nvSpPr>
          <p:cNvPr id="139" name="TextBox 17"/>
          <p:cNvSpPr txBox="1"/>
          <p:nvPr/>
        </p:nvSpPr>
        <p:spPr>
          <a:xfrm>
            <a:off x="5051053" y="7264907"/>
            <a:ext cx="12208248" cy="9299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2600" dirty="0"/>
              <a:t>Инновационная технология борьбы с нематодами, безопасная для экосистем и растений.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2600" dirty="0"/>
              <a:t>Возможность лицензирования для производителей препаратов. </a:t>
            </a:r>
          </a:p>
        </p:txBody>
      </p:sp>
      <p:sp>
        <p:nvSpPr>
          <p:cNvPr id="140" name="TextBox 18"/>
          <p:cNvSpPr txBox="1"/>
          <p:nvPr/>
        </p:nvSpPr>
        <p:spPr>
          <a:xfrm>
            <a:off x="1028700" y="3386606"/>
            <a:ext cx="3862269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КОНКУРЕНТЫ</a:t>
            </a:r>
          </a:p>
        </p:txBody>
      </p:sp>
      <p:sp>
        <p:nvSpPr>
          <p:cNvPr id="141" name="TextBox 19"/>
          <p:cNvSpPr txBox="1"/>
          <p:nvPr/>
        </p:nvSpPr>
        <p:spPr>
          <a:xfrm>
            <a:off x="1028700" y="5327141"/>
            <a:ext cx="3862269" cy="6251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КОНКУРЕНТНЫЕ ПРЕИМУЩЕСТВА</a:t>
            </a:r>
          </a:p>
        </p:txBody>
      </p:sp>
      <p:sp>
        <p:nvSpPr>
          <p:cNvPr id="142" name="TextBox 20"/>
          <p:cNvSpPr txBox="1"/>
          <p:nvPr/>
        </p:nvSpPr>
        <p:spPr>
          <a:xfrm>
            <a:off x="1028700" y="7264907"/>
            <a:ext cx="3862269" cy="9299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УНИКАЛЬНОЕ ЦЕННОСТНОЕ ПРЕДЛОЖЕНИЕ</a:t>
            </a:r>
          </a:p>
        </p:txBody>
      </p:sp>
      <p:grpSp>
        <p:nvGrpSpPr>
          <p:cNvPr id="146" name="Сгруппировать"/>
          <p:cNvGrpSpPr/>
          <p:nvPr/>
        </p:nvGrpSpPr>
        <p:grpSpPr>
          <a:xfrm>
            <a:off x="11978888" y="1115783"/>
            <a:ext cx="5486280" cy="1219803"/>
            <a:chOff x="0" y="0"/>
            <a:chExt cx="5486278" cy="1219802"/>
          </a:xfrm>
        </p:grpSpPr>
        <p:pic>
          <p:nvPicPr>
            <p:cNvPr id="143" name="КНОФ_white.png" descr="КНОФ_whit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69747" cy="6120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4" name="НАЦ ПРОЕКТЫ_white.png" descr="НАЦ ПРОЕКТЫ_whit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28175" y="78784"/>
              <a:ext cx="1422302" cy="11410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5" name="НОЦ_лого_white.png" descr="НОЦ_лого_whit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07313" y="60427"/>
              <a:ext cx="1378966" cy="5212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1920х1080_фоны для презентации-04.jpg" descr="1920х1080_фоны для презентации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15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Freeform 11"/>
          <p:cNvSpPr/>
          <p:nvPr/>
        </p:nvSpPr>
        <p:spPr>
          <a:xfrm>
            <a:off x="0" y="7200900"/>
            <a:ext cx="18288000" cy="3086100"/>
          </a:xfrm>
          <a:prstGeom prst="rect">
            <a:avLst/>
          </a:prstGeom>
          <a:solidFill>
            <a:srgbClr val="015A3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Прямоугольник 6"/>
          <p:cNvSpPr/>
          <p:nvPr/>
        </p:nvSpPr>
        <p:spPr>
          <a:xfrm>
            <a:off x="8101782" y="6923182"/>
            <a:ext cx="8917383" cy="2913616"/>
          </a:xfrm>
          <a:prstGeom prst="rect">
            <a:avLst/>
          </a:prstGeom>
          <a:ln w="25400" cap="flat">
            <a:solidFill>
              <a:schemeClr val="tx2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700" dirty="0">
                <a:latin typeface="Montserrat Regular"/>
              </a:rPr>
              <a:t>                        9</a:t>
            </a:r>
          </a:p>
          <a:p>
            <a:pPr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700" dirty="0">
                <a:latin typeface="Montserrat Regular"/>
              </a:rPr>
              <a:t>      СТРУКТУРА РАСХОДОВ</a:t>
            </a:r>
          </a:p>
          <a:p>
            <a:pPr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dirty="0">
                <a:latin typeface="Montserrat Regular"/>
              </a:rPr>
              <a:t>                    ……</a:t>
            </a:r>
          </a:p>
          <a:p>
            <a:pPr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700" dirty="0">
                <a:latin typeface="Montserrat Regular"/>
              </a:rPr>
              <a:t>-Разработка молекул, идентификация генов-мишеней, синтез и тестирование in vitro. (15,000,000 ₽).</a:t>
            </a:r>
          </a:p>
          <a:p>
            <a:pPr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700" dirty="0">
                <a:latin typeface="Montserrat Regular"/>
              </a:rPr>
              <a:t>-Проведение тепличных тестов, закупка лабораторных материалов и аренда оборудования. 9,000,000 ₽</a:t>
            </a:r>
          </a:p>
          <a:p>
            <a:pPr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700" dirty="0">
                <a:latin typeface="Montserrat Regular"/>
              </a:rPr>
              <a:t>-Подготовка презентационных материалов, переговоры с партнёрами, юридические консультации 6,000,000 ₽</a:t>
            </a:r>
          </a:p>
          <a:p>
            <a:pPr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700" b="1" dirty="0">
                <a:latin typeface="Montserrat Regular"/>
              </a:rPr>
              <a:t>-Полная стоимость реализации проекта без организации производства. 30,000,000 ₽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endParaRPr lang="ru-RU" sz="1700" b="1" dirty="0">
              <a:latin typeface="Montserrat Regular"/>
            </a:endParaRPr>
          </a:p>
        </p:txBody>
      </p:sp>
      <p:sp>
        <p:nvSpPr>
          <p:cNvPr id="150" name="TextBox 15"/>
          <p:cNvSpPr txBox="1"/>
          <p:nvPr/>
        </p:nvSpPr>
        <p:spPr>
          <a:xfrm>
            <a:off x="924536" y="193760"/>
            <a:ext cx="12228730" cy="739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6000"/>
              </a:lnSpc>
              <a:defRPr sz="6000">
                <a:solidFill>
                  <a:srgbClr val="015A3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rPr sz="4800" dirty="0"/>
              <a:t>4/ БИЗНЕС-МОДЕЛЬ</a:t>
            </a:r>
            <a:r>
              <a:rPr lang="en-US" sz="4800" dirty="0"/>
              <a:t> </a:t>
            </a:r>
            <a:r>
              <a:rPr sz="4800" dirty="0"/>
              <a:t>А. ОСТЕРВАЛЬДЕРА</a:t>
            </a:r>
          </a:p>
        </p:txBody>
      </p:sp>
      <p:sp>
        <p:nvSpPr>
          <p:cNvPr id="153" name="Google Shape;100;p5"/>
          <p:cNvSpPr/>
          <p:nvPr/>
        </p:nvSpPr>
        <p:spPr>
          <a:xfrm>
            <a:off x="363530" y="1559772"/>
            <a:ext cx="3375272" cy="2685772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D9D9D9"/>
            </a:solidFill>
            <a:prstDash val="solid"/>
            <a:round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54" name="Google Shape;101;p5"/>
          <p:cNvSpPr/>
          <p:nvPr/>
        </p:nvSpPr>
        <p:spPr>
          <a:xfrm>
            <a:off x="3756826" y="1559771"/>
            <a:ext cx="4362204" cy="2685773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D9D9D9"/>
            </a:solidFill>
            <a:prstDash val="solid"/>
            <a:round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56" name="Google Shape;103;p5"/>
          <p:cNvSpPr/>
          <p:nvPr/>
        </p:nvSpPr>
        <p:spPr>
          <a:xfrm>
            <a:off x="13791426" y="3715921"/>
            <a:ext cx="3227739" cy="3550654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D9D9D9"/>
            </a:solidFill>
            <a:prstDash val="solid"/>
            <a:round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7" name="Google Shape;104;p5"/>
          <p:cNvSpPr/>
          <p:nvPr/>
        </p:nvSpPr>
        <p:spPr>
          <a:xfrm>
            <a:off x="12307753" y="1560996"/>
            <a:ext cx="4711412" cy="2133701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D9D9D9"/>
            </a:solidFill>
            <a:prstDash val="solid"/>
            <a:round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58" name="Google Shape;105;p5"/>
          <p:cNvSpPr/>
          <p:nvPr/>
        </p:nvSpPr>
        <p:spPr>
          <a:xfrm>
            <a:off x="8142157" y="3722048"/>
            <a:ext cx="2825702" cy="3145874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D9D9D9"/>
            </a:solidFill>
            <a:prstDash val="solid"/>
            <a:round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59" name="Google Shape;106;p5"/>
          <p:cNvSpPr/>
          <p:nvPr/>
        </p:nvSpPr>
        <p:spPr>
          <a:xfrm>
            <a:off x="10974612" y="3717011"/>
            <a:ext cx="2799582" cy="3550654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D9D9D9"/>
            </a:solidFill>
            <a:prstDash val="solid"/>
            <a:round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Google Shape;108;p5"/>
          <p:cNvSpPr txBox="1"/>
          <p:nvPr/>
        </p:nvSpPr>
        <p:spPr>
          <a:xfrm>
            <a:off x="9717697" y="3741477"/>
            <a:ext cx="4786566" cy="1028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7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КЛЮЧЕВЫЕ ВИДЫ 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ДЕЯТЕЛЬНОСТИ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…….</a:t>
            </a:r>
          </a:p>
        </p:txBody>
      </p:sp>
      <p:sp>
        <p:nvSpPr>
          <p:cNvPr id="163" name="Google Shape;109;p5"/>
          <p:cNvSpPr txBox="1"/>
          <p:nvPr/>
        </p:nvSpPr>
        <p:spPr>
          <a:xfrm>
            <a:off x="7676218" y="3832272"/>
            <a:ext cx="3733801" cy="774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6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КЛЮЧЕВЫЕ РЕСУРСЫ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…..</a:t>
            </a:r>
          </a:p>
        </p:txBody>
      </p:sp>
      <p:sp>
        <p:nvSpPr>
          <p:cNvPr id="164" name="Google Shape;110;p5"/>
          <p:cNvSpPr txBox="1"/>
          <p:nvPr/>
        </p:nvSpPr>
        <p:spPr>
          <a:xfrm>
            <a:off x="3891867" y="1593433"/>
            <a:ext cx="4105519" cy="25648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sz="1700" dirty="0"/>
              <a:t>2 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sz="1700" dirty="0"/>
              <a:t>ЦЕННОСТНОЕ ПРЕДЛОЖЕНИЕ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sz="1700" dirty="0"/>
              <a:t>…..</a:t>
            </a:r>
            <a:endParaRPr lang="ru-RU" sz="1700" dirty="0"/>
          </a:p>
          <a:p>
            <a:pPr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700" dirty="0"/>
              <a:t> - Инновационное средство борьбы с нематодами с высокой избирательностью и экологической безопасностью.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endParaRPr lang="ru-RU" sz="1700" dirty="0"/>
          </a:p>
          <a:p>
            <a:pPr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700" dirty="0"/>
              <a:t>- Возможность лицензирования для производителей препаратов.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endParaRPr sz="1700" dirty="0"/>
          </a:p>
        </p:txBody>
      </p:sp>
      <p:sp>
        <p:nvSpPr>
          <p:cNvPr id="165" name="Google Shape;111;p5"/>
          <p:cNvSpPr txBox="1"/>
          <p:nvPr/>
        </p:nvSpPr>
        <p:spPr>
          <a:xfrm>
            <a:off x="12441051" y="1645970"/>
            <a:ext cx="4344335" cy="20518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sz="1700" dirty="0"/>
              <a:t>4</a:t>
            </a:r>
            <a:endParaRPr lang="en-US" sz="1700" dirty="0"/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sz="1700" dirty="0"/>
              <a:t> ВЗАИМООТНОШЕНИЯ С КЛИЕНТАМИ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sz="1700" dirty="0"/>
              <a:t>….</a:t>
            </a:r>
            <a:endParaRPr lang="ru-RU" sz="1700" dirty="0"/>
          </a:p>
          <a:p>
            <a:pPr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700" dirty="0"/>
              <a:t>- Индивидуальный подход для производителей препаратов (B2B).</a:t>
            </a:r>
          </a:p>
          <a:p>
            <a:pPr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endParaRPr lang="ru-RU" sz="1700" dirty="0"/>
          </a:p>
          <a:p>
            <a:pPr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700" dirty="0"/>
              <a:t>- Консультации по интеграции технологии.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endParaRPr sz="1700" dirty="0"/>
          </a:p>
        </p:txBody>
      </p:sp>
      <p:sp>
        <p:nvSpPr>
          <p:cNvPr id="167" name="Google Shape;113;p5"/>
          <p:cNvSpPr txBox="1"/>
          <p:nvPr/>
        </p:nvSpPr>
        <p:spPr>
          <a:xfrm>
            <a:off x="574844" y="1681609"/>
            <a:ext cx="3385023" cy="25683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1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СЕГМЕНТ ПОТРЕБИТЕЛЕЙ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…..</a:t>
            </a:r>
            <a:endParaRPr lang="ru-RU" dirty="0"/>
          </a:p>
          <a:p>
            <a:pPr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dirty="0"/>
              <a:t>- Производители препаратов для сельского хозяйства.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endParaRPr lang="ru-RU" dirty="0"/>
          </a:p>
          <a:p>
            <a:pPr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dirty="0"/>
              <a:t>- Аграрные предприятия, ориентированные на органическое производство.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endParaRPr dirty="0"/>
          </a:p>
        </p:txBody>
      </p:sp>
      <p:sp>
        <p:nvSpPr>
          <p:cNvPr id="168" name="Google Shape;114;p5"/>
          <p:cNvSpPr txBox="1"/>
          <p:nvPr/>
        </p:nvSpPr>
        <p:spPr>
          <a:xfrm>
            <a:off x="911495" y="10056020"/>
            <a:ext cx="8002036" cy="239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endParaRPr sz="16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8078847" y="1586553"/>
            <a:ext cx="4228906" cy="212936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2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66" name="Google Shape;112;p5"/>
          <p:cNvSpPr txBox="1"/>
          <p:nvPr/>
        </p:nvSpPr>
        <p:spPr>
          <a:xfrm>
            <a:off x="8168198" y="1612061"/>
            <a:ext cx="4139555" cy="20518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sz="1700" dirty="0">
                <a:latin typeface="Montserrat Regular"/>
              </a:rPr>
              <a:t>3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sz="1700" dirty="0">
                <a:latin typeface="Montserrat Regular"/>
              </a:rPr>
              <a:t>КАНАЛЫ РАСПРОСТРАНЕНИЯ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sz="1700" dirty="0">
                <a:latin typeface="Montserrat Regular"/>
              </a:rPr>
              <a:t>……</a:t>
            </a:r>
            <a:endParaRPr lang="ru-RU" sz="1700" dirty="0">
              <a:latin typeface="Montserrat Regular"/>
            </a:endParaRPr>
          </a:p>
          <a:p>
            <a:pPr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700" dirty="0">
                <a:latin typeface="Montserrat Regular"/>
              </a:rPr>
              <a:t>-Прямые контакты с агропромышленными компаниями.</a:t>
            </a:r>
          </a:p>
          <a:p>
            <a:pPr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endParaRPr lang="ru-RU" sz="1700" dirty="0">
              <a:latin typeface="Montserrat Regular"/>
            </a:endParaRPr>
          </a:p>
          <a:p>
            <a:pPr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700" dirty="0">
                <a:latin typeface="Montserrat Regular"/>
              </a:rPr>
              <a:t>- Лицензирование технологии крупным производителям.</a:t>
            </a:r>
            <a:endParaRPr sz="1700" dirty="0">
              <a:latin typeface="Montserrat Regular"/>
            </a:endParaRPr>
          </a:p>
        </p:txBody>
      </p:sp>
      <p:sp>
        <p:nvSpPr>
          <p:cNvPr id="169" name="Google Shape;115;p5"/>
          <p:cNvSpPr txBox="1"/>
          <p:nvPr/>
        </p:nvSpPr>
        <p:spPr>
          <a:xfrm>
            <a:off x="9188140" y="9951185"/>
            <a:ext cx="7999966" cy="2564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endParaRPr dirty="0"/>
          </a:p>
        </p:txBody>
      </p:sp>
      <p:grpSp>
        <p:nvGrpSpPr>
          <p:cNvPr id="174" name="Сгруппировать"/>
          <p:cNvGrpSpPr/>
          <p:nvPr/>
        </p:nvGrpSpPr>
        <p:grpSpPr>
          <a:xfrm>
            <a:off x="12173158" y="349029"/>
            <a:ext cx="5472493" cy="1225423"/>
            <a:chOff x="0" y="0"/>
            <a:chExt cx="5472492" cy="1225422"/>
          </a:xfrm>
        </p:grpSpPr>
        <p:pic>
          <p:nvPicPr>
            <p:cNvPr id="171" name="КНОФ.png" descr="КНОФ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79071" cy="6146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2" name="НАЦ ПРОЕКТЫ.png" descr="НАЦ ПРОЕКТЫ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01373" y="71517"/>
              <a:ext cx="1438365" cy="11539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3" name="НОЦ_лого.png" descr="НОЦ_лого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95381" y="64439"/>
              <a:ext cx="1377112" cy="5205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" name="Прямоугольник 2"/>
          <p:cNvSpPr/>
          <p:nvPr/>
        </p:nvSpPr>
        <p:spPr>
          <a:xfrm>
            <a:off x="10931734" y="4682342"/>
            <a:ext cx="291945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15A3E"/>
                </a:solidFill>
                <a:latin typeface="Montserrat Regular"/>
              </a:rPr>
              <a:t>Разработка и тестирование инновационного биопрепарата.</a:t>
            </a:r>
            <a:br>
              <a:rPr lang="ru-RU" dirty="0">
                <a:solidFill>
                  <a:srgbClr val="015A3E"/>
                </a:solidFill>
                <a:latin typeface="Montserrat Regular"/>
              </a:rPr>
            </a:br>
            <a:r>
              <a:rPr lang="ru-RU" dirty="0">
                <a:solidFill>
                  <a:srgbClr val="015A3E"/>
                </a:solidFill>
                <a:latin typeface="Montserrat Regular"/>
              </a:rPr>
              <a:t>- Лабораторные и тепличные испытания.</a:t>
            </a:r>
            <a:br>
              <a:rPr lang="ru-RU" dirty="0">
                <a:solidFill>
                  <a:srgbClr val="015A3E"/>
                </a:solidFill>
                <a:latin typeface="Montserrat Regular"/>
              </a:rPr>
            </a:br>
            <a:r>
              <a:rPr lang="ru-RU" dirty="0">
                <a:solidFill>
                  <a:srgbClr val="015A3E"/>
                </a:solidFill>
                <a:latin typeface="Montserrat Regular"/>
              </a:rPr>
              <a:t>- Лицензирование технологии заинтересованным производителям.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107205" y="4565581"/>
            <a:ext cx="29578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15A3E"/>
                </a:solidFill>
                <a:latin typeface="Montserrat Regular"/>
              </a:rPr>
              <a:t>- Команда специалистов (молекулярные биологи, агрономы).</a:t>
            </a:r>
            <a:br>
              <a:rPr lang="ru-RU" dirty="0">
                <a:solidFill>
                  <a:srgbClr val="015A3E"/>
                </a:solidFill>
                <a:latin typeface="Montserrat Regular"/>
              </a:rPr>
            </a:br>
            <a:r>
              <a:rPr lang="ru-RU" dirty="0">
                <a:solidFill>
                  <a:srgbClr val="015A3E"/>
                </a:solidFill>
                <a:latin typeface="Montserrat Regular"/>
              </a:rPr>
              <a:t>- Лабораторное оборудование.</a:t>
            </a:r>
            <a:br>
              <a:rPr lang="ru-RU" dirty="0">
                <a:solidFill>
                  <a:srgbClr val="015A3E"/>
                </a:solidFill>
                <a:latin typeface="Montserrat Regular"/>
              </a:rPr>
            </a:br>
            <a:r>
              <a:rPr lang="ru-RU" dirty="0">
                <a:solidFill>
                  <a:srgbClr val="015A3E"/>
                </a:solidFill>
                <a:latin typeface="Montserrat Regular"/>
              </a:rPr>
              <a:t>- Финансовая поддержка для исследований и тестирования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63529" y="4245544"/>
            <a:ext cx="7738253" cy="5591254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2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7594" y="4582116"/>
            <a:ext cx="7544187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600" dirty="0"/>
              <a:t>5</a:t>
            </a:r>
          </a:p>
          <a:p>
            <a:pPr algn="ctr"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600" dirty="0"/>
              <a:t>ПОТОКИ ДОХОДОВ</a:t>
            </a:r>
          </a:p>
          <a:p>
            <a:pPr algn="ctr"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600" dirty="0"/>
              <a:t>…..</a:t>
            </a:r>
          </a:p>
          <a:p>
            <a:pPr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600" b="1" dirty="0"/>
              <a:t>Основные источники доходов:</a:t>
            </a:r>
          </a:p>
          <a:p>
            <a:pPr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600" b="1" dirty="0"/>
              <a:t>Лицензирование технологии производителям препаратов:</a:t>
            </a:r>
          </a:p>
          <a:p>
            <a:pPr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600" dirty="0"/>
              <a:t>Потенциальный рынок: крупные производители биопрепаратов.</a:t>
            </a:r>
          </a:p>
          <a:p>
            <a:pPr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600" dirty="0"/>
              <a:t>Стоимость лицензии: 15,000,000 ₽ (разовая плата).Ежегодные роялти: 5% от объёма продаж препаратов, произведённых по лицензии.</a:t>
            </a:r>
          </a:p>
          <a:p>
            <a:pPr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600" dirty="0"/>
              <a:t>Примерный объём продаж: 100,000,000 ₽ в год.</a:t>
            </a:r>
          </a:p>
          <a:p>
            <a:pPr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600" dirty="0"/>
              <a:t>Ежегодные роялти: 5,000,000 ₽.</a:t>
            </a:r>
          </a:p>
          <a:p>
            <a:pPr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600" b="1" dirty="0"/>
              <a:t>Партнёрства с </a:t>
            </a:r>
            <a:r>
              <a:rPr lang="ru-RU" sz="1600" b="1" dirty="0" err="1"/>
              <a:t>агрокомпаниями</a:t>
            </a:r>
            <a:r>
              <a:rPr lang="ru-RU" sz="1600" b="1" dirty="0"/>
              <a:t>:</a:t>
            </a:r>
          </a:p>
          <a:p>
            <a:pPr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600" dirty="0"/>
              <a:t>Консультации и продажа исследований: 2,000,000 ₽ за проект.</a:t>
            </a:r>
          </a:p>
          <a:p>
            <a:pPr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600" dirty="0"/>
              <a:t>Планируемое количество партнёров: 3 в течение первых 2 лет.</a:t>
            </a:r>
          </a:p>
          <a:p>
            <a:pPr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600" dirty="0"/>
              <a:t>Доход: 6,000,000 ₽.</a:t>
            </a:r>
          </a:p>
          <a:p>
            <a:pPr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600" b="1" dirty="0"/>
              <a:t>Продажа результатов исследований:</a:t>
            </a:r>
          </a:p>
          <a:p>
            <a:pPr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600" dirty="0"/>
              <a:t>Целевая аудитория: исследовательские институты и университеты.</a:t>
            </a:r>
          </a:p>
          <a:p>
            <a:pPr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600" dirty="0"/>
              <a:t>Стоимость отчётов: 1,000,000 ₽ за проект.</a:t>
            </a:r>
          </a:p>
          <a:p>
            <a:pPr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600" dirty="0"/>
              <a:t>Планируемое количество продаж: 2 отчёта.</a:t>
            </a:r>
          </a:p>
          <a:p>
            <a:pPr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sz="1600" dirty="0"/>
              <a:t>Доход: 2,000,000 ₽.</a:t>
            </a:r>
          </a:p>
        </p:txBody>
      </p:sp>
      <p:sp>
        <p:nvSpPr>
          <p:cNvPr id="35" name="Google Shape;107;p5">
            <a:extLst>
              <a:ext uri="{FF2B5EF4-FFF2-40B4-BE49-F238E27FC236}">
                <a16:creationId xmlns:a16="http://schemas.microsoft.com/office/drawing/2014/main" id="{B566BAF3-C5CD-468A-AF3E-029A38C2D491}"/>
              </a:ext>
            </a:extLst>
          </p:cNvPr>
          <p:cNvSpPr txBox="1"/>
          <p:nvPr/>
        </p:nvSpPr>
        <p:spPr>
          <a:xfrm>
            <a:off x="14099373" y="3809084"/>
            <a:ext cx="2894566" cy="773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8</a:t>
            </a:r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lang="ru-RU" dirty="0"/>
              <a:t>КЛЮЧЕВЫЕ ПАРТНЕРЫ</a:t>
            </a:r>
            <a:endParaRPr dirty="0"/>
          </a:p>
          <a:p>
            <a:pPr algn="ctr">
              <a:lnSpc>
                <a:spcPts val="2000"/>
              </a:lnSpc>
              <a:defRPr sz="2000">
                <a:solidFill>
                  <a:srgbClr val="015A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…..</a:t>
            </a:r>
          </a:p>
        </p:txBody>
      </p:sp>
      <p:sp>
        <p:nvSpPr>
          <p:cNvPr id="36" name="TextBox 16">
            <a:extLst>
              <a:ext uri="{FF2B5EF4-FFF2-40B4-BE49-F238E27FC236}">
                <a16:creationId xmlns:a16="http://schemas.microsoft.com/office/drawing/2014/main" id="{659236B3-3049-4050-BFEB-5422E015F5C2}"/>
              </a:ext>
            </a:extLst>
          </p:cNvPr>
          <p:cNvSpPr txBox="1"/>
          <p:nvPr/>
        </p:nvSpPr>
        <p:spPr>
          <a:xfrm>
            <a:off x="13912557" y="4636527"/>
            <a:ext cx="3014965" cy="2542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>
                <a:solidFill>
                  <a:srgbClr val="015A3E"/>
                </a:solidFill>
              </a:rPr>
              <a:t>Исследовательские институты, специализирующиеся на биотехнологиях.</a:t>
            </a:r>
          </a:p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lang="ru-RU" dirty="0">
              <a:solidFill>
                <a:srgbClr val="015A3E"/>
              </a:solidFill>
            </a:endParaRPr>
          </a:p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>
                <a:solidFill>
                  <a:srgbClr val="015A3E"/>
                </a:solidFill>
              </a:rPr>
              <a:t>Компании-поставщики лабораторного оборудования и реагентов.</a:t>
            </a:r>
          </a:p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lang="ru-RU" dirty="0">
              <a:solidFill>
                <a:srgbClr val="015A3E"/>
              </a:solidFill>
            </a:endParaRPr>
          </a:p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>
                <a:solidFill>
                  <a:srgbClr val="015A3E"/>
                </a:solidFill>
              </a:rPr>
              <a:t>Производители препаратов, заинтересованные в лицензировании технологии.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A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1920х1080_фоны для презентации-04.jpg" descr="1920х1080_фоны для презентации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80" name="Сгруппировать"/>
          <p:cNvGrpSpPr/>
          <p:nvPr/>
        </p:nvGrpSpPr>
        <p:grpSpPr>
          <a:xfrm>
            <a:off x="11985781" y="1122706"/>
            <a:ext cx="5472493" cy="1225423"/>
            <a:chOff x="0" y="0"/>
            <a:chExt cx="5472492" cy="1225422"/>
          </a:xfrm>
        </p:grpSpPr>
        <p:pic>
          <p:nvPicPr>
            <p:cNvPr id="177" name="КНОФ.png" descr="КНОФ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79071" cy="6146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8" name="НАЦ ПРОЕКТЫ.png" descr="НАЦ ПРОЕКТЫ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01373" y="71517"/>
              <a:ext cx="1438365" cy="11539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9" name="НОЦ_лого.png" descr="НОЦ_лого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95381" y="64439"/>
              <a:ext cx="1377112" cy="5205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81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15A3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82" name="TextBox 16"/>
          <p:cNvSpPr txBox="1"/>
          <p:nvPr/>
        </p:nvSpPr>
        <p:spPr>
          <a:xfrm>
            <a:off x="1055922" y="9658816"/>
            <a:ext cx="8121413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400"/>
              </a:lnSpc>
              <a:defRPr sz="2400">
                <a:solidFill>
                  <a:srgbClr val="009524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  <p:sp>
        <p:nvSpPr>
          <p:cNvPr id="183" name="TextBox 14"/>
          <p:cNvSpPr txBox="1"/>
          <p:nvPr/>
        </p:nvSpPr>
        <p:spPr>
          <a:xfrm>
            <a:off x="1028699" y="1143000"/>
            <a:ext cx="11285585" cy="800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000"/>
              </a:lnSpc>
              <a:defRPr sz="6000">
                <a:solidFill>
                  <a:srgbClr val="015A3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</a:lstStyle>
          <a:p>
            <a:r>
              <a:t>5/ ОЦЕНКА МАРКЕТИНГА</a:t>
            </a:r>
          </a:p>
        </p:txBody>
      </p:sp>
      <p:grpSp>
        <p:nvGrpSpPr>
          <p:cNvPr id="188" name="Google Shape;120;p6"/>
          <p:cNvGrpSpPr/>
          <p:nvPr/>
        </p:nvGrpSpPr>
        <p:grpSpPr>
          <a:xfrm>
            <a:off x="2015008" y="2924526"/>
            <a:ext cx="6248400" cy="6361152"/>
            <a:chOff x="0" y="0"/>
            <a:chExt cx="6248400" cy="6361150"/>
          </a:xfrm>
        </p:grpSpPr>
        <p:sp>
          <p:nvSpPr>
            <p:cNvPr id="184" name="Google Shape;121;p6"/>
            <p:cNvSpPr/>
            <p:nvPr/>
          </p:nvSpPr>
          <p:spPr>
            <a:xfrm>
              <a:off x="0" y="0"/>
              <a:ext cx="6248400" cy="6361151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85" name="Google Shape;122;p6"/>
            <p:cNvSpPr/>
            <p:nvPr/>
          </p:nvSpPr>
          <p:spPr>
            <a:xfrm>
              <a:off x="698515" y="1293138"/>
              <a:ext cx="4864086" cy="5068013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86" name="Google Shape;123;p6"/>
            <p:cNvSpPr/>
            <p:nvPr/>
          </p:nvSpPr>
          <p:spPr>
            <a:xfrm>
              <a:off x="1223072" y="2450463"/>
              <a:ext cx="3726056" cy="3886201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87" name="Google Shape;124;p6"/>
            <p:cNvSpPr/>
            <p:nvPr/>
          </p:nvSpPr>
          <p:spPr>
            <a:xfrm>
              <a:off x="1797330" y="3758106"/>
              <a:ext cx="2514601" cy="2590801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</p:grpSp>
      <p:grpSp>
        <p:nvGrpSpPr>
          <p:cNvPr id="194" name="Google Shape;126;p6"/>
          <p:cNvGrpSpPr/>
          <p:nvPr/>
        </p:nvGrpSpPr>
        <p:grpSpPr>
          <a:xfrm>
            <a:off x="8909049" y="2682875"/>
            <a:ext cx="8378402" cy="7239001"/>
            <a:chOff x="0" y="0"/>
            <a:chExt cx="8378400" cy="7239000"/>
          </a:xfrm>
        </p:grpSpPr>
        <p:grpSp>
          <p:nvGrpSpPr>
            <p:cNvPr id="192" name="Google Shape;127;p6"/>
            <p:cNvGrpSpPr/>
            <p:nvPr/>
          </p:nvGrpSpPr>
          <p:grpSpPr>
            <a:xfrm>
              <a:off x="-1" y="0"/>
              <a:ext cx="8378402" cy="7239001"/>
              <a:chOff x="0" y="0"/>
              <a:chExt cx="8378400" cy="7239000"/>
            </a:xfrm>
          </p:grpSpPr>
          <p:sp>
            <p:nvSpPr>
              <p:cNvPr id="189" name="Google Shape;128;p6"/>
              <p:cNvSpPr/>
              <p:nvPr/>
            </p:nvSpPr>
            <p:spPr>
              <a:xfrm>
                <a:off x="0" y="0"/>
                <a:ext cx="8378382" cy="7239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25400" cap="flat">
                <a:solidFill>
                  <a:srgbClr val="D9D9D9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F497D"/>
                    </a:solidFill>
                  </a:defRPr>
                </a:pPr>
                <a:endParaRPr/>
              </a:p>
            </p:txBody>
          </p:sp>
          <p:sp>
            <p:nvSpPr>
              <p:cNvPr id="190" name="Google Shape;129;p6"/>
              <p:cNvSpPr/>
              <p:nvPr/>
            </p:nvSpPr>
            <p:spPr>
              <a:xfrm flipH="1">
                <a:off x="4189191" y="0"/>
                <a:ext cx="1" cy="7239001"/>
              </a:xfrm>
              <a:prstGeom prst="line">
                <a:avLst/>
              </a:prstGeom>
              <a:noFill/>
              <a:ln w="38100" cap="flat">
                <a:solidFill>
                  <a:srgbClr val="D9D9D9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4901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91" name="Google Shape;130;p6"/>
              <p:cNvSpPr/>
              <p:nvPr/>
            </p:nvSpPr>
            <p:spPr>
              <a:xfrm>
                <a:off x="-1" y="3619500"/>
                <a:ext cx="8378402" cy="0"/>
              </a:xfrm>
              <a:prstGeom prst="line">
                <a:avLst/>
              </a:prstGeom>
              <a:noFill/>
              <a:ln w="38100" cap="flat">
                <a:solidFill>
                  <a:srgbClr val="D9D9D9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4901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93" name="Google Shape;131;p6"/>
            <p:cNvSpPr/>
            <p:nvPr/>
          </p:nvSpPr>
          <p:spPr>
            <a:xfrm>
              <a:off x="2971800" y="2743200"/>
              <a:ext cx="2438401" cy="1752600"/>
            </a:xfrm>
            <a:prstGeom prst="roundRect">
              <a:avLst>
                <a:gd name="adj" fmla="val 16667"/>
              </a:avLst>
            </a:prstGeom>
            <a:solidFill>
              <a:srgbClr val="015A3E"/>
            </a:solidFill>
            <a:ln w="25400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600"/>
              </a:pPr>
              <a:endParaRPr/>
            </a:p>
          </p:txBody>
        </p:sp>
      </p:grpSp>
      <p:sp>
        <p:nvSpPr>
          <p:cNvPr id="195" name="Закругленный прямоугольник"/>
          <p:cNvSpPr/>
          <p:nvPr/>
        </p:nvSpPr>
        <p:spPr>
          <a:xfrm>
            <a:off x="1670050" y="3063874"/>
            <a:ext cx="1752600" cy="15240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D9D9D9"/>
            </a:solidFill>
          </a:ln>
        </p:spPr>
        <p:txBody>
          <a:bodyPr lIns="45719" rIns="45719" anchor="ctr"/>
          <a:lstStyle/>
          <a:p>
            <a:pPr algn="ctr">
              <a:defRPr sz="3600"/>
            </a:pPr>
            <a:endParaRPr/>
          </a:p>
        </p:txBody>
      </p:sp>
      <p:sp>
        <p:nvSpPr>
          <p:cNvPr id="196" name="RAM"/>
          <p:cNvSpPr txBox="1"/>
          <p:nvPr/>
        </p:nvSpPr>
        <p:spPr>
          <a:xfrm>
            <a:off x="1802871" y="3500774"/>
            <a:ext cx="1486958" cy="65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 algn="ctr">
              <a:defRPr sz="3600">
                <a:solidFill>
                  <a:srgbClr val="009524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RAM</a:t>
            </a:r>
          </a:p>
        </p:txBody>
      </p:sp>
      <p:sp>
        <p:nvSpPr>
          <p:cNvPr id="197" name="Закругленный прямоугольник"/>
          <p:cNvSpPr/>
          <p:nvPr/>
        </p:nvSpPr>
        <p:spPr>
          <a:xfrm>
            <a:off x="1661928" y="4640299"/>
            <a:ext cx="1752600" cy="15240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D9D9D9"/>
            </a:solidFill>
          </a:ln>
        </p:spPr>
        <p:txBody>
          <a:bodyPr lIns="45719" rIns="45719" anchor="ctr"/>
          <a:lstStyle/>
          <a:p>
            <a:pPr algn="ctr">
              <a:defRPr sz="3600"/>
            </a:pPr>
            <a:endParaRPr/>
          </a:p>
        </p:txBody>
      </p:sp>
      <p:sp>
        <p:nvSpPr>
          <p:cNvPr id="198" name="TAM"/>
          <p:cNvSpPr txBox="1"/>
          <p:nvPr/>
        </p:nvSpPr>
        <p:spPr>
          <a:xfrm>
            <a:off x="1794749" y="5077199"/>
            <a:ext cx="1486958" cy="65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 algn="ctr">
              <a:defRPr sz="3600">
                <a:solidFill>
                  <a:srgbClr val="009524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TAM</a:t>
            </a:r>
          </a:p>
        </p:txBody>
      </p:sp>
      <p:sp>
        <p:nvSpPr>
          <p:cNvPr id="199" name="Закругленный прямоугольник"/>
          <p:cNvSpPr/>
          <p:nvPr/>
        </p:nvSpPr>
        <p:spPr>
          <a:xfrm>
            <a:off x="1658384" y="6241924"/>
            <a:ext cx="1752600" cy="15240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D9D9D9"/>
            </a:solidFill>
          </a:ln>
        </p:spPr>
        <p:txBody>
          <a:bodyPr lIns="45719" rIns="45719" anchor="ctr"/>
          <a:lstStyle/>
          <a:p>
            <a:pPr algn="ctr">
              <a:defRPr sz="3600"/>
            </a:pPr>
            <a:endParaRPr/>
          </a:p>
        </p:txBody>
      </p:sp>
      <p:sp>
        <p:nvSpPr>
          <p:cNvPr id="200" name="SAM"/>
          <p:cNvSpPr txBox="1"/>
          <p:nvPr/>
        </p:nvSpPr>
        <p:spPr>
          <a:xfrm>
            <a:off x="1791205" y="6678824"/>
            <a:ext cx="1486958" cy="65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 algn="ctr">
              <a:defRPr sz="3600">
                <a:solidFill>
                  <a:srgbClr val="009524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SAM</a:t>
            </a:r>
          </a:p>
        </p:txBody>
      </p:sp>
      <p:sp>
        <p:nvSpPr>
          <p:cNvPr id="201" name="Закругленный прямоугольник"/>
          <p:cNvSpPr/>
          <p:nvPr/>
        </p:nvSpPr>
        <p:spPr>
          <a:xfrm>
            <a:off x="1672165" y="7817513"/>
            <a:ext cx="1752600" cy="15240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D9D9D9"/>
            </a:solidFill>
          </a:ln>
        </p:spPr>
        <p:txBody>
          <a:bodyPr lIns="45719" rIns="45719" anchor="ctr"/>
          <a:lstStyle/>
          <a:p>
            <a:pPr algn="ctr">
              <a:defRPr sz="3600"/>
            </a:pPr>
            <a:endParaRPr/>
          </a:p>
        </p:txBody>
      </p:sp>
      <p:sp>
        <p:nvSpPr>
          <p:cNvPr id="202" name="SOM"/>
          <p:cNvSpPr txBox="1"/>
          <p:nvPr/>
        </p:nvSpPr>
        <p:spPr>
          <a:xfrm>
            <a:off x="1804986" y="8254413"/>
            <a:ext cx="1486958" cy="65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 algn="ctr">
              <a:defRPr sz="3600">
                <a:solidFill>
                  <a:srgbClr val="009524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SOM</a:t>
            </a:r>
          </a:p>
        </p:txBody>
      </p:sp>
      <p:sp>
        <p:nvSpPr>
          <p:cNvPr id="203" name="TextBox 16"/>
          <p:cNvSpPr txBox="1"/>
          <p:nvPr/>
        </p:nvSpPr>
        <p:spPr>
          <a:xfrm>
            <a:off x="4163287" y="7498343"/>
            <a:ext cx="1812162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1800"/>
              </a:lnSpc>
              <a:defRPr>
                <a:solidFill>
                  <a:srgbClr val="0159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Целевая доля рынка в первые 3 года — 300 -350 млн рублей</a:t>
            </a:r>
          </a:p>
        </p:txBody>
      </p:sp>
      <p:sp>
        <p:nvSpPr>
          <p:cNvPr id="204" name="TextBox 16"/>
          <p:cNvSpPr txBox="1"/>
          <p:nvPr/>
        </p:nvSpPr>
        <p:spPr>
          <a:xfrm>
            <a:off x="4122444" y="5675406"/>
            <a:ext cx="2033527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800"/>
              </a:lnSpc>
              <a:defRPr>
                <a:solidFill>
                  <a:srgbClr val="0159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Доступный рынок для биопрепаратов — 5 млрд рублей</a:t>
            </a:r>
          </a:p>
        </p:txBody>
      </p:sp>
      <p:sp>
        <p:nvSpPr>
          <p:cNvPr id="205" name="TextBox 16"/>
          <p:cNvSpPr txBox="1"/>
          <p:nvPr/>
        </p:nvSpPr>
        <p:spPr>
          <a:xfrm>
            <a:off x="3962283" y="4381260"/>
            <a:ext cx="2254892" cy="1154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800"/>
              </a:lnSpc>
              <a:defRPr>
                <a:solidFill>
                  <a:srgbClr val="0159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Объем рынка нематицидов в России — 13 млрд рублей</a:t>
            </a:r>
          </a:p>
          <a:p>
            <a:pPr algn="ctr">
              <a:lnSpc>
                <a:spcPts val="1800"/>
              </a:lnSpc>
              <a:defRPr>
                <a:solidFill>
                  <a:srgbClr val="0159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dirty="0"/>
          </a:p>
        </p:txBody>
      </p:sp>
      <p:sp>
        <p:nvSpPr>
          <p:cNvPr id="206" name="TextBox 16"/>
          <p:cNvSpPr txBox="1"/>
          <p:nvPr/>
        </p:nvSpPr>
        <p:spPr>
          <a:xfrm>
            <a:off x="3824504" y="3199792"/>
            <a:ext cx="279254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800"/>
              </a:lnSpc>
              <a:defRPr>
                <a:solidFill>
                  <a:srgbClr val="0159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Общий рынок защиты растений в России — 140 -150 млрд рублей к 2031 году</a:t>
            </a:r>
          </a:p>
        </p:txBody>
      </p:sp>
      <p:sp>
        <p:nvSpPr>
          <p:cNvPr id="207" name="Google Shape;107;p5"/>
          <p:cNvSpPr txBox="1"/>
          <p:nvPr/>
        </p:nvSpPr>
        <p:spPr>
          <a:xfrm>
            <a:off x="9584070" y="3303897"/>
            <a:ext cx="3129814" cy="266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000"/>
              </a:lnSpc>
              <a:defRPr sz="2000">
                <a:solidFill>
                  <a:srgbClr val="009524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ПРОДУКТ</a:t>
            </a:r>
          </a:p>
        </p:txBody>
      </p:sp>
      <p:sp>
        <p:nvSpPr>
          <p:cNvPr id="208" name="TextBox 16"/>
          <p:cNvSpPr txBox="1"/>
          <p:nvPr/>
        </p:nvSpPr>
        <p:spPr>
          <a:xfrm>
            <a:off x="9151907" y="3587475"/>
            <a:ext cx="3071104" cy="253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1600" dirty="0"/>
              <a:t>Инновационный биопрепарат для борьбы с нематодами.</a:t>
            </a:r>
          </a:p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lang="ru-RU" sz="1600" dirty="0"/>
          </a:p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1600" dirty="0" err="1"/>
              <a:t>Экологичный</a:t>
            </a:r>
            <a:r>
              <a:rPr lang="ru-RU" sz="1600" dirty="0"/>
              <a:t>, селективный, безопасный для почвы и полезных организмов.</a:t>
            </a:r>
          </a:p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lang="ru-RU" sz="1600" dirty="0"/>
          </a:p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1600" dirty="0"/>
              <a:t>Возможность как лицензирования технологии, так и прямых продаж препарата.</a:t>
            </a:r>
          </a:p>
        </p:txBody>
      </p:sp>
      <p:sp>
        <p:nvSpPr>
          <p:cNvPr id="209" name="Google Shape;107;p5"/>
          <p:cNvSpPr txBox="1"/>
          <p:nvPr/>
        </p:nvSpPr>
        <p:spPr>
          <a:xfrm>
            <a:off x="13603930" y="3303897"/>
            <a:ext cx="3129814" cy="266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000"/>
              </a:lnSpc>
              <a:defRPr sz="2000">
                <a:solidFill>
                  <a:srgbClr val="009524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ЦЕНА</a:t>
            </a:r>
          </a:p>
        </p:txBody>
      </p:sp>
      <p:sp>
        <p:nvSpPr>
          <p:cNvPr id="210" name="TextBox 16"/>
          <p:cNvSpPr txBox="1"/>
          <p:nvPr/>
        </p:nvSpPr>
        <p:spPr>
          <a:xfrm>
            <a:off x="13623415" y="3716637"/>
            <a:ext cx="3129826" cy="253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1600" dirty="0"/>
              <a:t>Лицензия на технологию: 15 млн рублей (разовая плата).</a:t>
            </a:r>
          </a:p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1600" dirty="0"/>
              <a:t>Разовые продажи препарата:</a:t>
            </a:r>
          </a:p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1600" dirty="0"/>
              <a:t>Стоимость препарата: 500,000 рублей за тонну.</a:t>
            </a:r>
          </a:p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1600" dirty="0"/>
              <a:t>Потенциальный объем: до 300 тонн в первые 3 года (выручка    	до 150 млн рублей).</a:t>
            </a:r>
          </a:p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1600" dirty="0"/>
              <a:t>             Роялти: 5% от продаж                        п             препарата                                    </a:t>
            </a:r>
          </a:p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sz="1600" dirty="0"/>
              <a:t>               по лицензии. </a:t>
            </a:r>
          </a:p>
        </p:txBody>
      </p:sp>
      <p:sp>
        <p:nvSpPr>
          <p:cNvPr id="211" name="Google Shape;107;p5"/>
          <p:cNvSpPr txBox="1"/>
          <p:nvPr/>
        </p:nvSpPr>
        <p:spPr>
          <a:xfrm>
            <a:off x="9584070" y="7364865"/>
            <a:ext cx="3129814" cy="520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000"/>
              </a:lnSpc>
              <a:defRPr sz="2000">
                <a:solidFill>
                  <a:srgbClr val="009524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КАНАЛЫ РАСПРОСТРАНЕНИЯ</a:t>
            </a:r>
          </a:p>
        </p:txBody>
      </p:sp>
      <p:sp>
        <p:nvSpPr>
          <p:cNvPr id="212" name="TextBox 16"/>
          <p:cNvSpPr txBox="1"/>
          <p:nvPr/>
        </p:nvSpPr>
        <p:spPr>
          <a:xfrm>
            <a:off x="9138638" y="8054975"/>
            <a:ext cx="3594743" cy="1384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Прямые продажи фермерам и </a:t>
            </a:r>
            <a:r>
              <a:rPr lang="ru-RU" dirty="0" err="1"/>
              <a:t>агрокомпаниям</a:t>
            </a:r>
            <a:r>
              <a:rPr lang="ru-RU" dirty="0"/>
              <a:t>.</a:t>
            </a:r>
          </a:p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lang="ru-RU" dirty="0"/>
          </a:p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Лицензирование технологии крупным производителям препаратов. </a:t>
            </a:r>
          </a:p>
        </p:txBody>
      </p:sp>
      <p:sp>
        <p:nvSpPr>
          <p:cNvPr id="213" name="Google Shape;107;p5"/>
          <p:cNvSpPr txBox="1"/>
          <p:nvPr/>
        </p:nvSpPr>
        <p:spPr>
          <a:xfrm>
            <a:off x="13603930" y="7364865"/>
            <a:ext cx="3129814" cy="266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000"/>
              </a:lnSpc>
              <a:defRPr sz="2000">
                <a:solidFill>
                  <a:srgbClr val="009524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ПРОДВИЖЕНИЕ</a:t>
            </a:r>
          </a:p>
        </p:txBody>
      </p:sp>
      <p:sp>
        <p:nvSpPr>
          <p:cNvPr id="214" name="TextBox 16"/>
          <p:cNvSpPr txBox="1"/>
          <p:nvPr/>
        </p:nvSpPr>
        <p:spPr>
          <a:xfrm>
            <a:off x="13366527" y="7706648"/>
            <a:ext cx="3536549" cy="2077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Участие в </a:t>
            </a:r>
            <a:r>
              <a:rPr lang="ru-RU" dirty="0" err="1"/>
              <a:t>агровыставках</a:t>
            </a:r>
            <a:r>
              <a:rPr lang="ru-RU" dirty="0"/>
              <a:t> и фермерских форумах.</a:t>
            </a:r>
          </a:p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lang="ru-RU" dirty="0"/>
          </a:p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Образовательные программы для фермеров о преимуществах биопрепаратов.</a:t>
            </a:r>
          </a:p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lang="ru-RU" dirty="0"/>
          </a:p>
          <a:p>
            <a:pPr>
              <a:lnSpc>
                <a:spcPts val="1800"/>
              </a:lnSpc>
              <a:defRPr>
                <a:solidFill>
                  <a:srgbClr val="015A3E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Демонстрационные проекты на фермах. </a:t>
            </a:r>
          </a:p>
        </p:txBody>
      </p:sp>
      <p:sp>
        <p:nvSpPr>
          <p:cNvPr id="215" name="Google Shape;107;p5"/>
          <p:cNvSpPr txBox="1"/>
          <p:nvPr/>
        </p:nvSpPr>
        <p:spPr>
          <a:xfrm>
            <a:off x="12111756" y="5953245"/>
            <a:ext cx="2044807" cy="774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2000"/>
              </a:lnSpc>
              <a:defRPr sz="2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КОМПЛЕКС</a:t>
            </a:r>
          </a:p>
          <a:p>
            <a:pPr algn="ctr">
              <a:lnSpc>
                <a:spcPts val="2000"/>
              </a:lnSpc>
              <a:defRPr sz="2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МАРКЕТИНГА</a:t>
            </a:r>
          </a:p>
          <a:p>
            <a:pPr algn="ctr">
              <a:lnSpc>
                <a:spcPts val="2000"/>
              </a:lnSpc>
              <a:defRPr sz="2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4P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1920х1080_фоны для презентации-02.jpg" descr="1920х1080_фоны для презентации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21" name="Сгруппировать"/>
          <p:cNvGrpSpPr/>
          <p:nvPr/>
        </p:nvGrpSpPr>
        <p:grpSpPr>
          <a:xfrm>
            <a:off x="11978888" y="1115783"/>
            <a:ext cx="5486280" cy="1219803"/>
            <a:chOff x="0" y="0"/>
            <a:chExt cx="5486278" cy="1219802"/>
          </a:xfrm>
        </p:grpSpPr>
        <p:pic>
          <p:nvPicPr>
            <p:cNvPr id="218" name="КНОФ_white.png" descr="КНОФ_whit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69747" cy="6120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9" name="НАЦ ПРОЕКТЫ_white.png" descr="НАЦ ПРОЕКТЫ_whit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28175" y="78784"/>
              <a:ext cx="1422302" cy="11410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0" name="НОЦ_лого_white.png" descr="НОЦ_лого_whit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07313" y="60427"/>
              <a:ext cx="1378966" cy="5212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22" name="TextBox 14"/>
          <p:cNvSpPr txBox="1"/>
          <p:nvPr/>
        </p:nvSpPr>
        <p:spPr>
          <a:xfrm>
            <a:off x="1028699" y="1143000"/>
            <a:ext cx="11285585" cy="800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000"/>
              </a:lnSpc>
              <a:defRPr sz="6000">
                <a:solidFill>
                  <a:srgbClr val="009524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</a:lstStyle>
          <a:p>
            <a:r>
              <a:t>6/ ФИН. МОДЕЛЬ</a:t>
            </a:r>
          </a:p>
        </p:txBody>
      </p:sp>
      <p:sp>
        <p:nvSpPr>
          <p:cNvPr id="223" name="TextBox 15"/>
          <p:cNvSpPr txBox="1"/>
          <p:nvPr/>
        </p:nvSpPr>
        <p:spPr>
          <a:xfrm>
            <a:off x="286623" y="3750900"/>
            <a:ext cx="7744194" cy="4616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b="1" dirty="0"/>
              <a:t>ЛИЦЕНЗИРОВАНИЕ ТЕХНОЛОГИИ:</a:t>
            </a:r>
          </a:p>
          <a:p>
            <a:pPr marL="259080" lvl="1" indent="0">
              <a:lnSpc>
                <a:spcPts val="2400"/>
              </a:lnSpc>
              <a:buSzPct val="100000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Разовая продажа лицензии: 15 млн рублей.</a:t>
            </a:r>
          </a:p>
          <a:p>
            <a:pPr marL="259080" lvl="1" indent="0">
              <a:lnSpc>
                <a:spcPts val="2400"/>
              </a:lnSpc>
              <a:buSzPct val="100000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Роялти: 5% от объема продаж препаратов, произведенных по лицензии.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b="1" dirty="0"/>
              <a:t>ПРОДАЖА ГОТОВОГО ПРЕПАРАТА:</a:t>
            </a:r>
          </a:p>
          <a:p>
            <a:pPr marL="259080" lvl="1" indent="0">
              <a:lnSpc>
                <a:spcPts val="2400"/>
              </a:lnSpc>
              <a:buSzPct val="100000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Цена за 1 тонну: 500 000 рублей.</a:t>
            </a:r>
          </a:p>
          <a:p>
            <a:pPr marL="259080" lvl="1" indent="0">
              <a:lnSpc>
                <a:spcPts val="2400"/>
              </a:lnSpc>
              <a:buSzPct val="100000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Прогнозируемый объем продаж в первый год: 100 тонн.</a:t>
            </a:r>
          </a:p>
          <a:p>
            <a:pPr marL="259080" lvl="1" indent="0">
              <a:lnSpc>
                <a:spcPts val="2400"/>
              </a:lnSpc>
              <a:buSzPct val="100000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Выручка от разовых продаж: 50 млн рублей.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b="1" dirty="0"/>
              <a:t>КОНСУЛЬТАЦИОННЫЕ УСЛУГИ:</a:t>
            </a:r>
          </a:p>
          <a:p>
            <a:pPr marL="259080" lvl="1" indent="0">
              <a:lnSpc>
                <a:spcPts val="2400"/>
              </a:lnSpc>
              <a:buSzPct val="100000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Сотрудничество с </a:t>
            </a:r>
            <a:r>
              <a:rPr lang="ru-RU" dirty="0" err="1"/>
              <a:t>агрокомпаниями</a:t>
            </a:r>
            <a:r>
              <a:rPr lang="ru-RU" dirty="0"/>
              <a:t> и производителями препаратов.</a:t>
            </a:r>
          </a:p>
          <a:p>
            <a:pPr marL="259080" lvl="1" indent="0">
              <a:lnSpc>
                <a:spcPts val="2400"/>
              </a:lnSpc>
              <a:buSzPct val="100000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Средний доход от консультаций: 2 млн рублей за проект.</a:t>
            </a:r>
          </a:p>
          <a:p>
            <a:pPr marL="259080" lvl="1" indent="0">
              <a:lnSpc>
                <a:spcPts val="2400"/>
              </a:lnSpc>
              <a:buSzPct val="100000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План: 3 проекта за год.</a:t>
            </a:r>
          </a:p>
        </p:txBody>
      </p:sp>
      <p:sp>
        <p:nvSpPr>
          <p:cNvPr id="224" name="TextBox 16"/>
          <p:cNvSpPr txBox="1"/>
          <p:nvPr/>
        </p:nvSpPr>
        <p:spPr>
          <a:xfrm>
            <a:off x="9321480" y="3750900"/>
            <a:ext cx="9451759" cy="4308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b="1" dirty="0"/>
              <a:t>ЗАТРАТЫ: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Исследования и разработки: </a:t>
            </a:r>
            <a:r>
              <a:rPr lang="ru-RU" b="1" dirty="0"/>
              <a:t>15 млн рублей.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Лабораторные тесты и оборудование</a:t>
            </a:r>
            <a:r>
              <a:rPr lang="ru-RU" b="1" dirty="0"/>
              <a:t>: 9 млн рублей.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Маркетинг и консультации: </a:t>
            </a:r>
            <a:r>
              <a:rPr lang="ru-RU" b="1" dirty="0"/>
              <a:t>6 млн рублей</a:t>
            </a:r>
            <a:r>
              <a:rPr lang="ru-RU" dirty="0"/>
              <a:t>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lang="ru-RU" dirty="0"/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b="1" dirty="0"/>
              <a:t>ДОХОДЫ (ПОСЛЕ РЕГИСТРАЦИИ ПРЕПАРАТА):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Разовая продажа лицензии: </a:t>
            </a:r>
            <a:r>
              <a:rPr lang="ru-RU" b="1" dirty="0"/>
              <a:t>15 млн рублей.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Роялти от продаж</a:t>
            </a:r>
            <a:r>
              <a:rPr lang="ru-RU" b="1" dirty="0"/>
              <a:t>: 5 млн рублей.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Продажа препарата: </a:t>
            </a:r>
            <a:r>
              <a:rPr lang="ru-RU" b="1" dirty="0"/>
              <a:t>50 млн рублей.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Консультационные услуги: </a:t>
            </a:r>
            <a:r>
              <a:rPr lang="ru-RU" b="1" dirty="0"/>
              <a:t>6 млн рублей.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lang="ru-RU" dirty="0"/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b="1" dirty="0"/>
              <a:t>ИТОГ ЗА ГОД: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Общий доход: </a:t>
            </a:r>
            <a:r>
              <a:rPr lang="ru-RU" b="1" dirty="0"/>
              <a:t>76 млн рублей.</a:t>
            </a:r>
          </a:p>
          <a:p>
            <a:pPr marL="518159" lvl="1" indent="-259079">
              <a:lnSpc>
                <a:spcPts val="2400"/>
              </a:lnSpc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u-RU" dirty="0"/>
              <a:t>Чистая прибыль (после учета затрат): </a:t>
            </a:r>
            <a:r>
              <a:rPr lang="ru-RU" b="1" dirty="0"/>
              <a:t>46 млн рублей</a:t>
            </a:r>
            <a:r>
              <a:rPr lang="ru-RU" dirty="0"/>
              <a:t>.</a:t>
            </a:r>
          </a:p>
        </p:txBody>
      </p:sp>
      <p:sp>
        <p:nvSpPr>
          <p:cNvPr id="225" name="TextBox 17"/>
          <p:cNvSpPr txBox="1"/>
          <p:nvPr/>
        </p:nvSpPr>
        <p:spPr>
          <a:xfrm>
            <a:off x="1055922" y="2762284"/>
            <a:ext cx="4498395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dirty="0"/>
              <a:t>МОДЕЛЬ МОНЕТИЗАЦИИ</a:t>
            </a:r>
          </a:p>
        </p:txBody>
      </p:sp>
      <p:sp>
        <p:nvSpPr>
          <p:cNvPr id="226" name="TextBox 18"/>
          <p:cNvSpPr txBox="1"/>
          <p:nvPr/>
        </p:nvSpPr>
        <p:spPr>
          <a:xfrm>
            <a:off x="10459551" y="2351151"/>
            <a:ext cx="4498395" cy="9299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dirty="0"/>
              <a:t>ОСНОВНЫЕ ПОКАЗАТЕЛИ ФИНАНСОВОЙ МОДЕЛИ ИЗ РАСЧЕТА 12 МЕСЯЦЕВ</a:t>
            </a:r>
          </a:p>
        </p:txBody>
      </p:sp>
      <p:sp>
        <p:nvSpPr>
          <p:cNvPr id="227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0952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28" name="TextBox 16"/>
          <p:cNvSpPr txBox="1"/>
          <p:nvPr/>
        </p:nvSpPr>
        <p:spPr>
          <a:xfrm>
            <a:off x="1055922" y="9658816"/>
            <a:ext cx="8121413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400"/>
              </a:lnSpc>
              <a:defRPr sz="2400">
                <a:solidFill>
                  <a:srgbClr val="1F382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1920х1080_фоны для презентации-04.jpg" descr="1920х1080_фоны для презентации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15A3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2" name="TextBox 16"/>
          <p:cNvSpPr txBox="1"/>
          <p:nvPr/>
        </p:nvSpPr>
        <p:spPr>
          <a:xfrm>
            <a:off x="1055922" y="9658816"/>
            <a:ext cx="8121413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400"/>
              </a:lnSpc>
              <a:defRPr sz="2400">
                <a:solidFill>
                  <a:srgbClr val="009524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  <p:sp>
        <p:nvSpPr>
          <p:cNvPr id="233" name="TextBox 14"/>
          <p:cNvSpPr txBox="1"/>
          <p:nvPr/>
        </p:nvSpPr>
        <p:spPr>
          <a:xfrm>
            <a:off x="1028699" y="1143000"/>
            <a:ext cx="11285585" cy="800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000"/>
              </a:lnSpc>
              <a:defRPr sz="6000">
                <a:solidFill>
                  <a:srgbClr val="015A3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</a:lstStyle>
          <a:p>
            <a:r>
              <a:t>7/ РАБОТА С РИСКАМИ</a:t>
            </a:r>
          </a:p>
        </p:txBody>
      </p:sp>
      <p:graphicFrame>
        <p:nvGraphicFramePr>
          <p:cNvPr id="234" name="Table 19"/>
          <p:cNvGraphicFramePr/>
          <p:nvPr>
            <p:extLst>
              <p:ext uri="{D42A27DB-BD31-4B8C-83A1-F6EECF244321}">
                <p14:modId xmlns:p14="http://schemas.microsoft.com/office/powerpoint/2010/main" val="448655509"/>
              </p:ext>
            </p:extLst>
          </p:nvPr>
        </p:nvGraphicFramePr>
        <p:xfrm>
          <a:off x="930166" y="2419647"/>
          <a:ext cx="16210728" cy="692432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8105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05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20250"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ОСНОВНЫЕ РИСКИ, КРАТКОЕ ОПИСАНИЕ</a:t>
                      </a:r>
                    </a:p>
                  </a:txBody>
                  <a:tcPr marL="45720" marR="45720" anchor="ctr" horzOverflow="overflow">
                    <a:solidFill>
                      <a:srgbClr val="015A3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МЕРОПРИЯТИЯ И ИНСТРУМЕНТЫ 
ПО СНИЖЕНИЮ ВЛИЯНИЯ РИСКОВ</a:t>
                      </a:r>
                    </a:p>
                  </a:txBody>
                  <a:tcPr marL="45720" marR="45720" anchor="ctr" horzOverflow="overflow">
                    <a:solidFill>
                      <a:srgbClr val="015A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 algn="l">
                        <a:lnSpc>
                          <a:spcPts val="1854"/>
                        </a:lnSpc>
                      </a:pP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 Regular"/>
                        </a:rPr>
                        <a:t>Регуляторные ограничения: Технология может не соответствовать текущим стандартам регистрации препаратов.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54"/>
                        </a:lnSpc>
                      </a:pP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 Regular"/>
                        </a:rPr>
                        <a:t>- Консультации с экспертами в области законодательства.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 algn="l">
                        <a:lnSpc>
                          <a:spcPts val="1854"/>
                        </a:lnSpc>
                      </a:pP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 Regular"/>
                        </a:rPr>
                        <a:t>Экологические риски: возможные опасения общественности и экологов по поводу использования новых технологий.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54"/>
                        </a:lnSpc>
                      </a:pP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 Regular"/>
                        </a:rPr>
                        <a:t>- Проведение независимых экологических тестов.</a:t>
                      </a:r>
                      <a:br>
                        <a:rPr lang="ru-RU" sz="1800" dirty="0">
                          <a:solidFill>
                            <a:srgbClr val="015A3E"/>
                          </a:solidFill>
                          <a:latin typeface="Montserrat Regular"/>
                        </a:rPr>
                      </a:b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 Regular"/>
                        </a:rPr>
                        <a:t>- Публичные отчёты о безопасности и экологичности продукта.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 algn="l">
                        <a:lnSpc>
                          <a:spcPts val="1854"/>
                        </a:lnSpc>
                      </a:pP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 Regular"/>
                        </a:rPr>
                        <a:t>Финансовые риски: Недостаток инвестиций для завершения проекта или выхода на рынок.</a:t>
                      </a:r>
                    </a:p>
                  </a:txBody>
                  <a:tcPr anchor="ctr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54"/>
                        </a:lnSpc>
                      </a:pP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 Regular"/>
                        </a:rPr>
                        <a:t>- Привлечение грантов и государственных субсидий.</a:t>
                      </a:r>
                      <a:br>
                        <a:rPr lang="ru-RU" sz="1800" dirty="0">
                          <a:solidFill>
                            <a:srgbClr val="015A3E"/>
                          </a:solidFill>
                          <a:latin typeface="Montserrat Regular"/>
                        </a:rPr>
                      </a:b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 Regular"/>
                        </a:rPr>
                        <a:t>- Сотрудничество с крупными агропромышленными компаниями.</a:t>
                      </a:r>
                    </a:p>
                  </a:txBody>
                  <a:tcPr anchor="ctr"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 algn="l">
                        <a:lnSpc>
                          <a:spcPts val="1854"/>
                        </a:lnSpc>
                      </a:pP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 Regular"/>
                        </a:rPr>
                        <a:t>Рыночные риски: трудности с восприятием продукта конечными потребителями или фермерскими хозяйствами.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54"/>
                        </a:lnSpc>
                      </a:pP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 Regular"/>
                        </a:rPr>
                        <a:t>- Активная образовательная кампания.</a:t>
                      </a:r>
                      <a:br>
                        <a:rPr lang="ru-RU" sz="1800" dirty="0">
                          <a:solidFill>
                            <a:srgbClr val="015A3E"/>
                          </a:solidFill>
                          <a:latin typeface="Montserrat Regular"/>
                        </a:rPr>
                      </a:b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 Regular"/>
                        </a:rPr>
                        <a:t>- Участие в </a:t>
                      </a:r>
                      <a:r>
                        <a:rPr lang="ru-RU" sz="1800" dirty="0" err="1">
                          <a:solidFill>
                            <a:srgbClr val="015A3E"/>
                          </a:solidFill>
                          <a:latin typeface="Montserrat Regular"/>
                        </a:rPr>
                        <a:t>агровыставках</a:t>
                      </a: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 Regular"/>
                        </a:rPr>
                        <a:t> и фермерских форумах для демонстрации эффективности.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 algn="l">
                        <a:lnSpc>
                          <a:spcPts val="1854"/>
                        </a:lnSpc>
                      </a:pP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 Regular"/>
                        </a:rPr>
                        <a:t>Технические риски: возможные проблемы с разработкой стабильного и эффективного способа доставки препарата.</a:t>
                      </a:r>
                    </a:p>
                  </a:txBody>
                  <a:tcPr anchor="ctr"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54"/>
                        </a:lnSpc>
                      </a:pP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 Regular"/>
                        </a:rPr>
                        <a:t>- Тестирование нескольких вариантов доставки (инкапсуляция, наночастицы).</a:t>
                      </a:r>
                    </a:p>
                    <a:p>
                      <a:pPr algn="l">
                        <a:lnSpc>
                          <a:spcPts val="1854"/>
                        </a:lnSpc>
                      </a:pP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 Regular"/>
                        </a:rPr>
                        <a:t>- Сотрудничество с лабораториями нанотехнологий.</a:t>
                      </a:r>
                    </a:p>
                  </a:txBody>
                  <a:tcPr anchor="ctr">
                    <a:lnB w="25400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238" name="Сгруппировать"/>
          <p:cNvGrpSpPr/>
          <p:nvPr/>
        </p:nvGrpSpPr>
        <p:grpSpPr>
          <a:xfrm>
            <a:off x="11985781" y="1122706"/>
            <a:ext cx="5472493" cy="1225423"/>
            <a:chOff x="0" y="0"/>
            <a:chExt cx="5472492" cy="1225422"/>
          </a:xfrm>
        </p:grpSpPr>
        <p:pic>
          <p:nvPicPr>
            <p:cNvPr id="235" name="КНОФ.png" descr="КНОФ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79071" cy="6146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6" name="НАЦ ПРОЕКТЫ.png" descr="НАЦ ПРОЕКТЫ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01373" y="71517"/>
              <a:ext cx="1438365" cy="11539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7" name="НОЦ_лого.png" descr="НОЦ_лого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95381" y="64439"/>
              <a:ext cx="1377112" cy="5205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1920х1080_фоны для презентации-04.jpg" descr="1920х1080_фоны для презентации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TextBox 14"/>
          <p:cNvSpPr txBox="1"/>
          <p:nvPr/>
        </p:nvSpPr>
        <p:spPr>
          <a:xfrm>
            <a:off x="1028699" y="1142999"/>
            <a:ext cx="11285585" cy="800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000"/>
              </a:lnSpc>
              <a:defRPr sz="6000">
                <a:solidFill>
                  <a:srgbClr val="015A3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t>9/ ФИНАНСИРОВАНИЕ</a:t>
            </a:r>
          </a:p>
        </p:txBody>
      </p:sp>
      <p:graphicFrame>
        <p:nvGraphicFramePr>
          <p:cNvPr id="242" name="Table 19"/>
          <p:cNvGraphicFramePr/>
          <p:nvPr>
            <p:extLst>
              <p:ext uri="{D42A27DB-BD31-4B8C-83A1-F6EECF244321}">
                <p14:modId xmlns:p14="http://schemas.microsoft.com/office/powerpoint/2010/main" val="3208858613"/>
              </p:ext>
            </p:extLst>
          </p:nvPr>
        </p:nvGraphicFramePr>
        <p:xfrm>
          <a:off x="1028700" y="2875784"/>
          <a:ext cx="16210730" cy="1505715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32421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2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21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421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421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20250"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ОБЪЕМ ФИНАНСОВОГО ОБЕСПЕЧЕНИЯ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BFBFBF"/>
                      </a:solidFill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01563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>
                          <a:solidFill>
                            <a:srgbClr val="015A3E"/>
                          </a:solidFill>
                          <a:latin typeface="Montserrat" panose="00000500000000000000" pitchFamily="2" charset="-52"/>
                        </a:rPr>
                        <a:t>30,000,000 ₽</a:t>
                      </a: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>
                          <a:solidFill>
                            <a:srgbClr val="015A3E"/>
                          </a:solidFill>
                          <a:latin typeface="Montserrat" panose="00000500000000000000" pitchFamily="2" charset="-52"/>
                        </a:rPr>
                        <a:t>15,000,000 ₽</a:t>
                      </a: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>
                          <a:solidFill>
                            <a:srgbClr val="015A3E"/>
                          </a:solidFill>
                          <a:latin typeface="Montserrat" panose="00000500000000000000" pitchFamily="2" charset="-52"/>
                        </a:rPr>
                        <a:t>9, 000,000 ₽</a:t>
                      </a: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>
                          <a:solidFill>
                            <a:srgbClr val="015A3E"/>
                          </a:solidFill>
                          <a:latin typeface="Montserrat" panose="00000500000000000000" pitchFamily="2" charset="-52"/>
                        </a:rPr>
                        <a:t>6,000,000 ₽</a:t>
                      </a: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465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ИНВЕСТИЦИОННЫЕ 
ЗАТРАТЫ, ВСЕГО, руб.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в том числе 
на ИССЛЕДОВАНИЯ, руб.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в том числе 
на ОБОРУДОВАНИЕ, руб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olidFill>
                            <a:srgbClr val="015A3E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в том числе 
на ПРОЧИЕ ЗАТРАТЫ, руб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3" name="Table 19"/>
          <p:cNvGraphicFramePr/>
          <p:nvPr>
            <p:extLst>
              <p:ext uri="{D42A27DB-BD31-4B8C-83A1-F6EECF244321}">
                <p14:modId xmlns:p14="http://schemas.microsoft.com/office/powerpoint/2010/main" val="4198909634"/>
              </p:ext>
            </p:extLst>
          </p:nvPr>
        </p:nvGraphicFramePr>
        <p:xfrm>
          <a:off x="1047678" y="5619086"/>
          <a:ext cx="16191752" cy="2401628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4047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7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47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479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00814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dirty="0">
                          <a:solidFill>
                            <a:srgbClr val="FFFFFF"/>
                          </a:solidFill>
                          <a:latin typeface="Montserrat Regular"/>
                          <a:ea typeface="Montserrat Regular"/>
                          <a:cs typeface="Montserrat Regular"/>
                          <a:sym typeface="Montserrat Regular"/>
                        </a:rPr>
                        <a:t>ИСТОЧНИКИ ФИНАНСИРОВАНИЯ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BFBFBF"/>
                      </a:solidFill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BFBFBF"/>
                      </a:solidFill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5A3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54"/>
                        </a:lnSpc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СОБСТВЕННЫЕ СРЕДСТВА</a:t>
                      </a: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54"/>
                        </a:lnSpc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ИНВЕСТИЦИИ ОТ ПАРТНЁРОВ</a:t>
                      </a: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54"/>
                        </a:lnSpc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Montserrat"/>
                        </a:rPr>
                        <a:t>Лицензионные авансовые платежи</a:t>
                      </a: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endParaRPr dirty="0">
                        <a:solidFill>
                          <a:srgbClr val="FFFFFF"/>
                        </a:solidFill>
                        <a:latin typeface="Montserrat Regular"/>
                        <a:ea typeface="Montserrat Regular"/>
                        <a:cs typeface="Montserrat Regular"/>
                        <a:sym typeface="Montserrat Regular"/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BFBFBF"/>
                      </a:solidFill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До 30% бюджета может быть привлечено за счёт грантов или субсидий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Привлечение крупных агропромышленных компаний для инвестирования в разработку и тестирование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"/>
                        </a:rPr>
                        <a:t>Авансовые платежи от производителей, заинтересованных в использовании технологии.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47" name="Сгруппировать"/>
          <p:cNvGrpSpPr/>
          <p:nvPr/>
        </p:nvGrpSpPr>
        <p:grpSpPr>
          <a:xfrm>
            <a:off x="11985781" y="1122706"/>
            <a:ext cx="5472493" cy="1225423"/>
            <a:chOff x="0" y="0"/>
            <a:chExt cx="5472492" cy="1225422"/>
          </a:xfrm>
        </p:grpSpPr>
        <p:pic>
          <p:nvPicPr>
            <p:cNvPr id="244" name="КНОФ.png" descr="КНОФ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79071" cy="6146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5" name="НАЦ ПРОЕКТЫ.png" descr="НАЦ ПРОЕКТЫ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01373" y="71517"/>
              <a:ext cx="1438365" cy="11539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6" name="НОЦ_лого.png" descr="НОЦ_лого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95381" y="64439"/>
              <a:ext cx="1377112" cy="5205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48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15A3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49" name="TextBox 16"/>
          <p:cNvSpPr txBox="1"/>
          <p:nvPr/>
        </p:nvSpPr>
        <p:spPr>
          <a:xfrm>
            <a:off x="1055922" y="9658816"/>
            <a:ext cx="8121413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400"/>
              </a:lnSpc>
              <a:defRPr sz="2400">
                <a:solidFill>
                  <a:srgbClr val="009524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A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1920х1080_фоны для презентации-04.jpg" descr="1920х1080_фоны для презентации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15A3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256" name="Group 2"/>
          <p:cNvGrpSpPr/>
          <p:nvPr/>
        </p:nvGrpSpPr>
        <p:grpSpPr>
          <a:xfrm>
            <a:off x="15590126" y="1028699"/>
            <a:ext cx="1668281" cy="400052"/>
            <a:chOff x="0" y="0"/>
            <a:chExt cx="1668279" cy="400050"/>
          </a:xfrm>
        </p:grpSpPr>
        <p:sp>
          <p:nvSpPr>
            <p:cNvPr id="253" name="Freeform 4"/>
            <p:cNvSpPr/>
            <p:nvPr/>
          </p:nvSpPr>
          <p:spPr>
            <a:xfrm>
              <a:off x="1270014" y="0"/>
              <a:ext cx="398266" cy="400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72" y="27"/>
                    <a:pt x="21600" y="4854"/>
                    <a:pt x="21600" y="10800"/>
                  </a:cubicBezTo>
                  <a:cubicBezTo>
                    <a:pt x="21600" y="16746"/>
                    <a:pt x="16772" y="21573"/>
                    <a:pt x="10800" y="21600"/>
                  </a:cubicBezTo>
                  <a:cubicBezTo>
                    <a:pt x="4828" y="21573"/>
                    <a:pt x="0" y="16746"/>
                    <a:pt x="0" y="10800"/>
                  </a:cubicBezTo>
                  <a:cubicBezTo>
                    <a:pt x="0" y="4854"/>
                    <a:pt x="4828" y="27"/>
                    <a:pt x="10800" y="0"/>
                  </a:cubicBezTo>
                  <a:close/>
                </a:path>
              </a:pathLst>
            </a:custGeom>
            <a:solidFill>
              <a:srgbClr val="7DC21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4" name="Freeform 6"/>
            <p:cNvSpPr/>
            <p:nvPr/>
          </p:nvSpPr>
          <p:spPr>
            <a:xfrm>
              <a:off x="635007" y="0"/>
              <a:ext cx="398266" cy="400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72" y="27"/>
                    <a:pt x="21600" y="4854"/>
                    <a:pt x="21600" y="10800"/>
                  </a:cubicBezTo>
                  <a:cubicBezTo>
                    <a:pt x="21600" y="16746"/>
                    <a:pt x="16772" y="21573"/>
                    <a:pt x="10800" y="21600"/>
                  </a:cubicBezTo>
                  <a:cubicBezTo>
                    <a:pt x="4828" y="21573"/>
                    <a:pt x="0" y="16746"/>
                    <a:pt x="0" y="10800"/>
                  </a:cubicBezTo>
                  <a:cubicBezTo>
                    <a:pt x="0" y="4854"/>
                    <a:pt x="4828" y="27"/>
                    <a:pt x="10800" y="0"/>
                  </a:cubicBezTo>
                  <a:close/>
                </a:path>
              </a:pathLst>
            </a:custGeom>
            <a:solidFill>
              <a:srgbClr val="7DC21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5" name="Freeform 8"/>
            <p:cNvSpPr/>
            <p:nvPr/>
          </p:nvSpPr>
          <p:spPr>
            <a:xfrm>
              <a:off x="0" y="0"/>
              <a:ext cx="398266" cy="400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72" y="27"/>
                    <a:pt x="21600" y="4854"/>
                    <a:pt x="21600" y="10800"/>
                  </a:cubicBezTo>
                  <a:cubicBezTo>
                    <a:pt x="21600" y="16746"/>
                    <a:pt x="16772" y="21573"/>
                    <a:pt x="10800" y="21600"/>
                  </a:cubicBezTo>
                  <a:cubicBezTo>
                    <a:pt x="4828" y="21573"/>
                    <a:pt x="0" y="16746"/>
                    <a:pt x="0" y="10800"/>
                  </a:cubicBezTo>
                  <a:cubicBezTo>
                    <a:pt x="0" y="4854"/>
                    <a:pt x="4828" y="27"/>
                    <a:pt x="10800" y="0"/>
                  </a:cubicBezTo>
                  <a:close/>
                </a:path>
              </a:pathLst>
            </a:custGeom>
            <a:solidFill>
              <a:srgbClr val="7DC21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257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3383" y="1028700"/>
            <a:ext cx="2434993" cy="1016609"/>
          </a:xfrm>
          <a:prstGeom prst="rect">
            <a:avLst/>
          </a:prstGeom>
          <a:ln w="12700">
            <a:miter lim="400000"/>
          </a:ln>
        </p:spPr>
      </p:pic>
      <p:sp>
        <p:nvSpPr>
          <p:cNvPr id="258" name="TextBox 14"/>
          <p:cNvSpPr txBox="1"/>
          <p:nvPr/>
        </p:nvSpPr>
        <p:spPr>
          <a:xfrm>
            <a:off x="1028699" y="1142999"/>
            <a:ext cx="11285585" cy="1562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000"/>
              </a:lnSpc>
              <a:defRPr sz="6000">
                <a:solidFill>
                  <a:srgbClr val="438D0E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10/ ИНВЕСТИЦИОННАЯ ПРИВЛЕКАТЕЛЬНОСТЬ</a:t>
            </a:r>
          </a:p>
        </p:txBody>
      </p:sp>
      <p:graphicFrame>
        <p:nvGraphicFramePr>
          <p:cNvPr id="259" name="Table 19"/>
          <p:cNvGraphicFramePr/>
          <p:nvPr>
            <p:extLst>
              <p:ext uri="{D42A27DB-BD31-4B8C-83A1-F6EECF244321}">
                <p14:modId xmlns:p14="http://schemas.microsoft.com/office/powerpoint/2010/main" val="3998841002"/>
              </p:ext>
            </p:extLst>
          </p:nvPr>
        </p:nvGraphicFramePr>
        <p:xfrm>
          <a:off x="930165" y="600711"/>
          <a:ext cx="16210714" cy="5442942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4099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1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1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1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1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11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111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111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1116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1116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21116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920250">
                <a:tc rowSpan="2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defRPr sz="180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defRPr>
                      </a:pPr>
                      <a:r>
                        <a:rPr dirty="0"/>
                        <a:t>ДЕНЕЖНЫЕ ПОТОКИ </a:t>
                      </a:r>
                      <a:endParaRPr b="1" dirty="0"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  <a:p>
                      <a:pPr algn="ctr">
                        <a:lnSpc>
                          <a:spcPts val="2000"/>
                        </a:lnSpc>
                        <a:defRPr sz="180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defRPr>
                      </a:pPr>
                      <a:r>
                        <a:rPr dirty="0"/>
                        <a:t>ПРОЕКТА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015A3E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defRPr sz="1800"/>
                      </a:pPr>
                      <a:r>
                        <a:rPr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ПЕРИОДЫ (ГОДЫ) РЕАЛИЗАЦИИ ПРОЕКТА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5A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02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2025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2026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2027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2028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2029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2030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2031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2032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2033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Montserrat Semi-Bold Bold"/>
                        </a:rPr>
                        <a:t>2034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 Semi-Bold Bold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BFBFBF"/>
                      </a:solidFill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 sz="1800"/>
                      </a:pPr>
                      <a:r>
                        <a:rPr>
                          <a:solidFill>
                            <a:srgbClr val="015A3E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Чистый доход по проекту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BFBFBF"/>
                      </a:solidFill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4"/>
                        </a:lnSpc>
                      </a:pPr>
                      <a:r>
                        <a:rPr lang="ru-RU" sz="1800" dirty="0">
                          <a:latin typeface="Montserrat" panose="00000500000000000000" pitchFamily="2" charset="-52"/>
                        </a:rPr>
                        <a:t>0 млн.₽</a:t>
                      </a:r>
                      <a:endParaRPr lang="en-US" sz="1800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76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112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BFBFBF"/>
                      </a:solidFill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 sz="1800"/>
                      </a:pPr>
                      <a:r>
                        <a:rPr>
                          <a:solidFill>
                            <a:srgbClr val="015A3E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Инвестиционные затраты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BFBFBF"/>
                      </a:solidFill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7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5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3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3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7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2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2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1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BFBFBF"/>
                      </a:solidFill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0814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 sz="1800"/>
                      </a:pPr>
                      <a:r>
                        <a:rPr>
                          <a:solidFill>
                            <a:srgbClr val="015A3E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Чистый денежный поток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BFBFBF"/>
                      </a:solidFill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7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-5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-3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-3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-7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-2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-2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-1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76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112 млн.₽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BFBFBF"/>
                      </a:solidFill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79" name="Google Shape;256;p11"/>
          <p:cNvGrpSpPr/>
          <p:nvPr/>
        </p:nvGrpSpPr>
        <p:grpSpPr>
          <a:xfrm>
            <a:off x="937991" y="6279201"/>
            <a:ext cx="15061760" cy="2552285"/>
            <a:chOff x="-2" y="-2"/>
            <a:chExt cx="15061759" cy="2552283"/>
          </a:xfrm>
        </p:grpSpPr>
        <p:grpSp>
          <p:nvGrpSpPr>
            <p:cNvPr id="274" name="Google Shape;257;p11"/>
            <p:cNvGrpSpPr/>
            <p:nvPr/>
          </p:nvGrpSpPr>
          <p:grpSpPr>
            <a:xfrm>
              <a:off x="-2" y="-2"/>
              <a:ext cx="15061759" cy="2552283"/>
              <a:chOff x="-1" y="-1"/>
              <a:chExt cx="15061758" cy="2552281"/>
            </a:xfrm>
          </p:grpSpPr>
          <p:sp>
            <p:nvSpPr>
              <p:cNvPr id="260" name="Google Shape;258;p11"/>
              <p:cNvSpPr/>
              <p:nvPr/>
            </p:nvSpPr>
            <p:spPr>
              <a:xfrm>
                <a:off x="-1" y="107536"/>
                <a:ext cx="2921586" cy="2438401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25400" cap="flat">
                <a:solidFill>
                  <a:srgbClr val="D9D9D9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b="1"/>
                </a:pPr>
                <a:endParaRPr/>
              </a:p>
            </p:txBody>
          </p:sp>
          <p:sp>
            <p:nvSpPr>
              <p:cNvPr id="261" name="Google Shape;259;p11"/>
              <p:cNvSpPr txBox="1"/>
              <p:nvPr/>
            </p:nvSpPr>
            <p:spPr>
              <a:xfrm rot="16200000">
                <a:off x="-179763" y="352839"/>
                <a:ext cx="838201" cy="401956"/>
              </a:xfrm>
              <a:prstGeom prst="rect">
                <a:avLst/>
              </a:prstGeom>
              <a:noFill/>
              <a:ln w="9525" cap="flat">
                <a:solidFill>
                  <a:srgbClr val="D9D9D9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699" tIns="45699" rIns="45699" bIns="45699" numCol="1" anchor="t">
                <a:spAutoFit/>
              </a:bodyPr>
              <a:lstStyle>
                <a:lvl1pPr>
                  <a:defRPr sz="2400" b="1">
                    <a:solidFill>
                      <a:srgbClr val="015A3E"/>
                    </a:solidFill>
                  </a:defRPr>
                </a:lvl1pPr>
              </a:lstStyle>
              <a:p>
                <a:r>
                  <a:t>NPV</a:t>
                </a:r>
              </a:p>
            </p:txBody>
          </p:sp>
          <p:sp>
            <p:nvSpPr>
              <p:cNvPr id="262" name="Google Shape;260;p11"/>
              <p:cNvSpPr txBox="1"/>
              <p:nvPr/>
            </p:nvSpPr>
            <p:spPr>
              <a:xfrm>
                <a:off x="598410" y="425443"/>
                <a:ext cx="1716937" cy="1384950"/>
              </a:xfrm>
              <a:prstGeom prst="rect">
                <a:avLst/>
              </a:prstGeom>
              <a:noFill/>
              <a:ln w="9525" cap="flat">
                <a:solidFill>
                  <a:srgbClr val="D9D9D9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699" tIns="45699" rIns="45699" bIns="45699" numCol="1" anchor="t">
                <a:spAutoFit/>
              </a:bodyPr>
              <a:lstStyle/>
              <a:p>
                <a:pPr>
                  <a:defRPr sz="2800" b="1" u="sng">
                    <a:solidFill>
                      <a:srgbClr val="015A3E"/>
                    </a:solidFill>
                  </a:defRPr>
                </a:pPr>
                <a:r>
                  <a:rPr lang="ru-RU" dirty="0"/>
                  <a:t>120,0</a:t>
                </a:r>
                <a:endParaRPr dirty="0"/>
              </a:p>
              <a:p>
                <a:pPr>
                  <a:defRPr sz="2800" b="1">
                    <a:solidFill>
                      <a:srgbClr val="015A3E"/>
                    </a:solidFill>
                  </a:defRPr>
                </a:pPr>
                <a:endParaRPr dirty="0"/>
              </a:p>
              <a:p>
                <a:pPr>
                  <a:defRPr sz="2800">
                    <a:solidFill>
                      <a:srgbClr val="015A3E"/>
                    </a:solidFill>
                  </a:defRPr>
                </a:pPr>
                <a:r>
                  <a:rPr lang="ru-RU" dirty="0"/>
                  <a:t>млн</a:t>
                </a:r>
                <a:r>
                  <a:rPr dirty="0"/>
                  <a:t>. </a:t>
                </a:r>
                <a:r>
                  <a:rPr dirty="0" err="1"/>
                  <a:t>руб</a:t>
                </a:r>
                <a:endParaRPr dirty="0"/>
              </a:p>
            </p:txBody>
          </p:sp>
          <p:sp>
            <p:nvSpPr>
              <p:cNvPr id="263" name="Google Shape;261;p11"/>
              <p:cNvSpPr/>
              <p:nvPr/>
            </p:nvSpPr>
            <p:spPr>
              <a:xfrm>
                <a:off x="3040172" y="113879"/>
                <a:ext cx="2916573" cy="2438401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25400" cap="flat">
                <a:solidFill>
                  <a:srgbClr val="D9D9D9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b="1"/>
                </a:pPr>
                <a:endParaRPr/>
              </a:p>
            </p:txBody>
          </p:sp>
          <p:sp>
            <p:nvSpPr>
              <p:cNvPr id="264" name="Google Shape;262;p11"/>
              <p:cNvSpPr txBox="1"/>
              <p:nvPr/>
            </p:nvSpPr>
            <p:spPr>
              <a:xfrm rot="16200000">
                <a:off x="2779990" y="224465"/>
                <a:ext cx="838201" cy="401956"/>
              </a:xfrm>
              <a:prstGeom prst="rect">
                <a:avLst/>
              </a:prstGeom>
              <a:noFill/>
              <a:ln w="9525" cap="flat">
                <a:solidFill>
                  <a:srgbClr val="D9D9D9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699" tIns="45699" rIns="45699" bIns="45699" numCol="1" anchor="t">
                <a:spAutoFit/>
              </a:bodyPr>
              <a:lstStyle>
                <a:lvl1pPr>
                  <a:defRPr sz="2400" b="1">
                    <a:solidFill>
                      <a:srgbClr val="015A3E"/>
                    </a:solidFill>
                  </a:defRPr>
                </a:lvl1pPr>
              </a:lstStyle>
              <a:p>
                <a:r>
                  <a:t>PI</a:t>
                </a:r>
              </a:p>
            </p:txBody>
          </p:sp>
          <p:sp>
            <p:nvSpPr>
              <p:cNvPr id="265" name="Google Shape;263;p11"/>
              <p:cNvSpPr txBox="1"/>
              <p:nvPr/>
            </p:nvSpPr>
            <p:spPr>
              <a:xfrm>
                <a:off x="3580696" y="431786"/>
                <a:ext cx="1716937" cy="523177"/>
              </a:xfrm>
              <a:prstGeom prst="rect">
                <a:avLst/>
              </a:prstGeom>
              <a:noFill/>
              <a:ln w="9525" cap="flat">
                <a:solidFill>
                  <a:srgbClr val="D9D9D9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699" tIns="45699" rIns="45699" bIns="45699" numCol="1" anchor="t">
                <a:spAutoFit/>
              </a:bodyPr>
              <a:lstStyle>
                <a:lvl1pPr>
                  <a:defRPr sz="2800" b="1" u="sng">
                    <a:solidFill>
                      <a:srgbClr val="015A3E"/>
                    </a:solidFill>
                  </a:defRPr>
                </a:lvl1pPr>
              </a:lstStyle>
              <a:p>
                <a:r>
                  <a:rPr lang="ru-RU" dirty="0"/>
                  <a:t>4</a:t>
                </a:r>
                <a:r>
                  <a:rPr dirty="0"/>
                  <a:t>, 0</a:t>
                </a:r>
              </a:p>
            </p:txBody>
          </p:sp>
          <p:sp>
            <p:nvSpPr>
              <p:cNvPr id="266" name="Google Shape;264;p11"/>
              <p:cNvSpPr/>
              <p:nvPr/>
            </p:nvSpPr>
            <p:spPr>
              <a:xfrm>
                <a:off x="6089603" y="112778"/>
                <a:ext cx="2916573" cy="2438401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25400" cap="flat">
                <a:solidFill>
                  <a:srgbClr val="D9D9D9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b="1"/>
                </a:pPr>
                <a:endParaRPr/>
              </a:p>
            </p:txBody>
          </p:sp>
          <p:sp>
            <p:nvSpPr>
              <p:cNvPr id="267" name="Google Shape;265;p11"/>
              <p:cNvSpPr txBox="1"/>
              <p:nvPr/>
            </p:nvSpPr>
            <p:spPr>
              <a:xfrm rot="16200000">
                <a:off x="5829421" y="223364"/>
                <a:ext cx="838201" cy="401956"/>
              </a:xfrm>
              <a:prstGeom prst="rect">
                <a:avLst/>
              </a:prstGeom>
              <a:noFill/>
              <a:ln w="9525" cap="flat">
                <a:solidFill>
                  <a:srgbClr val="D9D9D9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699" tIns="45699" rIns="45699" bIns="45699" numCol="1" anchor="t">
                <a:spAutoFit/>
              </a:bodyPr>
              <a:lstStyle>
                <a:lvl1pPr>
                  <a:defRPr sz="2400" b="1">
                    <a:solidFill>
                      <a:srgbClr val="015A3E"/>
                    </a:solidFill>
                  </a:defRPr>
                </a:lvl1pPr>
              </a:lstStyle>
              <a:p>
                <a:r>
                  <a:t>IRR</a:t>
                </a:r>
              </a:p>
            </p:txBody>
          </p:sp>
          <p:sp>
            <p:nvSpPr>
              <p:cNvPr id="268" name="Google Shape;266;p11"/>
              <p:cNvSpPr txBox="1"/>
              <p:nvPr/>
            </p:nvSpPr>
            <p:spPr>
              <a:xfrm>
                <a:off x="6630127" y="430685"/>
                <a:ext cx="1716937" cy="1384950"/>
              </a:xfrm>
              <a:prstGeom prst="rect">
                <a:avLst/>
              </a:prstGeom>
              <a:noFill/>
              <a:ln w="9525" cap="flat">
                <a:solidFill>
                  <a:srgbClr val="D9D9D9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699" tIns="45699" rIns="45699" bIns="45699" numCol="1" anchor="t">
                <a:spAutoFit/>
              </a:bodyPr>
              <a:lstStyle/>
              <a:p>
                <a:pPr>
                  <a:defRPr sz="2800" b="1" u="sng">
                    <a:solidFill>
                      <a:srgbClr val="015A3E"/>
                    </a:solidFill>
                  </a:defRPr>
                </a:pPr>
                <a:r>
                  <a:rPr lang="ru-RU" dirty="0"/>
                  <a:t>3</a:t>
                </a:r>
                <a:r>
                  <a:rPr dirty="0"/>
                  <a:t>0, 0</a:t>
                </a:r>
              </a:p>
              <a:p>
                <a:pPr>
                  <a:defRPr sz="2800" b="1">
                    <a:solidFill>
                      <a:srgbClr val="015A3E"/>
                    </a:solidFill>
                  </a:defRPr>
                </a:pPr>
                <a:endParaRPr dirty="0"/>
              </a:p>
              <a:p>
                <a:pPr>
                  <a:defRPr sz="2800" b="1">
                    <a:solidFill>
                      <a:srgbClr val="015A3E"/>
                    </a:solidFill>
                  </a:defRPr>
                </a:pPr>
                <a:r>
                  <a:rPr dirty="0"/>
                  <a:t>%</a:t>
                </a:r>
              </a:p>
            </p:txBody>
          </p:sp>
          <p:sp>
            <p:nvSpPr>
              <p:cNvPr id="269" name="Google Shape;267;p11"/>
              <p:cNvSpPr/>
              <p:nvPr/>
            </p:nvSpPr>
            <p:spPr>
              <a:xfrm>
                <a:off x="9124763" y="107536"/>
                <a:ext cx="2916573" cy="2438401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25400" cap="flat">
                <a:solidFill>
                  <a:srgbClr val="D9D9D9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b="1"/>
                </a:pPr>
                <a:endParaRPr/>
              </a:p>
            </p:txBody>
          </p:sp>
          <p:sp>
            <p:nvSpPr>
              <p:cNvPr id="270" name="Google Shape;268;p11"/>
              <p:cNvSpPr txBox="1"/>
              <p:nvPr/>
            </p:nvSpPr>
            <p:spPr>
              <a:xfrm rot="16200000">
                <a:off x="8864581" y="218122"/>
                <a:ext cx="838201" cy="401956"/>
              </a:xfrm>
              <a:prstGeom prst="rect">
                <a:avLst/>
              </a:prstGeom>
              <a:noFill/>
              <a:ln w="9525" cap="flat">
                <a:solidFill>
                  <a:srgbClr val="D9D9D9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699" tIns="45699" rIns="45699" bIns="45699" numCol="1" anchor="t">
                <a:spAutoFit/>
              </a:bodyPr>
              <a:lstStyle>
                <a:lvl1pPr>
                  <a:defRPr sz="2400" b="1">
                    <a:solidFill>
                      <a:srgbClr val="015A3E"/>
                    </a:solidFill>
                  </a:defRPr>
                </a:lvl1pPr>
              </a:lstStyle>
              <a:p>
                <a:r>
                  <a:t>ROI</a:t>
                </a:r>
              </a:p>
            </p:txBody>
          </p:sp>
          <p:sp>
            <p:nvSpPr>
              <p:cNvPr id="271" name="Google Shape;269;p11"/>
              <p:cNvSpPr txBox="1"/>
              <p:nvPr/>
            </p:nvSpPr>
            <p:spPr>
              <a:xfrm>
                <a:off x="9665287" y="425443"/>
                <a:ext cx="1716937" cy="1384950"/>
              </a:xfrm>
              <a:prstGeom prst="rect">
                <a:avLst/>
              </a:prstGeom>
              <a:noFill/>
              <a:ln w="9525" cap="flat">
                <a:solidFill>
                  <a:srgbClr val="D9D9D9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699" tIns="45699" rIns="45699" bIns="45699" numCol="1" anchor="t">
                <a:spAutoFit/>
              </a:bodyPr>
              <a:lstStyle/>
              <a:p>
                <a:pPr>
                  <a:defRPr sz="2800" b="1" u="sng">
                    <a:solidFill>
                      <a:srgbClr val="015A3E"/>
                    </a:solidFill>
                  </a:defRPr>
                </a:pPr>
                <a:r>
                  <a:rPr lang="ru-RU" dirty="0"/>
                  <a:t>300</a:t>
                </a:r>
                <a:r>
                  <a:rPr dirty="0"/>
                  <a:t>, 0</a:t>
                </a:r>
              </a:p>
              <a:p>
                <a:pPr>
                  <a:defRPr sz="2800" b="1">
                    <a:solidFill>
                      <a:srgbClr val="015A3E"/>
                    </a:solidFill>
                  </a:defRPr>
                </a:pPr>
                <a:endParaRPr dirty="0"/>
              </a:p>
              <a:p>
                <a:pPr>
                  <a:defRPr sz="2800" b="1">
                    <a:solidFill>
                      <a:srgbClr val="015A3E"/>
                    </a:solidFill>
                  </a:defRPr>
                </a:pPr>
                <a:r>
                  <a:rPr dirty="0"/>
                  <a:t>%</a:t>
                </a:r>
              </a:p>
            </p:txBody>
          </p:sp>
          <p:sp>
            <p:nvSpPr>
              <p:cNvPr id="272" name="Google Shape;270;p11"/>
              <p:cNvSpPr/>
              <p:nvPr/>
            </p:nvSpPr>
            <p:spPr>
              <a:xfrm>
                <a:off x="12145184" y="91513"/>
                <a:ext cx="2916573" cy="2438401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25400" cap="flat">
                <a:solidFill>
                  <a:srgbClr val="D9D9D9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b="1"/>
                </a:pPr>
                <a:endParaRPr/>
              </a:p>
            </p:txBody>
          </p:sp>
          <p:sp>
            <p:nvSpPr>
              <p:cNvPr id="273" name="Google Shape;271;p11"/>
              <p:cNvSpPr txBox="1"/>
              <p:nvPr/>
            </p:nvSpPr>
            <p:spPr>
              <a:xfrm>
                <a:off x="12685708" y="409420"/>
                <a:ext cx="1716937" cy="1384950"/>
              </a:xfrm>
              <a:prstGeom prst="rect">
                <a:avLst/>
              </a:prstGeom>
              <a:noFill/>
              <a:ln w="9525" cap="flat">
                <a:solidFill>
                  <a:srgbClr val="D9D9D9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699" tIns="45699" rIns="45699" bIns="45699" numCol="1" anchor="t">
                <a:spAutoFit/>
              </a:bodyPr>
              <a:lstStyle/>
              <a:p>
                <a:pPr>
                  <a:defRPr sz="2800" b="1" u="sng">
                    <a:solidFill>
                      <a:srgbClr val="015A3E"/>
                    </a:solidFill>
                  </a:defRPr>
                </a:pPr>
                <a:r>
                  <a:rPr lang="ru-RU" dirty="0"/>
                  <a:t>9</a:t>
                </a:r>
                <a:endParaRPr dirty="0"/>
              </a:p>
              <a:p>
                <a:pPr>
                  <a:defRPr sz="2800" b="1">
                    <a:solidFill>
                      <a:srgbClr val="015A3E"/>
                    </a:solidFill>
                  </a:defRPr>
                </a:pPr>
                <a:endParaRPr dirty="0"/>
              </a:p>
              <a:p>
                <a:pPr>
                  <a:defRPr sz="2800">
                    <a:solidFill>
                      <a:srgbClr val="015A3E"/>
                    </a:solidFill>
                  </a:defRPr>
                </a:pPr>
                <a:r>
                  <a:rPr dirty="0" err="1"/>
                  <a:t>лет</a:t>
                </a:r>
                <a:endParaRPr dirty="0"/>
              </a:p>
            </p:txBody>
          </p:sp>
        </p:grpSp>
        <p:sp>
          <p:nvSpPr>
            <p:cNvPr id="275" name="Google Shape;272;p11"/>
            <p:cNvSpPr/>
            <p:nvPr/>
          </p:nvSpPr>
          <p:spPr>
            <a:xfrm rot="5400000">
              <a:off x="2763364" y="1879184"/>
              <a:ext cx="435030" cy="461698"/>
            </a:xfrm>
            <a:prstGeom prst="triangle">
              <a:avLst/>
            </a:prstGeom>
            <a:solidFill>
              <a:srgbClr val="FFFFFF"/>
            </a:solidFill>
            <a:ln w="25400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76" name="Google Shape;273;p11"/>
            <p:cNvSpPr/>
            <p:nvPr/>
          </p:nvSpPr>
          <p:spPr>
            <a:xfrm rot="5400000">
              <a:off x="5805659" y="1879182"/>
              <a:ext cx="435030" cy="461698"/>
            </a:xfrm>
            <a:prstGeom prst="triangle">
              <a:avLst/>
            </a:prstGeom>
            <a:solidFill>
              <a:srgbClr val="FFFFFF"/>
            </a:solidFill>
            <a:ln w="25400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77" name="Google Shape;274;p11"/>
            <p:cNvSpPr/>
            <p:nvPr/>
          </p:nvSpPr>
          <p:spPr>
            <a:xfrm rot="5400000">
              <a:off x="8847955" y="1879183"/>
              <a:ext cx="435030" cy="461698"/>
            </a:xfrm>
            <a:prstGeom prst="triangle">
              <a:avLst/>
            </a:prstGeom>
            <a:solidFill>
              <a:srgbClr val="FFFFFF"/>
            </a:solidFill>
            <a:ln w="25400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78" name="Google Shape;275;p11"/>
            <p:cNvSpPr/>
            <p:nvPr/>
          </p:nvSpPr>
          <p:spPr>
            <a:xfrm rot="5400000">
              <a:off x="11942409" y="1879182"/>
              <a:ext cx="435029" cy="461698"/>
            </a:xfrm>
            <a:prstGeom prst="triangle">
              <a:avLst/>
            </a:prstGeom>
            <a:solidFill>
              <a:srgbClr val="FFFFFF"/>
            </a:solidFill>
            <a:ln w="25400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</p:grpSp>
      <p:sp>
        <p:nvSpPr>
          <p:cNvPr id="280" name="Google Shape;276;p11"/>
          <p:cNvSpPr txBox="1"/>
          <p:nvPr/>
        </p:nvSpPr>
        <p:spPr>
          <a:xfrm>
            <a:off x="961545" y="9654724"/>
            <a:ext cx="6324601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400"/>
              </a:lnSpc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Ставка дисконтирования – 25%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1920х1080_фоны для презентации-04.jpg" descr="1920х1080_фоны для презентации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83" name="TextBox 14"/>
          <p:cNvSpPr txBox="1"/>
          <p:nvPr/>
        </p:nvSpPr>
        <p:spPr>
          <a:xfrm>
            <a:off x="1028699" y="1143000"/>
            <a:ext cx="11285585" cy="800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000"/>
              </a:lnSpc>
              <a:defRPr sz="6000">
                <a:solidFill>
                  <a:srgbClr val="015A3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pPr>
            <a:r>
              <a:t>11/ КОМАНДА ПРОЕКТА</a:t>
            </a:r>
          </a:p>
        </p:txBody>
      </p:sp>
      <p:graphicFrame>
        <p:nvGraphicFramePr>
          <p:cNvPr id="284" name="Table 19"/>
          <p:cNvGraphicFramePr/>
          <p:nvPr>
            <p:extLst>
              <p:ext uri="{D42A27DB-BD31-4B8C-83A1-F6EECF244321}">
                <p14:modId xmlns:p14="http://schemas.microsoft.com/office/powerpoint/2010/main" val="3029275327"/>
              </p:ext>
            </p:extLst>
          </p:nvPr>
        </p:nvGraphicFramePr>
        <p:xfrm>
          <a:off x="1028700" y="2695555"/>
          <a:ext cx="16210728" cy="4937698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8105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05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20250"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НЕОБХОДИМЫЕ РОЛИ В ПРОЕКТЕ</a:t>
                      </a:r>
                    </a:p>
                  </a:txBody>
                  <a:tcPr marL="45720" marR="45720" anchor="ctr" horzOverflow="overflow">
                    <a:solidFill>
                      <a:srgbClr val="015A3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ОБОСНОВАНИЕ, КРАТКОЕ ОПИСАНИЕ ФУНКЦИЙ</a:t>
                      </a:r>
                    </a:p>
                  </a:txBody>
                  <a:tcPr marL="45720" marR="45720" anchor="ctr" horzOverflow="overflow">
                    <a:solidFill>
                      <a:srgbClr val="015A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645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" panose="00000500000000000000" pitchFamily="2" charset="-52"/>
                        </a:rPr>
                        <a:t>Руководитель проекта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" panose="00000500000000000000" pitchFamily="2" charset="-52"/>
                        </a:rPr>
                        <a:t>Координация работы команды, контроль сроков и бюджета, взаимодействие с инвесторами.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561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" panose="00000500000000000000" pitchFamily="2" charset="-52"/>
                        </a:rPr>
                        <a:t>Маркетолог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" panose="00000500000000000000" pitchFamily="2" charset="-52"/>
                        </a:rPr>
                        <a:t>Разработка стратегии продвижения продукта, подготовка материалов для презентаций и коммуникаций.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81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" panose="00000500000000000000" pitchFamily="2" charset="-52"/>
                        </a:rPr>
                        <a:t>Агробиолог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" panose="00000500000000000000" pitchFamily="2" charset="-52"/>
                        </a:rPr>
                        <a:t>Тестирование эффективности препарата на растениях в лабораторных и тепличных условиях.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13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" panose="00000500000000000000" pitchFamily="2" charset="-52"/>
                        </a:rPr>
                        <a:t>Молекулярный биолог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" panose="00000500000000000000" pitchFamily="2" charset="-52"/>
                        </a:rPr>
                        <a:t>Разработка молекул </a:t>
                      </a:r>
                      <a:r>
                        <a:rPr lang="ru-RU" sz="1800" dirty="0" err="1">
                          <a:solidFill>
                            <a:srgbClr val="015A3E"/>
                          </a:solidFill>
                          <a:latin typeface="Montserrat" panose="00000500000000000000" pitchFamily="2" charset="-52"/>
                        </a:rPr>
                        <a:t>RNAi</a:t>
                      </a: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" panose="00000500000000000000" pitchFamily="2" charset="-52"/>
                        </a:rPr>
                        <a:t>, анализ геномных данных нематод, оптимизация структуры препарата.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382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" panose="00000500000000000000" pitchFamily="2" charset="-52"/>
                        </a:rPr>
                        <a:t>Специалист по экологическим исследованиям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" panose="00000500000000000000" pitchFamily="2" charset="-52"/>
                        </a:rPr>
                        <a:t>Проведение тестов безопасности препарата для нецелевых организмов и окружающей среды.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985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" panose="00000500000000000000" pitchFamily="2" charset="-52"/>
                        </a:rPr>
                        <a:t>Регуляторный специалист</a:t>
                      </a:r>
                    </a:p>
                  </a:txBody>
                  <a:tcPr anchor="ctr"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dirty="0">
                          <a:solidFill>
                            <a:srgbClr val="015A3E"/>
                          </a:solidFill>
                          <a:latin typeface="Montserrat" panose="00000500000000000000" pitchFamily="2" charset="-52"/>
                        </a:rPr>
                        <a:t>Подготовка документации для регистрации продукта, взаимодействие с регуляторными органами.</a:t>
                      </a:r>
                    </a:p>
                  </a:txBody>
                  <a:tcPr anchor="ctr">
                    <a:lnB w="25400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288" name="Сгруппировать"/>
          <p:cNvGrpSpPr/>
          <p:nvPr/>
        </p:nvGrpSpPr>
        <p:grpSpPr>
          <a:xfrm>
            <a:off x="11985781" y="1122706"/>
            <a:ext cx="5472493" cy="1225423"/>
            <a:chOff x="0" y="0"/>
            <a:chExt cx="5472492" cy="1225422"/>
          </a:xfrm>
        </p:grpSpPr>
        <p:pic>
          <p:nvPicPr>
            <p:cNvPr id="285" name="КНОФ.png" descr="КНОФ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79071" cy="6146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6" name="НАЦ ПРОЕКТЫ.png" descr="НАЦ ПРОЕКТЫ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01373" y="71517"/>
              <a:ext cx="1438365" cy="11539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7" name="НОЦ_лого.png" descr="НОЦ_лого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95381" y="64439"/>
              <a:ext cx="1377112" cy="5205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89" name="Freeform 11"/>
          <p:cNvSpPr/>
          <p:nvPr/>
        </p:nvSpPr>
        <p:spPr>
          <a:xfrm>
            <a:off x="-216941" y="9258300"/>
            <a:ext cx="18504942" cy="3086100"/>
          </a:xfrm>
          <a:prstGeom prst="rect">
            <a:avLst/>
          </a:prstGeom>
          <a:solidFill>
            <a:srgbClr val="015A3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90" name="TextBox 16"/>
          <p:cNvSpPr txBox="1"/>
          <p:nvPr/>
        </p:nvSpPr>
        <p:spPr>
          <a:xfrm>
            <a:off x="1055922" y="9658816"/>
            <a:ext cx="8121413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400"/>
              </a:lnSpc>
              <a:defRPr sz="2400">
                <a:solidFill>
                  <a:srgbClr val="009524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1920х1080_фоны для презентации-05.jpg" descr="1920х1080_фоны для презентации-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722" y="-29774"/>
            <a:ext cx="18403444" cy="10346548"/>
          </a:xfrm>
          <a:prstGeom prst="rect">
            <a:avLst/>
          </a:prstGeom>
          <a:ln w="12700">
            <a:miter lim="400000"/>
          </a:ln>
        </p:spPr>
      </p:pic>
      <p:sp>
        <p:nvSpPr>
          <p:cNvPr id="293" name="TextBox 16"/>
          <p:cNvSpPr txBox="1"/>
          <p:nvPr/>
        </p:nvSpPr>
        <p:spPr>
          <a:xfrm>
            <a:off x="1539513" y="2734537"/>
            <a:ext cx="15208974" cy="18754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7200"/>
              </a:lnSpc>
              <a:defRPr sz="7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СПАСИБО</a:t>
            </a:r>
          </a:p>
          <a:p>
            <a:pPr algn="ctr">
              <a:lnSpc>
                <a:spcPts val="7200"/>
              </a:lnSpc>
              <a:defRPr sz="7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ЗА ВНИМАНИЕ</a:t>
            </a:r>
          </a:p>
        </p:txBody>
      </p:sp>
      <p:grpSp>
        <p:nvGrpSpPr>
          <p:cNvPr id="297" name="Сгруппировать"/>
          <p:cNvGrpSpPr/>
          <p:nvPr/>
        </p:nvGrpSpPr>
        <p:grpSpPr>
          <a:xfrm>
            <a:off x="11978888" y="1115783"/>
            <a:ext cx="5486280" cy="1219803"/>
            <a:chOff x="0" y="0"/>
            <a:chExt cx="5486278" cy="1219802"/>
          </a:xfrm>
        </p:grpSpPr>
        <p:pic>
          <p:nvPicPr>
            <p:cNvPr id="294" name="КНОФ_white.png" descr="КНОФ_whit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169747" cy="6120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95" name="НАЦ ПРОЕКТЫ_white.png" descr="НАЦ ПРОЕКТЫ_whit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28175" y="78784"/>
              <a:ext cx="1422302" cy="11410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96" name="НОЦ_лого_white.png" descr="НОЦ_лого_whit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07313" y="60427"/>
              <a:ext cx="1378966" cy="5212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06" name="Сгруппировать"/>
          <p:cNvGrpSpPr/>
          <p:nvPr/>
        </p:nvGrpSpPr>
        <p:grpSpPr>
          <a:xfrm>
            <a:off x="6639330" y="6443043"/>
            <a:ext cx="8344163" cy="2668529"/>
            <a:chOff x="-36508" y="0"/>
            <a:chExt cx="8344161" cy="3338172"/>
          </a:xfrm>
        </p:grpSpPr>
        <p:sp>
          <p:nvSpPr>
            <p:cNvPr id="298" name="TextBox 19"/>
            <p:cNvSpPr txBox="1"/>
            <p:nvPr/>
          </p:nvSpPr>
          <p:spPr>
            <a:xfrm>
              <a:off x="937682" y="37434"/>
              <a:ext cx="7369971" cy="5899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4600"/>
                </a:lnSpc>
                <a:defRPr sz="33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defRPr>
              </a:lvl1pPr>
            </a:lstStyle>
            <a:p>
              <a:r>
                <a:rPr dirty="0"/>
                <a:t>+7 (9</a:t>
              </a:r>
              <a:r>
                <a:rPr lang="ru-RU" dirty="0"/>
                <a:t>03</a:t>
              </a:r>
              <a:r>
                <a:rPr dirty="0"/>
                <a:t>) </a:t>
              </a:r>
              <a:r>
                <a:rPr lang="ru-RU" dirty="0"/>
                <a:t>455-11-03</a:t>
              </a:r>
              <a:endParaRPr dirty="0"/>
            </a:p>
          </p:txBody>
        </p:sp>
        <p:sp>
          <p:nvSpPr>
            <p:cNvPr id="299" name="TextBox 20"/>
            <p:cNvSpPr txBox="1"/>
            <p:nvPr/>
          </p:nvSpPr>
          <p:spPr>
            <a:xfrm>
              <a:off x="-36508" y="876637"/>
              <a:ext cx="7369971" cy="14119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4600"/>
                </a:lnSpc>
                <a:defRPr sz="33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defRPr>
              </a:lvl1pPr>
            </a:lstStyle>
            <a:p>
              <a:r>
                <a:rPr lang="en-US" sz="2800" dirty="0"/>
                <a:t>E-mail: s.nekoval@yandex.ru</a:t>
              </a:r>
            </a:p>
            <a:p>
              <a:endParaRPr sz="2800" dirty="0"/>
            </a:p>
          </p:txBody>
        </p:sp>
        <p:sp>
          <p:nvSpPr>
            <p:cNvPr id="300" name="TextBox 21"/>
            <p:cNvSpPr txBox="1"/>
            <p:nvPr/>
          </p:nvSpPr>
          <p:spPr>
            <a:xfrm>
              <a:off x="937682" y="1887092"/>
              <a:ext cx="7369971" cy="538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4600"/>
                </a:lnSpc>
                <a:defRPr sz="33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defRPr>
              </a:lvl1pPr>
            </a:lstStyle>
            <a:p>
              <a:endParaRPr dirty="0"/>
            </a:p>
          </p:txBody>
        </p:sp>
        <p:sp>
          <p:nvSpPr>
            <p:cNvPr id="301" name="TextBox 22"/>
            <p:cNvSpPr txBox="1"/>
            <p:nvPr/>
          </p:nvSpPr>
          <p:spPr>
            <a:xfrm>
              <a:off x="937682" y="2799370"/>
              <a:ext cx="7369971" cy="538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4600"/>
                </a:lnSpc>
                <a:defRPr sz="33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defRPr>
              </a:lvl1pPr>
            </a:lstStyle>
            <a:p>
              <a:endParaRPr dirty="0"/>
            </a:p>
          </p:txBody>
        </p:sp>
        <p:pic>
          <p:nvPicPr>
            <p:cNvPr id="302" name="Изображение" descr="Изображение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710" y="0"/>
              <a:ext cx="645839" cy="6474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07" name="TextBox 16"/>
          <p:cNvSpPr txBox="1"/>
          <p:nvPr/>
        </p:nvSpPr>
        <p:spPr>
          <a:xfrm>
            <a:off x="1055922" y="9658816"/>
            <a:ext cx="8121413" cy="320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400"/>
              </a:lnSpc>
              <a:defRPr sz="24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ExtraBold"/>
                <a:ea typeface="Montserrat ExtraBold"/>
                <a:cs typeface="Montserrat ExtraBold"/>
                <a:sym typeface="Montserrat ExtraBold"/>
              </a:rPr>
              <a:t>Школа MPI</a:t>
            </a:r>
            <a:r>
              <a:t> «Фабрика зеленого финансирования»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473062" y="4602926"/>
            <a:ext cx="953216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hangingPunct="1">
              <a:lnSpc>
                <a:spcPct val="150000"/>
              </a:lnSpc>
              <a:tabLst>
                <a:tab pos="366713" algn="l"/>
              </a:tabLst>
              <a:defRPr/>
            </a:pPr>
            <a:r>
              <a:rPr lang="ru-RU" sz="3600" b="1" kern="1200" dirty="0">
                <a:solidFill>
                  <a:schemeClr val="bg1"/>
                </a:solidFill>
                <a:latin typeface="Montserrat Light" panose="00000400000000000000" pitchFamily="2" charset="-52"/>
                <a:ea typeface="Lucida Sans Unicode" pitchFamily="34" charset="0"/>
                <a:cs typeface="Times New Roman" pitchFamily="18" charset="0"/>
              </a:rPr>
              <a:t>Лидер - Нековаль Светлана Николаевна 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</TotalTime>
  <Words>1621</Words>
  <Application>Microsoft Office PowerPoint</Application>
  <PresentationFormat>Произвольный</PresentationFormat>
  <Paragraphs>296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Arial</vt:lpstr>
      <vt:lpstr>Calibri</vt:lpstr>
      <vt:lpstr>Montserrat</vt:lpstr>
      <vt:lpstr>Montserrat Bold</vt:lpstr>
      <vt:lpstr>Montserrat ExtraBold</vt:lpstr>
      <vt:lpstr>Montserrat Light</vt:lpstr>
      <vt:lpstr>Montserrat Regular</vt:lpstr>
      <vt:lpstr>Montserrat SemiBold</vt:lpstr>
      <vt:lpstr>Montserrat Semi-Bold Bold</vt:lpstr>
      <vt:lpstr>Roboto Condensed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Antonova O</dc:creator>
  <cp:lastModifiedBy>Antonova O</cp:lastModifiedBy>
  <cp:revision>12</cp:revision>
  <dcterms:modified xsi:type="dcterms:W3CDTF">2024-12-14T08:52:08Z</dcterms:modified>
</cp:coreProperties>
</file>