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587" userDrawn="1">
          <p15:clr>
            <a:srgbClr val="A4A3A4"/>
          </p15:clr>
        </p15:guide>
        <p15:guide id="2" pos="28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BF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7FACDD6-7895-44A7-9487-568C5E7B06CD}" styleName="Table_0">
    <a:wholeTbl>
      <a:tcTxStyle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Style>
        <a:tcBdr/>
        <a:fill>
          <a:solidFill>
            <a:schemeClr val="dk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46" y="77"/>
      </p:cViewPr>
      <p:guideLst>
        <p:guide orient="horz" pos="1587"/>
        <p:guide pos="2847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4154585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/>
            </a:pPr>
            <a:r>
              <a:rPr lang="ru-RU" sz="1100" b="0" i="0" u="none" strike="noStrike" cap="none" dirty="0">
                <a:solidFill>
                  <a:schemeClr val="dk2"/>
                </a:solidFill>
                <a:highlight>
                  <a:srgbClr val="FFFF00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(При необходимости выбрать одно </a:t>
            </a:r>
            <a:r>
              <a:rPr lang="ru-RU" sz="1100" b="0" i="0" u="none" strike="noStrike" cap="none" dirty="0" err="1">
                <a:solidFill>
                  <a:schemeClr val="dk2"/>
                </a:solidFill>
                <a:highlight>
                  <a:srgbClr val="FFFF00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напарвления</a:t>
            </a:r>
            <a:r>
              <a:rPr lang="ru-RU" sz="1100" b="0" i="0" u="none" strike="noStrike" cap="none" dirty="0">
                <a:solidFill>
                  <a:schemeClr val="dk2"/>
                </a:solidFill>
                <a:highlight>
                  <a:srgbClr val="FFFF00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из полного перечня,</a:t>
            </a:r>
            <a:r>
              <a:rPr lang="ru-RU" sz="1100" b="0" i="0" u="none" strike="noStrike" cap="none" baseline="0" dirty="0">
                <a:solidFill>
                  <a:schemeClr val="dk2"/>
                </a:solidFill>
                <a:highlight>
                  <a:srgbClr val="FFFF00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комментарий удалить</a:t>
            </a:r>
            <a:r>
              <a:rPr lang="ru-RU" sz="1100" b="0" i="0" u="none" strike="noStrike" cap="none" dirty="0">
                <a:solidFill>
                  <a:schemeClr val="dk2"/>
                </a:solidFill>
                <a:highlight>
                  <a:srgbClr val="FFFF00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):</a:t>
            </a:r>
            <a:endParaRPr lang="ru-RU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dirty="0"/>
              <a:t>Базовые и критические военные и промышленные технологии для создания перспективных видов вооружения, военной и специальной техники. 2) Базовые технологии силовой электротехники. 3) </a:t>
            </a:r>
            <a:r>
              <a:rPr lang="ru-RU" dirty="0" err="1"/>
              <a:t>Биокаталитические</a:t>
            </a:r>
            <a:r>
              <a:rPr lang="ru-RU" dirty="0"/>
              <a:t>, биосинтетические и </a:t>
            </a:r>
            <a:r>
              <a:rPr lang="ru-RU" dirty="0" err="1"/>
              <a:t>биосенсорные</a:t>
            </a:r>
            <a:r>
              <a:rPr lang="ru-RU" dirty="0"/>
              <a:t> технологии. 4) Биомедицинские и ветеринарные технологии. 5) Геномные, </a:t>
            </a:r>
            <a:r>
              <a:rPr lang="ru-RU" dirty="0" err="1"/>
              <a:t>протеомные</a:t>
            </a:r>
            <a:r>
              <a:rPr lang="ru-RU" dirty="0"/>
              <a:t> и </a:t>
            </a:r>
            <a:r>
              <a:rPr lang="ru-RU" dirty="0" err="1"/>
              <a:t>постгеномные</a:t>
            </a:r>
            <a:r>
              <a:rPr lang="ru-RU" dirty="0"/>
              <a:t> технологии. 6) Клеточные технологии. 7) Компьютерное моделирование </a:t>
            </a:r>
            <a:r>
              <a:rPr lang="ru-RU" dirty="0" err="1"/>
              <a:t>наноматериалов</a:t>
            </a:r>
            <a:r>
              <a:rPr lang="ru-RU" dirty="0"/>
              <a:t>, </a:t>
            </a:r>
            <a:r>
              <a:rPr lang="ru-RU" dirty="0" err="1"/>
              <a:t>наноустройств</a:t>
            </a:r>
            <a:r>
              <a:rPr lang="ru-RU" dirty="0"/>
              <a:t> и </a:t>
            </a:r>
            <a:r>
              <a:rPr lang="ru-RU" dirty="0" err="1"/>
              <a:t>нанотехнологий</a:t>
            </a:r>
            <a:r>
              <a:rPr lang="ru-RU" dirty="0"/>
              <a:t>. 8) Нано-, </a:t>
            </a:r>
            <a:r>
              <a:rPr lang="ru-RU" dirty="0" err="1"/>
              <a:t>био</a:t>
            </a:r>
            <a:r>
              <a:rPr lang="ru-RU" dirty="0"/>
              <a:t>-, информационные, когнитивные технологии. 9) Технологии атомной энергетики, ядерного топливного цикла, безопасного обращения с радиоактивными отходами и отработавшим ядерным топливом. 10) Технологии биоинженерии. 11) Технологии диагностики </a:t>
            </a:r>
            <a:r>
              <a:rPr lang="ru-RU" dirty="0" err="1"/>
              <a:t>наноматериалов</a:t>
            </a:r>
            <a:r>
              <a:rPr lang="ru-RU" dirty="0"/>
              <a:t> и </a:t>
            </a:r>
            <a:r>
              <a:rPr lang="ru-RU" dirty="0" err="1"/>
              <a:t>наноустройств</a:t>
            </a:r>
            <a:r>
              <a:rPr lang="ru-RU" dirty="0"/>
              <a:t>. 12) Технологии доступа к широкополосным мультимедийным услугам. 13) Технологии информационных, управляющих, навигационных систем. 14) Технологии </a:t>
            </a:r>
            <a:r>
              <a:rPr lang="ru-RU" dirty="0" err="1"/>
              <a:t>наноустройств</a:t>
            </a:r>
            <a:r>
              <a:rPr lang="ru-RU" dirty="0"/>
              <a:t> и микросистемной техники. 15) Технологии новых и возобновляемых источников энергии, включая водородную энергетику. 16) Технологии получения и обработки конструкционных </a:t>
            </a:r>
            <a:r>
              <a:rPr lang="ru-RU" dirty="0" err="1"/>
              <a:t>наноматериалов</a:t>
            </a:r>
            <a:r>
              <a:rPr lang="ru-RU" dirty="0"/>
              <a:t>. 17) Технологии получения и обработки функциональных </a:t>
            </a:r>
            <a:r>
              <a:rPr lang="ru-RU" dirty="0" err="1"/>
              <a:t>наноматериалов</a:t>
            </a:r>
            <a:r>
              <a:rPr lang="ru-RU" dirty="0"/>
              <a:t>. 18) Технологии и программное обеспечение распределенных и высокопроизводительных вычислительных систем. 19) Технологии мониторинга и прогнозирования состояния окружающей среды, предотвращения и ликвидации ее загрязнения. 20) Технологии поиска, разведки, разработки месторождений полезных ископаемых и их добычи. 21) Технологии предупреждения и ликвидации чрезвычайных ситуаций природного и техногенного характера. 22) Технологии снижения потерь от социально значимых заболеваний. 23) Технологии создания высокоскоростных транспортных средств и интеллектуальных систем управления новыми видами транспорта. 24) Технологии создания ракетно-космической и транспортной техники нового поколения. 25) Технологии создания электронной компонентной базы и </a:t>
            </a:r>
            <a:r>
              <a:rPr lang="ru-RU" dirty="0" err="1"/>
              <a:t>энергоэффективных</a:t>
            </a:r>
            <a:r>
              <a:rPr lang="ru-RU" dirty="0"/>
              <a:t> световых устройств. 26) Технологии создания энергосберегающих систем транспортировки, распределения и использования энергии. 27) Технологии </a:t>
            </a:r>
            <a:r>
              <a:rPr lang="ru-RU" dirty="0" err="1"/>
              <a:t>энергоэффективного</a:t>
            </a:r>
            <a:r>
              <a:rPr lang="ru-RU" dirty="0"/>
              <a:t> производства и преобразования энергии на органическом топливе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CD42-F391-41DA-9F90-C58F28DB0AF5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6CD42-F391-41DA-9F90-C58F28DB0AF5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bg1">
              <a:lumMod val="65000"/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8000"/>
              <a:buFont typeface="Arial" panose="020B0604020202020204"/>
              <a:buNone/>
            </a:pPr>
            <a:r>
              <a:rPr lang="ru-RU" sz="2800" b="0" i="0" u="none" strike="noStrike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  <a:sym typeface="Arial" panose="020B0604020202020204"/>
              </a:rPr>
              <a:t>Технологическое направление: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8000"/>
              <a:buFont typeface="Arial" panose="020B0604020202020204"/>
              <a:buNone/>
            </a:pPr>
            <a:r>
              <a:rPr lang="ru-RU" sz="2800" b="0" i="0" u="none" strike="noStrike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  <a:sym typeface="Arial" panose="020B0604020202020204"/>
              </a:rPr>
              <a:t>Биомедицинские и ветеринарные технологии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17668" y="1723701"/>
            <a:ext cx="6952534" cy="1102519"/>
          </a:xfrm>
        </p:spPr>
        <p:txBody>
          <a:bodyPr>
            <a:normAutofit/>
          </a:bodyPr>
          <a:lstStyle/>
          <a:p>
            <a:r>
              <a:rPr lang="en-US" sz="6000" b="1" dirty="0" err="1">
                <a:latin typeface="Times New Roman" pitchFamily="18" charset="0"/>
                <a:cs typeface="Times New Roman" pitchFamily="18" charset="0"/>
              </a:rPr>
              <a:t>TailedLove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D08797C0-BD9E-DA8F-19E5-B3D5A2421BFC}"/>
              </a:ext>
            </a:extLst>
          </p:cNvPr>
          <p:cNvSpPr txBox="1"/>
          <p:nvPr/>
        </p:nvSpPr>
        <p:spPr>
          <a:xfrm>
            <a:off x="3423844" y="2868539"/>
            <a:ext cx="5720156" cy="624057"/>
          </a:xfrm>
          <a:prstGeom prst="rect">
            <a:avLst/>
          </a:prstGeom>
          <a:solidFill>
            <a:schemeClr val="bg1">
              <a:lumMod val="65000"/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None/>
            </a:pPr>
            <a:r>
              <a:rPr lang="ru-RU" sz="1800" b="1" i="0" u="none" strike="noStrike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Наставник: Никонова Наталья Александровна</a:t>
            </a:r>
            <a:endParaRPr sz="105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91695" y="223279"/>
            <a:ext cx="614547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000"/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Пользователь и его проблема</a:t>
            </a:r>
            <a:endParaRPr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229196" y="1636295"/>
            <a:ext cx="5827843" cy="3292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Люди с породистыми домашними животными, которые ищут для них партнера.</a:t>
            </a:r>
          </a:p>
          <a:p>
            <a:pPr marL="0" indent="0" algn="just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Сложность в поиске среди множества питомников того самого животного, с которым хотелось бы свести своего любимца для получения чудесного потомства с наилучшими породными характеристиками. 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624263" y="1152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E330C658-7D7C-0E54-18A0-A760B3FFA2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2"/>
          <a:stretch/>
        </p:blipFill>
        <p:spPr bwMode="auto">
          <a:xfrm>
            <a:off x="6307756" y="1"/>
            <a:ext cx="2836244" cy="227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501393B5-9FCF-4254-C9EE-6BF19B1BA8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0"/>
          <a:stretch/>
        </p:blipFill>
        <p:spPr bwMode="auto">
          <a:xfrm>
            <a:off x="6307755" y="2275687"/>
            <a:ext cx="2836243" cy="2867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429369" y="178904"/>
            <a:ext cx="8285260" cy="1075811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 algn="ctr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SzPct val="111000"/>
            </a:pP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Решение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325781"/>
            <a:ext cx="8229600" cy="13716"/>
          </a:xfrm>
          <a:custGeom>
            <a:avLst/>
            <a:gdLst>
              <a:gd name="connsiteX0" fmla="*/ 0 w 8229600"/>
              <a:gd name="connsiteY0" fmla="*/ 0 h 13716"/>
              <a:gd name="connsiteX1" fmla="*/ 521208 w 8229600"/>
              <a:gd name="connsiteY1" fmla="*/ 0 h 13716"/>
              <a:gd name="connsiteX2" fmla="*/ 1371600 w 8229600"/>
              <a:gd name="connsiteY2" fmla="*/ 0 h 13716"/>
              <a:gd name="connsiteX3" fmla="*/ 2221992 w 8229600"/>
              <a:gd name="connsiteY3" fmla="*/ 0 h 13716"/>
              <a:gd name="connsiteX4" fmla="*/ 3072384 w 8229600"/>
              <a:gd name="connsiteY4" fmla="*/ 0 h 13716"/>
              <a:gd name="connsiteX5" fmla="*/ 3511296 w 8229600"/>
              <a:gd name="connsiteY5" fmla="*/ 0 h 13716"/>
              <a:gd name="connsiteX6" fmla="*/ 4114800 w 8229600"/>
              <a:gd name="connsiteY6" fmla="*/ 0 h 13716"/>
              <a:gd name="connsiteX7" fmla="*/ 4553712 w 8229600"/>
              <a:gd name="connsiteY7" fmla="*/ 0 h 13716"/>
              <a:gd name="connsiteX8" fmla="*/ 5239512 w 8229600"/>
              <a:gd name="connsiteY8" fmla="*/ 0 h 13716"/>
              <a:gd name="connsiteX9" fmla="*/ 5843016 w 8229600"/>
              <a:gd name="connsiteY9" fmla="*/ 0 h 13716"/>
              <a:gd name="connsiteX10" fmla="*/ 6611112 w 8229600"/>
              <a:gd name="connsiteY10" fmla="*/ 0 h 13716"/>
              <a:gd name="connsiteX11" fmla="*/ 7461504 w 8229600"/>
              <a:gd name="connsiteY11" fmla="*/ 0 h 13716"/>
              <a:gd name="connsiteX12" fmla="*/ 8229600 w 8229600"/>
              <a:gd name="connsiteY12" fmla="*/ 0 h 13716"/>
              <a:gd name="connsiteX13" fmla="*/ 8229600 w 8229600"/>
              <a:gd name="connsiteY13" fmla="*/ 13716 h 13716"/>
              <a:gd name="connsiteX14" fmla="*/ 7461504 w 8229600"/>
              <a:gd name="connsiteY14" fmla="*/ 13716 h 13716"/>
              <a:gd name="connsiteX15" fmla="*/ 6940296 w 8229600"/>
              <a:gd name="connsiteY15" fmla="*/ 13716 h 13716"/>
              <a:gd name="connsiteX16" fmla="*/ 6419088 w 8229600"/>
              <a:gd name="connsiteY16" fmla="*/ 13716 h 13716"/>
              <a:gd name="connsiteX17" fmla="*/ 5650992 w 8229600"/>
              <a:gd name="connsiteY17" fmla="*/ 13716 h 13716"/>
              <a:gd name="connsiteX18" fmla="*/ 5129784 w 8229600"/>
              <a:gd name="connsiteY18" fmla="*/ 13716 h 13716"/>
              <a:gd name="connsiteX19" fmla="*/ 4690872 w 8229600"/>
              <a:gd name="connsiteY19" fmla="*/ 13716 h 13716"/>
              <a:gd name="connsiteX20" fmla="*/ 4087368 w 8229600"/>
              <a:gd name="connsiteY20" fmla="*/ 13716 h 13716"/>
              <a:gd name="connsiteX21" fmla="*/ 3401568 w 8229600"/>
              <a:gd name="connsiteY21" fmla="*/ 13716 h 13716"/>
              <a:gd name="connsiteX22" fmla="*/ 2798064 w 8229600"/>
              <a:gd name="connsiteY22" fmla="*/ 13716 h 13716"/>
              <a:gd name="connsiteX23" fmla="*/ 2276856 w 8229600"/>
              <a:gd name="connsiteY23" fmla="*/ 13716 h 13716"/>
              <a:gd name="connsiteX24" fmla="*/ 1426464 w 8229600"/>
              <a:gd name="connsiteY24" fmla="*/ 13716 h 13716"/>
              <a:gd name="connsiteX25" fmla="*/ 740664 w 8229600"/>
              <a:gd name="connsiteY25" fmla="*/ 13716 h 13716"/>
              <a:gd name="connsiteX26" fmla="*/ 0 w 8229600"/>
              <a:gd name="connsiteY26" fmla="*/ 13716 h 13716"/>
              <a:gd name="connsiteX27" fmla="*/ 0 w 8229600"/>
              <a:gd name="connsiteY27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3716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9169" y="6566"/>
                  <a:pt x="8229218" y="9895"/>
                  <a:pt x="8229600" y="13716"/>
                </a:cubicBezTo>
                <a:cubicBezTo>
                  <a:pt x="7940706" y="-13865"/>
                  <a:pt x="7792584" y="-20581"/>
                  <a:pt x="7461504" y="13716"/>
                </a:cubicBezTo>
                <a:cubicBezTo>
                  <a:pt x="7130424" y="48013"/>
                  <a:pt x="7080072" y="39273"/>
                  <a:pt x="6940296" y="13716"/>
                </a:cubicBezTo>
                <a:cubicBezTo>
                  <a:pt x="6800520" y="-11841"/>
                  <a:pt x="6672872" y="22099"/>
                  <a:pt x="6419088" y="13716"/>
                </a:cubicBezTo>
                <a:cubicBezTo>
                  <a:pt x="6165304" y="5333"/>
                  <a:pt x="5869721" y="415"/>
                  <a:pt x="5650992" y="13716"/>
                </a:cubicBezTo>
                <a:cubicBezTo>
                  <a:pt x="5432263" y="27017"/>
                  <a:pt x="5308310" y="-1549"/>
                  <a:pt x="5129784" y="13716"/>
                </a:cubicBezTo>
                <a:cubicBezTo>
                  <a:pt x="4951258" y="28981"/>
                  <a:pt x="4799696" y="10785"/>
                  <a:pt x="4690872" y="13716"/>
                </a:cubicBezTo>
                <a:cubicBezTo>
                  <a:pt x="4582048" y="16647"/>
                  <a:pt x="4311124" y="-12408"/>
                  <a:pt x="4087368" y="13716"/>
                </a:cubicBezTo>
                <a:cubicBezTo>
                  <a:pt x="3863612" y="39840"/>
                  <a:pt x="3730288" y="8802"/>
                  <a:pt x="3401568" y="13716"/>
                </a:cubicBezTo>
                <a:cubicBezTo>
                  <a:pt x="3072848" y="18630"/>
                  <a:pt x="3020684" y="27853"/>
                  <a:pt x="2798064" y="13716"/>
                </a:cubicBezTo>
                <a:cubicBezTo>
                  <a:pt x="2575444" y="-421"/>
                  <a:pt x="2440915" y="-11924"/>
                  <a:pt x="2276856" y="13716"/>
                </a:cubicBezTo>
                <a:cubicBezTo>
                  <a:pt x="2112797" y="39356"/>
                  <a:pt x="1726502" y="-14132"/>
                  <a:pt x="1426464" y="13716"/>
                </a:cubicBezTo>
                <a:cubicBezTo>
                  <a:pt x="1126426" y="41564"/>
                  <a:pt x="992925" y="16444"/>
                  <a:pt x="740664" y="13716"/>
                </a:cubicBezTo>
                <a:cubicBezTo>
                  <a:pt x="488403" y="10988"/>
                  <a:pt x="195650" y="-20633"/>
                  <a:pt x="0" y="13716"/>
                </a:cubicBezTo>
                <a:cubicBezTo>
                  <a:pt x="120" y="8944"/>
                  <a:pt x="-32" y="6034"/>
                  <a:pt x="0" y="0"/>
                </a:cubicBezTo>
                <a:close/>
              </a:path>
              <a:path w="8229600" h="13716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29365" y="6754"/>
                  <a:pt x="8229865" y="9234"/>
                  <a:pt x="8229600" y="13716"/>
                </a:cubicBezTo>
                <a:cubicBezTo>
                  <a:pt x="8075287" y="30482"/>
                  <a:pt x="7821366" y="17278"/>
                  <a:pt x="7626096" y="13716"/>
                </a:cubicBezTo>
                <a:cubicBezTo>
                  <a:pt x="7430826" y="10154"/>
                  <a:pt x="7320004" y="-14241"/>
                  <a:pt x="7022592" y="13716"/>
                </a:cubicBezTo>
                <a:cubicBezTo>
                  <a:pt x="6725180" y="41673"/>
                  <a:pt x="6348804" y="-18597"/>
                  <a:pt x="6172200" y="13716"/>
                </a:cubicBezTo>
                <a:cubicBezTo>
                  <a:pt x="5995596" y="46029"/>
                  <a:pt x="5788102" y="18318"/>
                  <a:pt x="5650992" y="13716"/>
                </a:cubicBezTo>
                <a:cubicBezTo>
                  <a:pt x="5513882" y="9114"/>
                  <a:pt x="5198399" y="24549"/>
                  <a:pt x="4882896" y="13716"/>
                </a:cubicBezTo>
                <a:cubicBezTo>
                  <a:pt x="4567393" y="2883"/>
                  <a:pt x="4557008" y="22393"/>
                  <a:pt x="4443984" y="13716"/>
                </a:cubicBezTo>
                <a:cubicBezTo>
                  <a:pt x="4330960" y="5039"/>
                  <a:pt x="4061674" y="24319"/>
                  <a:pt x="3758184" y="13716"/>
                </a:cubicBezTo>
                <a:cubicBezTo>
                  <a:pt x="3454694" y="3113"/>
                  <a:pt x="3380392" y="14547"/>
                  <a:pt x="3236976" y="13716"/>
                </a:cubicBezTo>
                <a:cubicBezTo>
                  <a:pt x="3093560" y="12885"/>
                  <a:pt x="2632116" y="33035"/>
                  <a:pt x="2386584" y="13716"/>
                </a:cubicBezTo>
                <a:cubicBezTo>
                  <a:pt x="2141052" y="-5603"/>
                  <a:pt x="2110884" y="24205"/>
                  <a:pt x="1947672" y="13716"/>
                </a:cubicBezTo>
                <a:cubicBezTo>
                  <a:pt x="1784460" y="3227"/>
                  <a:pt x="1535467" y="-4111"/>
                  <a:pt x="1261872" y="13716"/>
                </a:cubicBezTo>
                <a:cubicBezTo>
                  <a:pt x="988277" y="31543"/>
                  <a:pt x="1021096" y="5803"/>
                  <a:pt x="822960" y="13716"/>
                </a:cubicBezTo>
                <a:cubicBezTo>
                  <a:pt x="624824" y="21629"/>
                  <a:pt x="298309" y="-3289"/>
                  <a:pt x="0" y="13716"/>
                </a:cubicBezTo>
                <a:cubicBezTo>
                  <a:pt x="52" y="10594"/>
                  <a:pt x="386" y="5364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 descr="Изображение выглядит как млекопитающее, текст, собака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648D6B81-FE8B-E70F-CF98-54B2443A93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06" r="1215" b="-1"/>
          <a:stretch/>
        </p:blipFill>
        <p:spPr>
          <a:xfrm>
            <a:off x="429369" y="1553748"/>
            <a:ext cx="2957886" cy="3138045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</p:spPr>
      </p:pic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679466" y="1339497"/>
            <a:ext cx="5035164" cy="3530886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Autofit/>
          </a:bodyPr>
          <a:lstStyle/>
          <a:p>
            <a:pPr marL="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TailedLove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сайт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котором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пользователь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сможет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подобрать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пару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своего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питомца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чтобы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участвовать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разведении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Он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рассчитан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владельцев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племенных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животных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анкетах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будут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указываться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необходимые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данные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порода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пол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возраст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кличка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параметры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животного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его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родословная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с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какого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питомника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брали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пушистого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друга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награды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если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такие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имеются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паспорт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вакцинаций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фотографии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животного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 marL="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людей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которые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занимаются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чистопородным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разведением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удобный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вариант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получения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потомства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со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стабильно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передаваемыми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качествами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минимальным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количеством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нестандартных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особей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плюсам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отнесется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еще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то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что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одном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месте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будут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собраны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животные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из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многих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питомников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придется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просматривать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кучу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отдельных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сайтов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155849" y="123753"/>
            <a:ext cx="5511585" cy="799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000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Аналоги решения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408875"/>
              </p:ext>
            </p:extLst>
          </p:nvPr>
        </p:nvGraphicFramePr>
        <p:xfrm>
          <a:off x="0" y="1036077"/>
          <a:ext cx="5974538" cy="3071346"/>
        </p:xfrm>
        <a:graphic>
          <a:graphicData uri="http://schemas.openxmlformats.org/drawingml/2006/table">
            <a:tbl>
              <a:tblPr firstRow="1" bandRow="1">
                <a:tableStyleId>{67FACDD6-7895-44A7-9487-568C5E7B06CD}</a:tableStyleId>
              </a:tblPr>
              <a:tblGrid>
                <a:gridCol w="1953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0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96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088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Альтернатива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Плюсы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Минусы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088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Animal Meet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Большое разнообразие видов животных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Не работает в России, проблемы со скачиванием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896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itchFamily="18" charset="0"/>
                          <a:cs typeface="Times New Roman" pitchFamily="18" charset="0"/>
                        </a:rPr>
                        <a:t>ParaNu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088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itchFamily="18" charset="0"/>
                          <a:cs typeface="Times New Roman" pitchFamily="18" charset="0"/>
                        </a:rPr>
                        <a:t>Vet.city</a:t>
                      </a:r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 Adoption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Сайт работает в России. Большое разнообразие животных. Простой функционал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Сайт для поиска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питомца, а не партнёра для случек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088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itchFamily="18" charset="0"/>
                          <a:cs typeface="Times New Roman" pitchFamily="18" charset="0"/>
                        </a:rPr>
                        <a:t>PawsLikeMe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9098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itchFamily="18" charset="0"/>
                          <a:cs typeface="Times New Roman" pitchFamily="18" charset="0"/>
                        </a:rPr>
                        <a:t>MetPet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14D1EF-06B6-5C7D-2AB4-9C69EBE008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903" b="55309"/>
          <a:stretch/>
        </p:blipFill>
        <p:spPr>
          <a:xfrm>
            <a:off x="6052236" y="0"/>
            <a:ext cx="1810280" cy="12787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F6E8080-C746-1F81-6B6E-DB174F4DAD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264" b="6410"/>
          <a:stretch/>
        </p:blipFill>
        <p:spPr>
          <a:xfrm>
            <a:off x="7862516" y="0"/>
            <a:ext cx="1281483" cy="23444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3D21245-16FB-9498-B2D7-0510D0CF342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277" b="6432"/>
          <a:stretch/>
        </p:blipFill>
        <p:spPr>
          <a:xfrm>
            <a:off x="7862517" y="2600756"/>
            <a:ext cx="1281483" cy="254274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4F2F411-A072-4A72-915F-22161E3A55D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0294" b="3491"/>
          <a:stretch/>
        </p:blipFill>
        <p:spPr>
          <a:xfrm>
            <a:off x="6052236" y="1535103"/>
            <a:ext cx="1810280" cy="34683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3130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00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 целевой аудитории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0" name="Google Shape;80;p17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40421262"/>
              </p:ext>
            </p:extLst>
          </p:nvPr>
        </p:nvGraphicFramePr>
        <p:xfrm>
          <a:off x="207645" y="1252636"/>
          <a:ext cx="8625205" cy="3742876"/>
        </p:xfrm>
        <a:graphic>
          <a:graphicData uri="http://schemas.openxmlformats.org/drawingml/2006/table">
            <a:tbl>
              <a:tblPr>
                <a:noFill/>
                <a:tableStyleId>{67FACDD6-7895-44A7-9487-568C5E7B06CD}</a:tableStyleId>
              </a:tblPr>
              <a:tblGrid>
                <a:gridCol w="1596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8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804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Кто он?</a:t>
                      </a:r>
                      <a:endParaRPr lang="ru-RU" sz="1400" u="none" strike="noStrike" cap="none" dirty="0"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  <a:sym typeface="Arial" panose="020B0604020202020204"/>
                      </a:endParaRPr>
                    </a:p>
                  </a:txBody>
                  <a:tcPr marL="41225" marR="41225" marT="41225" marB="412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Люди с породистыми животными, которые ищут для них партнера по всей России</a:t>
                      </a:r>
                      <a:endParaRPr lang="ru-RU" sz="14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400" u="none" strike="noStrike" cap="none" dirty="0"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  <a:sym typeface="Arial" panose="020B0604020202020204"/>
                      </a:endParaRPr>
                    </a:p>
                  </a:txBody>
                  <a:tcPr marL="41225" marR="41225" marT="41225" marB="412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818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 он делает?</a:t>
                      </a:r>
                      <a:endParaRPr lang="ru-RU" sz="1400" u="none" strike="noStrike" cap="none" dirty="0"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  <a:sym typeface="Arial" panose="020B0604020202020204"/>
                      </a:endParaRPr>
                    </a:p>
                  </a:txBody>
                  <a:tcPr marL="41225" marR="41225" marT="41225" marB="412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Поиск партнера для своего животного, чтобы получить здоровое потомство с наилучшими характеристиками</a:t>
                      </a:r>
                      <a:r>
                        <a:rPr lang="ru-RU" sz="1400" u="none" strike="noStrike" cap="none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породы</a:t>
                      </a:r>
                      <a:endParaRPr lang="ru-RU" sz="14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400" u="none" strike="noStrike" cap="none" dirty="0"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  <a:sym typeface="Arial" panose="020B0604020202020204"/>
                      </a:endParaRPr>
                    </a:p>
                  </a:txBody>
                  <a:tcPr marL="41225" marR="41225" marT="41225" marB="412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18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 взаимодействует с продуктом?</a:t>
                      </a:r>
                      <a:endParaRPr lang="ru-RU" sz="1400" u="none" strike="noStrike" cap="none" dirty="0"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  <a:sym typeface="Arial" panose="020B0604020202020204"/>
                      </a:endParaRPr>
                    </a:p>
                  </a:txBody>
                  <a:tcPr marL="41225" marR="41225" marT="41225" marB="412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Пользователь ищет «анкеты» животных на различных сайтах, тем самым тратит много времени на поиск и отбор нужного животного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400" u="none" strike="noStrike" cap="none" dirty="0"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  <a:sym typeface="Arial" panose="020B0604020202020204"/>
                      </a:endParaRPr>
                    </a:p>
                  </a:txBody>
                  <a:tcPr marL="41225" marR="41225" marT="41225" marB="412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845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Ценностное предложение</a:t>
                      </a:r>
                      <a:endParaRPr lang="ru-RU" sz="1400" u="none" strike="noStrike" cap="none" dirty="0"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  <a:sym typeface="Arial" panose="020B0604020202020204"/>
                      </a:endParaRPr>
                    </a:p>
                  </a:txBody>
                  <a:tcPr marL="41225" marR="41225" marT="41225" marB="412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нас собрана база проверенных животных из различных питомников,</a:t>
                      </a:r>
                      <a:r>
                        <a:rPr lang="ru-RU" sz="1400" u="none" strike="noStrike" cap="none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находящихся на территории всей России</a:t>
                      </a: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(с достоверными данными, фотографиями, родословной)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 осуществляем легкую коммуникацию между хозяевами животных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4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400" u="none" strike="noStrike" cap="none" dirty="0"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  <a:sym typeface="Arial" panose="020B0604020202020204"/>
                      </a:endParaRPr>
                    </a:p>
                  </a:txBody>
                  <a:tcPr marL="41225" marR="41225" marT="41225" marB="412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0" y="20147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000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Команда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/>
          <a:srcRect l="5830" t="13810" r="6000" b="5500"/>
          <a:stretch>
            <a:fillRect/>
          </a:stretch>
        </p:blipFill>
        <p:spPr>
          <a:xfrm>
            <a:off x="5753571" y="827516"/>
            <a:ext cx="1209711" cy="1549383"/>
          </a:xfrm>
          <a:prstGeom prst="ellipse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/>
          <a:srcRect t="21740"/>
          <a:stretch>
            <a:fillRect/>
          </a:stretch>
        </p:blipFill>
        <p:spPr>
          <a:xfrm>
            <a:off x="141760" y="2898665"/>
            <a:ext cx="1230356" cy="1629070"/>
          </a:xfrm>
          <a:prstGeom prst="ellipse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/>
          <a:srcRect l="19970" t="6030" r="15340"/>
          <a:stretch>
            <a:fillRect/>
          </a:stretch>
        </p:blipFill>
        <p:spPr>
          <a:xfrm>
            <a:off x="1875683" y="2898665"/>
            <a:ext cx="1217250" cy="1592526"/>
          </a:xfrm>
          <a:prstGeom prst="ellipse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/>
          <a:srcRect l="-810" t="-630" r="770" b="630"/>
          <a:stretch>
            <a:fillRect/>
          </a:stretch>
        </p:blipFill>
        <p:spPr>
          <a:xfrm>
            <a:off x="1008403" y="821039"/>
            <a:ext cx="1123010" cy="1497474"/>
          </a:xfrm>
          <a:prstGeom prst="ellipse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7"/>
          <a:srcRect l="4210" t="8990" r="160"/>
          <a:stretch>
            <a:fillRect/>
          </a:stretch>
        </p:blipFill>
        <p:spPr>
          <a:xfrm>
            <a:off x="6687671" y="2916937"/>
            <a:ext cx="1216040" cy="1592526"/>
          </a:xfrm>
          <a:prstGeom prst="ellipse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881753-61FC-BF22-A0AC-48A6B34A20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3718" y="1409529"/>
            <a:ext cx="1651561" cy="2494436"/>
          </a:xfrm>
          <a:prstGeom prst="ellipse">
            <a:avLst/>
          </a:prstGeom>
          <a:noFill/>
          <a:ln>
            <a:noFill/>
          </a:ln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CC5025-144F-3CC1-2C01-96129773C4B6}"/>
              </a:ext>
            </a:extLst>
          </p:cNvPr>
          <p:cNvSpPr txBox="1"/>
          <p:nvPr/>
        </p:nvSpPr>
        <p:spPr>
          <a:xfrm>
            <a:off x="996588" y="2395137"/>
            <a:ext cx="1146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Кичигина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Софья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883EA2-99A2-8D64-2B1C-60DFEF23F6A1}"/>
              </a:ext>
            </a:extLst>
          </p:cNvPr>
          <p:cNvSpPr txBox="1"/>
          <p:nvPr/>
        </p:nvSpPr>
        <p:spPr>
          <a:xfrm>
            <a:off x="165065" y="4521971"/>
            <a:ext cx="1183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Ромашова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Диана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BEF972-B6A0-0935-3A5C-479111CBF99D}"/>
              </a:ext>
            </a:extLst>
          </p:cNvPr>
          <p:cNvSpPr txBox="1"/>
          <p:nvPr/>
        </p:nvSpPr>
        <p:spPr>
          <a:xfrm>
            <a:off x="5911293" y="2534181"/>
            <a:ext cx="894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Попова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Юлия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0CD406-0D0D-0590-B96D-1C192B8F6A3C}"/>
              </a:ext>
            </a:extLst>
          </p:cNvPr>
          <p:cNvSpPr txBox="1"/>
          <p:nvPr/>
        </p:nvSpPr>
        <p:spPr>
          <a:xfrm>
            <a:off x="1569908" y="4527735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Батракова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Елизавета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5DC852-052D-30C1-1A2A-AB14B78F04B6}"/>
              </a:ext>
            </a:extLst>
          </p:cNvPr>
          <p:cNvSpPr txBox="1"/>
          <p:nvPr/>
        </p:nvSpPr>
        <p:spPr>
          <a:xfrm>
            <a:off x="6381291" y="4509463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Батуева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Елизавета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C4EAEC-F5B8-EE18-1040-2BB9CA964183}"/>
              </a:ext>
            </a:extLst>
          </p:cNvPr>
          <p:cNvSpPr txBox="1"/>
          <p:nvPr/>
        </p:nvSpPr>
        <p:spPr>
          <a:xfrm>
            <a:off x="3645099" y="4032409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Никонова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Наталья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Александровна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4" b="8187"/>
          <a:stretch/>
        </p:blipFill>
        <p:spPr bwMode="auto">
          <a:xfrm>
            <a:off x="7549779" y="827516"/>
            <a:ext cx="1228459" cy="159703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8293" y="2552786"/>
            <a:ext cx="1071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Сенюков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Даниил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00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к экспертам</a:t>
            </a:r>
          </a:p>
        </p:txBody>
      </p:sp>
      <p:sp>
        <p:nvSpPr>
          <p:cNvPr id="98" name="Google Shape;98;p2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дополнительные услуги можно разместить на сайте, чтобы получить прибыль?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79*280"/>
  <p:tag name="TABLE_ENDDRAG_RECT" val="16*90*679*280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655</Words>
  <Application>Microsoft Office PowerPoint</Application>
  <PresentationFormat>Экран (16:9)</PresentationFormat>
  <Paragraphs>56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TailedLove</vt:lpstr>
      <vt:lpstr>Пользователь и его проблема</vt:lpstr>
      <vt:lpstr>Решение</vt:lpstr>
      <vt:lpstr>Аналоги решения</vt:lpstr>
      <vt:lpstr>Портрет целевой аудитории </vt:lpstr>
      <vt:lpstr>Команда</vt:lpstr>
      <vt:lpstr>Вопросы к экспертам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Вадим</dc:creator>
  <cp:lastModifiedBy>Буянов Сергей Алексеевич</cp:lastModifiedBy>
  <cp:revision>22</cp:revision>
  <dcterms:created xsi:type="dcterms:W3CDTF">2024-10-03T20:44:00Z</dcterms:created>
  <dcterms:modified xsi:type="dcterms:W3CDTF">2024-10-19T09:42:09Z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78CD6622C72C4064BF1DC80B993473AC_12</vt:lpwstr>
  </property>
  <property fmtid="{D5CDD505-2E9C-101B-9397-08002B2CF9AE}" pid="3" name="KSOProductBuildVer">
    <vt:lpwstr>1049-12.2.0.18283</vt:lpwstr>
  </property>
</Properties>
</file>