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8" roundtripDataSignature="AMtx7mg6egL9hPxRhBzyy0Tj0dC60Onh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43D137E-418C-4014-8116-E00163602AC0}">
  <a:tblStyle styleId="{543D137E-418C-4014-8116-E00163602AC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6ADE827D-ABB2-47F4-9FE6-89536BCEBA5F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38" Type="http://customschemas.google.com/relationships/presentationmetadata" Target="meta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9e9983ac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g29e9983ac6d_0_0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9e9983ac6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g29e9983ac6d_0_16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4" name="Google Shape;234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7" name="Google Shape;247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5" name="Google Shape;285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3.png"/><Relationship Id="rId5" Type="http://schemas.openxmlformats.org/officeDocument/2006/relationships/image" Target="../media/image11.png"/><Relationship Id="rId6" Type="http://schemas.openxmlformats.org/officeDocument/2006/relationships/image" Target="../media/image6.png"/><Relationship Id="rId7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6.jpg"/><Relationship Id="rId5" Type="http://schemas.openxmlformats.org/officeDocument/2006/relationships/image" Target="../media/image1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Relationship Id="rId4" Type="http://schemas.openxmlformats.org/officeDocument/2006/relationships/image" Target="../media/image23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mailto:proxoroff.ilia2016@yandex.ru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20.jpg"/><Relationship Id="rId6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idx="1" type="body"/>
          </p:nvPr>
        </p:nvSpPr>
        <p:spPr>
          <a:xfrm>
            <a:off x="401718" y="1450281"/>
            <a:ext cx="3825300" cy="13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4400"/>
              <a:t>КФХ - АГРО</a:t>
            </a:r>
            <a:endParaRPr b="1" sz="44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5075" y="2659400"/>
            <a:ext cx="3825300" cy="248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98625" y="1417600"/>
            <a:ext cx="72291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наше время актуально следить за своим здоровьем. Экологически чистая клубника, выращенная в местной области без нитратов и вредных удобрений. Круглогодичная, разнообразие сортов которые, приносят людям пользу и радость.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98625" y="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FF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FF000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1384574" y="23249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FF0000"/>
                </a:solidFill>
              </a:rPr>
              <a:t>ЦЕЛЕВАЯ АУДИТОРИЯ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575393" y="243390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01718" y="17834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326315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70125" y="2646875"/>
            <a:ext cx="3818049" cy="2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"/>
          <p:cNvSpPr txBox="1"/>
          <p:nvPr/>
        </p:nvSpPr>
        <p:spPr>
          <a:xfrm>
            <a:off x="530725" y="1390550"/>
            <a:ext cx="64686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aleway"/>
              <a:buChar char="●"/>
            </a:pPr>
            <a:r>
              <a:rPr b="1" lang="ru" sz="2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В2В</a:t>
            </a:r>
            <a:endParaRPr b="1" sz="2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Raleway"/>
              <a:buChar char="●"/>
            </a:pPr>
            <a:r>
              <a:rPr b="1" lang="ru" sz="2500">
                <a:latin typeface="Raleway"/>
                <a:ea typeface="Raleway"/>
                <a:cs typeface="Raleway"/>
                <a:sym typeface="Raleway"/>
              </a:rPr>
              <a:t>Компании пищевые </a:t>
            </a:r>
            <a:endParaRPr b="1" sz="2500"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Raleway"/>
              <a:buChar char="●"/>
            </a:pPr>
            <a:r>
              <a:rPr b="1" lang="ru" sz="2500">
                <a:latin typeface="Raleway"/>
                <a:ea typeface="Raleway"/>
                <a:cs typeface="Raleway"/>
                <a:sym typeface="Raleway"/>
              </a:rPr>
              <a:t>Кондитерские </a:t>
            </a:r>
            <a:endParaRPr b="1" sz="2500"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Raleway"/>
              <a:buChar char="●"/>
            </a:pPr>
            <a:r>
              <a:rPr b="1" lang="ru" sz="2500">
                <a:latin typeface="Raleway"/>
                <a:ea typeface="Raleway"/>
                <a:cs typeface="Raleway"/>
                <a:sym typeface="Raleway"/>
              </a:rPr>
              <a:t>Гипермаркеты продуктовые</a:t>
            </a:r>
            <a:endParaRPr b="1" sz="2500"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Raleway"/>
              <a:buChar char="●"/>
            </a:pPr>
            <a:r>
              <a:rPr b="1" lang="ru" sz="2500">
                <a:latin typeface="Raleway"/>
                <a:ea typeface="Raleway"/>
                <a:cs typeface="Raleway"/>
                <a:sym typeface="Raleway"/>
              </a:rPr>
              <a:t>Доставка (Яндекс)</a:t>
            </a:r>
            <a:endParaRPr b="1" sz="2500"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Raleway"/>
              <a:buChar char="●"/>
            </a:pPr>
            <a:r>
              <a:rPr b="1" lang="ru" sz="2500">
                <a:latin typeface="Raleway"/>
                <a:ea typeface="Raleway"/>
                <a:cs typeface="Raleway"/>
                <a:sym typeface="Raleway"/>
              </a:rPr>
              <a:t>Ozon Fresh</a:t>
            </a:r>
            <a:endParaRPr b="1" sz="2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sz="2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/>
          <p:nvPr>
            <p:ph type="title"/>
          </p:nvPr>
        </p:nvSpPr>
        <p:spPr>
          <a:xfrm>
            <a:off x="128159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FF0000"/>
                </a:solidFill>
              </a:rPr>
              <a:t>ПРОБЛЕМА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157" name="Google Shape;157;p4"/>
          <p:cNvSpPr txBox="1"/>
          <p:nvPr>
            <p:ph idx="1" type="body"/>
          </p:nvPr>
        </p:nvSpPr>
        <p:spPr>
          <a:xfrm>
            <a:off x="325350" y="1560825"/>
            <a:ext cx="8019900" cy="26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200"/>
              <a:buChar char="●"/>
            </a:pPr>
            <a:r>
              <a:rPr b="1" lang="ru" sz="2200">
                <a:solidFill>
                  <a:srgbClr val="132C40"/>
                </a:solidFill>
              </a:rPr>
              <a:t> Мало экологически чистых ягод в городе Омске и Омской области</a:t>
            </a:r>
            <a:endParaRPr b="1" sz="2200">
              <a:solidFill>
                <a:srgbClr val="132C4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200"/>
              <a:buChar char="●"/>
            </a:pPr>
            <a:r>
              <a:rPr b="1" lang="ru" sz="2200">
                <a:solidFill>
                  <a:srgbClr val="132C40"/>
                </a:solidFill>
              </a:rPr>
              <a:t>Нет доступности и </a:t>
            </a:r>
            <a:r>
              <a:rPr b="1" lang="ru" sz="2200">
                <a:solidFill>
                  <a:srgbClr val="132C40"/>
                </a:solidFill>
              </a:rPr>
              <a:t>все сезонности</a:t>
            </a:r>
            <a:endParaRPr b="1" sz="2200">
              <a:solidFill>
                <a:srgbClr val="132C4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200"/>
              <a:buChar char="●"/>
            </a:pPr>
            <a:r>
              <a:rPr b="1" lang="ru" sz="2200">
                <a:solidFill>
                  <a:srgbClr val="132C40"/>
                </a:solidFill>
              </a:rPr>
              <a:t>Высокая цена, дорогие ягоды</a:t>
            </a:r>
            <a:endParaRPr b="1" sz="2200">
              <a:solidFill>
                <a:srgbClr val="132C4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200"/>
              <a:buChar char="●"/>
            </a:pPr>
            <a:r>
              <a:rPr b="1" lang="ru" sz="2200">
                <a:solidFill>
                  <a:srgbClr val="132C40"/>
                </a:solidFill>
              </a:rPr>
              <a:t>Нет местного производства, перебой с поставками</a:t>
            </a:r>
            <a:endParaRPr b="1" sz="2200">
              <a:solidFill>
                <a:srgbClr val="132C4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200"/>
              <a:buChar char="●"/>
            </a:pPr>
            <a:r>
              <a:rPr b="1" lang="ru" sz="2200">
                <a:solidFill>
                  <a:srgbClr val="132C40"/>
                </a:solidFill>
              </a:rPr>
              <a:t> Качество ягод оставляет желать лучшего</a:t>
            </a:r>
            <a:endParaRPr b="1" sz="22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 txBox="1"/>
          <p:nvPr>
            <p:ph type="title"/>
          </p:nvPr>
        </p:nvSpPr>
        <p:spPr>
          <a:xfrm>
            <a:off x="1396167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FF0000"/>
                </a:solidFill>
              </a:rPr>
              <a:t>РЕШЕНИЕ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171" name="Google Shape;171;p5"/>
          <p:cNvSpPr txBox="1"/>
          <p:nvPr>
            <p:ph idx="1" type="body"/>
          </p:nvPr>
        </p:nvSpPr>
        <p:spPr>
          <a:xfrm>
            <a:off x="123575" y="1022201"/>
            <a:ext cx="7993200" cy="37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●"/>
            </a:pPr>
            <a:r>
              <a:rPr b="1" lang="ru" sz="2000">
                <a:solidFill>
                  <a:srgbClr val="132C40"/>
                </a:solidFill>
              </a:rPr>
              <a:t>Выращивание экологически чистой клубники, путем регулирования внесения удобрений</a:t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●"/>
            </a:pPr>
            <a:r>
              <a:rPr b="1" lang="ru" sz="2000">
                <a:solidFill>
                  <a:srgbClr val="132C40"/>
                </a:solidFill>
              </a:rPr>
              <a:t>Клубнику выращиваем в теплицах круглый год</a:t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●"/>
            </a:pPr>
            <a:r>
              <a:rPr b="1" lang="ru" sz="2000">
                <a:solidFill>
                  <a:srgbClr val="132C40"/>
                </a:solidFill>
              </a:rPr>
              <a:t>Местное производство обеспечивает легкую и близкую транспортировку</a:t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●"/>
            </a:pPr>
            <a:r>
              <a:rPr b="1" lang="ru" sz="2000">
                <a:solidFill>
                  <a:srgbClr val="132C40"/>
                </a:solidFill>
              </a:rPr>
              <a:t> Сохранность продукции и товарного вида</a:t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●"/>
            </a:pPr>
            <a:r>
              <a:rPr b="1" lang="ru" sz="2000">
                <a:solidFill>
                  <a:srgbClr val="132C40"/>
                </a:solidFill>
              </a:rPr>
              <a:t>Уникальные сорта клубники</a:t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●"/>
            </a:pPr>
            <a:r>
              <a:rPr b="1" lang="ru" sz="2000">
                <a:solidFill>
                  <a:srgbClr val="132C40"/>
                </a:solidFill>
              </a:rPr>
              <a:t>Гидропоника</a:t>
            </a:r>
            <a:endParaRPr b="1" sz="20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51875" y="2774025"/>
            <a:ext cx="2750276" cy="238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9e9983ac6d_0_0"/>
          <p:cNvSpPr txBox="1"/>
          <p:nvPr>
            <p:ph type="title"/>
          </p:nvPr>
        </p:nvSpPr>
        <p:spPr>
          <a:xfrm>
            <a:off x="250442" y="922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FF0000"/>
                </a:solidFill>
              </a:rPr>
              <a:t>Технология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186" name="Google Shape;186;g29e9983ac6d_0_0"/>
          <p:cNvSpPr txBox="1"/>
          <p:nvPr>
            <p:ph idx="1" type="body"/>
          </p:nvPr>
        </p:nvSpPr>
        <p:spPr>
          <a:xfrm>
            <a:off x="250450" y="758800"/>
            <a:ext cx="7993200" cy="56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/>
              <a:t>Самым эффективным </a:t>
            </a:r>
            <a:r>
              <a:rPr b="1" lang="ru" sz="1700"/>
              <a:t>является</a:t>
            </a:r>
            <a:r>
              <a:rPr b="1" lang="ru" sz="1700"/>
              <a:t> выращивание на гидропонике в закрытом грунте. Раскладывается на сетке, а затем помещается в поддон, содержащий питательный состав.  Питание растения </a:t>
            </a:r>
            <a:r>
              <a:rPr b="1" lang="ru" sz="1700"/>
              <a:t>происходит</a:t>
            </a:r>
            <a:r>
              <a:rPr b="1" lang="ru" sz="1700"/>
              <a:t> из минерального раствора</a:t>
            </a:r>
            <a:endParaRPr b="1" sz="1700"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latin typeface="Times New Roman"/>
                <a:ea typeface="Times New Roman"/>
                <a:cs typeface="Times New Roman"/>
                <a:sym typeface="Times New Roman"/>
              </a:rPr>
              <a:t>Гидропоника имеет ряд преимуществ:</a:t>
            </a:r>
            <a:r>
              <a:rPr lang="ru" sz="21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/>
              <a:t>Быстрый урожай</a:t>
            </a:r>
            <a:endParaRPr sz="1700"/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Не требуется ежедневный полив  </a:t>
            </a:r>
            <a:endParaRPr sz="1700"/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Отсутствие вредителей </a:t>
            </a:r>
            <a:endParaRPr sz="1700"/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Простота пересадки растений </a:t>
            </a:r>
            <a:endParaRPr sz="1700"/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Экологическая чистота продукта</a:t>
            </a:r>
            <a:endParaRPr sz="1700"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87" name="Google Shape;187;g29e9983ac6d_0_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g29e9983ac6d_0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29e9983ac6d_0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g29e9983ac6d_0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g29e9983ac6d_0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g29e9983ac6d_0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3" name="Google Shape;193;g29e9983ac6d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7375" y="2657350"/>
            <a:ext cx="2750276" cy="238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9e9983ac6d_0_16"/>
          <p:cNvSpPr txBox="1"/>
          <p:nvPr>
            <p:ph type="title"/>
          </p:nvPr>
        </p:nvSpPr>
        <p:spPr>
          <a:xfrm>
            <a:off x="1211667" y="144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FF0000"/>
                </a:solidFill>
              </a:rPr>
              <a:t>Прототип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199" name="Google Shape;199;g29e9983ac6d_0_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g29e9983ac6d_0_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29e9983ac6d_0_16"/>
          <p:cNvSpPr/>
          <p:nvPr/>
        </p:nvSpPr>
        <p:spPr>
          <a:xfrm>
            <a:off x="382843" y="14486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g29e9983ac6d_0_1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g29e9983ac6d_0_1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g29e9983ac6d_0_1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g29e9983ac6d_0_1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6" name="Google Shape;206;g29e9983ac6d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6821" y="21886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29e9983ac6d_0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475" y="1219731"/>
            <a:ext cx="4162676" cy="3122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29e9983ac6d_0_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8575" y="1210925"/>
            <a:ext cx="3997226" cy="302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"/>
          <p:cNvSpPr txBox="1"/>
          <p:nvPr>
            <p:ph type="title"/>
          </p:nvPr>
        </p:nvSpPr>
        <p:spPr>
          <a:xfrm>
            <a:off x="401719" y="384834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FF0000"/>
                </a:solidFill>
              </a:rPr>
              <a:t>ЦЕННОСТЬ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214" name="Google Shape;214;p6"/>
          <p:cNvSpPr txBox="1"/>
          <p:nvPr/>
        </p:nvSpPr>
        <p:spPr>
          <a:xfrm>
            <a:off x="332519" y="1068634"/>
            <a:ext cx="8363100" cy="181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ru" sz="2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Местная свежая, экологически чистая клубника </a:t>
            </a:r>
            <a:r>
              <a:rPr b="1" i="0" lang="ru" sz="2100" u="none" cap="none" strike="noStrike">
                <a:solidFill>
                  <a:schemeClr val="dk2"/>
                </a:solidFill>
              </a:rPr>
              <a:t>людям, которым важно свое здоровье </a:t>
            </a:r>
            <a:r>
              <a:rPr b="1" lang="ru" sz="2100">
                <a:solidFill>
                  <a:schemeClr val="dk2"/>
                </a:solidFill>
              </a:rPr>
              <a:t>и сбалансированный рацион.</a:t>
            </a:r>
            <a:endParaRPr b="1" i="0" sz="21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51427" y="2977913"/>
            <a:ext cx="1992573" cy="1992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7"/>
          <p:cNvSpPr txBox="1"/>
          <p:nvPr/>
        </p:nvSpPr>
        <p:spPr>
          <a:xfrm>
            <a:off x="97389" y="548307"/>
            <a:ext cx="80871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650">
                <a:solidFill>
                  <a:schemeClr val="dk2"/>
                </a:solidFill>
                <a:highlight>
                  <a:srgbClr val="FFFFFF"/>
                </a:highlight>
              </a:rPr>
              <a:t>Объем  клубники за последние 3 года увеличивался в среднем на 12%, и за 2022г. показатель составил 431 879 тонн. </a:t>
            </a:r>
            <a:endParaRPr b="1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5" name="Google Shape;225;p7"/>
          <p:cNvSpPr txBox="1"/>
          <p:nvPr>
            <p:ph type="title"/>
          </p:nvPr>
        </p:nvSpPr>
        <p:spPr>
          <a:xfrm>
            <a:off x="97395" y="5247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rgbClr val="FF0000"/>
                </a:solidFill>
              </a:rPr>
              <a:t>РЫНОК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0" name="Google Shape;23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075" y="1456600"/>
            <a:ext cx="6399795" cy="313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7"/>
          <p:cNvSpPr txBox="1"/>
          <p:nvPr/>
        </p:nvSpPr>
        <p:spPr>
          <a:xfrm>
            <a:off x="6500525" y="1806500"/>
            <a:ext cx="2506800" cy="13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SOM = </a:t>
            </a:r>
            <a:endParaRPr b="1" sz="2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95 млн. руб.</a:t>
            </a:r>
            <a:endParaRPr b="1" sz="2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8"/>
          <p:cNvSpPr txBox="1"/>
          <p:nvPr/>
        </p:nvSpPr>
        <p:spPr>
          <a:xfrm>
            <a:off x="251794" y="933630"/>
            <a:ext cx="6936600" cy="13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Font typeface="Raleway"/>
              <a:buChar char="●"/>
            </a:pPr>
            <a:r>
              <a:rPr b="1" lang="ru" sz="2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b="1" i="0" lang="ru" sz="2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ривозная из Краснодара</a:t>
            </a:r>
            <a:endParaRPr b="1" i="0" sz="2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Font typeface="Raleway"/>
              <a:buChar char="●"/>
            </a:pPr>
            <a:r>
              <a:rPr b="1" lang="ru" sz="2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</a:t>
            </a:r>
            <a:r>
              <a:rPr b="1" i="0" lang="ru" sz="2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ыращенная на полях (другая технология)</a:t>
            </a:r>
            <a:endParaRPr b="1" i="0" sz="2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Font typeface="Raleway"/>
              <a:buChar char="●"/>
            </a:pPr>
            <a:r>
              <a:rPr b="1" i="0" lang="ru" sz="2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Компания АГро Сельхоз </a:t>
            </a:r>
            <a:endParaRPr b="1" i="0" sz="2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8"/>
          <p:cNvSpPr txBox="1"/>
          <p:nvPr>
            <p:ph type="title"/>
          </p:nvPr>
        </p:nvSpPr>
        <p:spPr>
          <a:xfrm>
            <a:off x="401717" y="153521"/>
            <a:ext cx="51366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rgbClr val="FF0000"/>
                </a:solidFill>
              </a:rPr>
              <a:t>КОНКУРЕНТЫ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240" name="Google Shape;24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4" name="Google Shape;24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2871" y="2436457"/>
            <a:ext cx="4493455" cy="2527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"/>
          <p:cNvSpPr txBox="1"/>
          <p:nvPr/>
        </p:nvSpPr>
        <p:spPr>
          <a:xfrm>
            <a:off x="1383900" y="906300"/>
            <a:ext cx="4420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21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Продажа продукта - клубники </a:t>
            </a:r>
            <a:endParaRPr b="1" i="0" sz="33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93125" y="2792475"/>
            <a:ext cx="2767525" cy="224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9"/>
          <p:cNvSpPr txBox="1"/>
          <p:nvPr/>
        </p:nvSpPr>
        <p:spPr>
          <a:xfrm>
            <a:off x="401725" y="1897213"/>
            <a:ext cx="4935000" cy="15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Себестоимость  проекта: 1,9 млн. руб</a:t>
            </a:r>
            <a:endParaRPr b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Сроки окупаемости: 12 мес.</a:t>
            </a:r>
            <a:endParaRPr b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Прибыль : 5, 5 млн руб.</a:t>
            </a:r>
            <a:endParaRPr b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Кол-во урожая за 2024г. = 28 тонн/год</a:t>
            </a:r>
            <a:endParaRPr b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Себестоимость клубники 115 руб./кг</a:t>
            </a:r>
            <a:endParaRPr b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9" name="Google Shape;259;p9"/>
          <p:cNvSpPr txBox="1"/>
          <p:nvPr/>
        </p:nvSpPr>
        <p:spPr>
          <a:xfrm>
            <a:off x="-7650" y="113425"/>
            <a:ext cx="4537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0000"/>
                </a:solidFill>
              </a:rPr>
              <a:t>Бизнес - Модель:</a:t>
            </a:r>
            <a:endParaRPr sz="2600">
              <a:solidFill>
                <a:srgbClr val="FF0000"/>
              </a:solidFill>
            </a:endParaRPr>
          </a:p>
        </p:txBody>
      </p:sp>
      <p:pic>
        <p:nvPicPr>
          <p:cNvPr id="260" name="Google Shape;260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3125" y="277950"/>
            <a:ext cx="2806425" cy="153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10"/>
          <p:cNvGraphicFramePr/>
          <p:nvPr/>
        </p:nvGraphicFramePr>
        <p:xfrm>
          <a:off x="457211" y="86243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{543D137E-418C-4014-8116-E00163602AC0}</a:tableStyleId>
              </a:tblPr>
              <a:tblGrid>
                <a:gridCol w="5449225"/>
                <a:gridCol w="1384325"/>
                <a:gridCol w="1355125"/>
              </a:tblGrid>
              <a:tr h="234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</a:t>
                      </a:r>
                      <a:endParaRPr sz="1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625" marL="366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Дата</a:t>
                      </a:r>
                      <a:endParaRPr sz="1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начала</a:t>
                      </a:r>
                      <a:endParaRPr sz="1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625" marL="366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Дата</a:t>
                      </a:r>
                      <a:endParaRPr sz="1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окончания</a:t>
                      </a:r>
                      <a:endParaRPr sz="1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625" marL="366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Покупка и монтаж теплиц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01.0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.202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31.0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Покупка и монтаж стеллажей для размещения рассады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30.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04.</a:t>
                      </a: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.202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31.0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Покупка посадочного материала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01.08.202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15.08.202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Высаживание материала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15.08.202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31.08.202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Заливка питательного раствора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15.08.202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15.08.202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Выращивание клубники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15.08.202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62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План работ с </a:t>
                      </a:r>
                      <a:r>
                        <a:rPr b="1" lang="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2024 </a:t>
                      </a: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 2026г.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18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Сбор и реализация урожая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01.05.2024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30.06.2024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Обрезка кустов, профилактика оборудования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01.07.2024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31.07.2024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Заливка питательного раствора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01.08.2024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01.08.2024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Сбор и реализация урожая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15.09.2024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31.10.2024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Сбор и реализация урожая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01.05.2025(26)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30.06.2025(26)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Обрезка кустов, профилактика оборудования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01.07.2025(26)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31.07.2025(26)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Заливка питательного раствора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01.08.2025(26)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01.08.2025(26)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Сбор и реализация урожая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15.09.2025(26)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31.10.2025(26)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Высаживание нового посадочного материала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01.03.2025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15.03.2025</a:t>
                      </a:r>
                      <a:endParaRPr b="1" sz="1700" u="none" cap="none" strike="noStrike"/>
                    </a:p>
                  </a:txBody>
                  <a:tcPr marT="0" marB="0" marR="36625" marL="366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0" name="Google Shape;270;p10"/>
          <p:cNvSpPr txBox="1"/>
          <p:nvPr/>
        </p:nvSpPr>
        <p:spPr>
          <a:xfrm>
            <a:off x="242200" y="115325"/>
            <a:ext cx="7784400" cy="6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2800">
                <a:solidFill>
                  <a:srgbClr val="FF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ПЛАНЫ РАЗВИТИЯ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75;p11"/>
          <p:cNvGraphicFramePr/>
          <p:nvPr/>
        </p:nvGraphicFramePr>
        <p:xfrm>
          <a:off x="2950311" y="381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{6ADE827D-ABB2-47F4-9FE6-89536BCEBA5F}</a:tableStyleId>
              </a:tblPr>
              <a:tblGrid>
                <a:gridCol w="2428975"/>
                <a:gridCol w="2428975"/>
              </a:tblGrid>
              <a:tr h="22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РОЛЬ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ФАМИЛИЯ ИМЯ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78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ЛИДЕР (CEO)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Прохоров Илья Олегович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ТЕХНОЛОГ, РАЗРАБОТЧИК (CTO)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Черемисова Елизавета Александровна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МАРКЕТОЛОГ (СMO)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Ельцова Мирослава Михайловна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2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Дизайнер 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Коновалова Анастасия Александровна</a:t>
                      </a:r>
                      <a:br>
                        <a:rPr b="1" lang="ru" sz="1100" u="none" cap="none" strike="noStrike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</a:br>
                      <a:r>
                        <a:rPr b="1" lang="ru" sz="1100" u="none" cap="none" strike="noStrike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Нестерович Дарья Алексеевна</a:t>
                      </a:r>
                      <a:endParaRPr b="1" sz="1100" u="none" cap="none" strike="noStrike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7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dk2"/>
                          </a:solidFill>
                        </a:rPr>
                        <a:t>Аналитик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dk2"/>
                          </a:solidFill>
                        </a:rPr>
                        <a:t>Гуц Никита Витальевич</a:t>
                      </a:r>
                      <a:endParaRPr b="1" sz="1100" u="none" cap="none" strike="noStrike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7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dk2"/>
                          </a:solidFill>
                        </a:rPr>
                        <a:t>Мотиватор</a:t>
                      </a:r>
                      <a:endParaRPr b="1" sz="11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Артюхова Вероника Евгеньевна</a:t>
                      </a:r>
                      <a:endParaRPr b="1" sz="11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7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Спикер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dk2"/>
                          </a:solidFill>
                        </a:rPr>
                        <a:t>Кирьянова Лилия Дмитриевна</a:t>
                      </a:r>
                      <a:endParaRPr b="1" sz="1100" u="none" cap="none" strike="noStrike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1"/>
          <p:cNvSpPr txBox="1"/>
          <p:nvPr/>
        </p:nvSpPr>
        <p:spPr>
          <a:xfrm>
            <a:off x="357500" y="380575"/>
            <a:ext cx="22605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9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КОМАНДА</a:t>
            </a:r>
            <a:endParaRPr b="1" sz="29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"/>
          <p:cNvSpPr txBox="1"/>
          <p:nvPr>
            <p:ph type="title"/>
          </p:nvPr>
        </p:nvSpPr>
        <p:spPr>
          <a:xfrm>
            <a:off x="1176461" y="354375"/>
            <a:ext cx="40548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FF0000"/>
                </a:solidFill>
              </a:rPr>
              <a:t>КОНТАКТЫ ЛИДЕРА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288" name="Google Shape;288;p13"/>
          <p:cNvSpPr txBox="1"/>
          <p:nvPr>
            <p:ph idx="1" type="body"/>
          </p:nvPr>
        </p:nvSpPr>
        <p:spPr>
          <a:xfrm>
            <a:off x="814350" y="1066254"/>
            <a:ext cx="36036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800" u="sng">
                <a:hlinkClick r:id="rId3"/>
              </a:rPr>
              <a:t>proxoroff.ilia2016@yandex.ru</a:t>
            </a:r>
            <a:r>
              <a:rPr b="1" lang="ru" sz="1800"/>
              <a:t>	79964452615</a:t>
            </a:r>
            <a:endParaRPr b="1" sz="1800"/>
          </a:p>
        </p:txBody>
      </p:sp>
      <p:sp>
        <p:nvSpPr>
          <p:cNvPr id="289" name="Google Shape;289;p13"/>
          <p:cNvSpPr txBox="1"/>
          <p:nvPr>
            <p:ph idx="1" type="body"/>
          </p:nvPr>
        </p:nvSpPr>
        <p:spPr>
          <a:xfrm>
            <a:off x="4953546" y="4506864"/>
            <a:ext cx="3603600" cy="534279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000">
                <a:solidFill>
                  <a:srgbClr val="132C40"/>
                </a:solidFill>
              </a:rPr>
              <a:t>Прохоров Илья Олегович</a:t>
            </a:r>
            <a:endParaRPr b="1" sz="2000">
              <a:solidFill>
                <a:srgbClr val="132C40"/>
              </a:solidFill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39268" y="18446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7226" y="28720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8" name="Google Shape;29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37056" y="184469"/>
            <a:ext cx="3121413" cy="4148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42116" y="2088604"/>
            <a:ext cx="1864754" cy="2750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Acer</dc:creator>
</cp:coreProperties>
</file>