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8" r:id="rId11"/>
    <p:sldId id="269" r:id="rId12"/>
    <p:sldId id="270" r:id="rId13"/>
    <p:sldId id="291" r:id="rId14"/>
    <p:sldId id="271" r:id="rId15"/>
    <p:sldId id="272" r:id="rId16"/>
    <p:sldId id="273" r:id="rId17"/>
    <p:sldId id="275" r:id="rId18"/>
    <p:sldId id="290" r:id="rId19"/>
    <p:sldId id="278" r:id="rId20"/>
    <p:sldId id="279" r:id="rId21"/>
    <p:sldId id="280" r:id="rId22"/>
    <p:sldId id="281" r:id="rId23"/>
    <p:sldId id="282" r:id="rId24"/>
    <p:sldId id="283" r:id="rId25"/>
    <p:sldId id="285" r:id="rId26"/>
    <p:sldId id="286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10">
          <p15:clr>
            <a:srgbClr val="747775"/>
          </p15:clr>
        </p15:guide>
        <p15:guide id="2" pos="5546">
          <p15:clr>
            <a:srgbClr val="747775"/>
          </p15:clr>
        </p15:guide>
        <p15:guide id="3" orient="horz" pos="971">
          <p15:clr>
            <a:srgbClr val="747775"/>
          </p15:clr>
        </p15:guide>
        <p15:guide id="4" pos="18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3CF108-0786-4BD6-8645-87B65477076F}">
  <a:tblStyle styleId="{833CF108-0786-4BD6-8645-87B6547707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00"/>
    <p:restoredTop sz="94728"/>
  </p:normalViewPr>
  <p:slideViewPr>
    <p:cSldViewPr snapToGrid="0">
      <p:cViewPr varScale="1">
        <p:scale>
          <a:sx n="57" d="100"/>
          <a:sy n="57" d="100"/>
        </p:scale>
        <p:origin x="160" y="1448"/>
      </p:cViewPr>
      <p:guideLst>
        <p:guide orient="horz" pos="510"/>
        <p:guide pos="5546"/>
        <p:guide orient="horz" pos="971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6645f9db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6645f9db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8248b6a6e5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8248b6a6e5_1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2207bdf52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82207bdf52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2207bdf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2207bdf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248b6a6e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8248b6a6e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8248b6a6e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8248b6a6e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ca895369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6ca895369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248b6a6e5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8248b6a6e5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645f9dbe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6645f9dbe0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248b6a6e5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248b6a6e5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8248b6a6e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8248b6a6e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BD055657-513B-5DD0-9F94-D727F813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8248b6a6e5_1_23:notes">
            <a:extLst>
              <a:ext uri="{FF2B5EF4-FFF2-40B4-BE49-F238E27FC236}">
                <a16:creationId xmlns:a16="http://schemas.microsoft.com/office/drawing/2014/main" id="{AF199F07-B86D-C174-249D-6CC1D7FD9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8248b6a6e5_1_23:notes">
            <a:extLst>
              <a:ext uri="{FF2B5EF4-FFF2-40B4-BE49-F238E27FC236}">
                <a16:creationId xmlns:a16="http://schemas.microsoft.com/office/drawing/2014/main" id="{84B267C4-10D6-C3D7-5D44-E63EA0E805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6208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8248b6a6e5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8248b6a6e5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248b6a6e5_1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8248b6a6e5_1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8248b6a6e5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8248b6a6e5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248b6a6e5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248b6a6e5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D8C6FC7F-7975-CF8B-FF49-5ABB403EA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248b6a6e5_1_134:notes">
            <a:extLst>
              <a:ext uri="{FF2B5EF4-FFF2-40B4-BE49-F238E27FC236}">
                <a16:creationId xmlns:a16="http://schemas.microsoft.com/office/drawing/2014/main" id="{1DD93F80-63AD-2FCA-D3AB-666B89AD3E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248b6a6e5_1_134:notes">
            <a:extLst>
              <a:ext uri="{FF2B5EF4-FFF2-40B4-BE49-F238E27FC236}">
                <a16:creationId xmlns:a16="http://schemas.microsoft.com/office/drawing/2014/main" id="{568BE32D-12CC-4230-99F2-5EF4BD8E19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0766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6645f9dbe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6645f9dbe0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8248b6a6e5_1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8248b6a6e5_1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83d38b64d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83d38b64d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8248b6a6e5_1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8248b6a6e5_1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8248b6a6e5_1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8248b6a6e5_1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8248b6a6e5_1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8248b6a6e5_1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8248b6a6e5_1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8248b6a6e5_1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8248b6a6e5_1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8248b6a6e5_1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00500" y="3405550"/>
            <a:ext cx="8298000" cy="10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500">
                <a:solidFill>
                  <a:srgbClr val="FFFFFF"/>
                </a:solidFill>
              </a:rPr>
              <a:t>SkillPath: Ваш ИИ-наставник для карьеры в digital</a:t>
            </a:r>
            <a:endParaRPr sz="25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тюменский государственный университет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45100" y="3958200"/>
            <a:ext cx="6923100" cy="12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rgbClr val="FFFFFF"/>
                </a:solidFill>
              </a:rPr>
              <a:t>Персонализированная платформа, которая создает индивидуальные учебные траектории для освоения цифровых профессий, предоставляет контекстную помощь 24/7 и помогает не сбиться с пути.</a:t>
            </a:r>
            <a:endParaRPr sz="13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№ 10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377050" y="1523600"/>
            <a:ext cx="60891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 b="1">
                <a:solidFill>
                  <a:schemeClr val="lt1"/>
                </a:solidFill>
              </a:rPr>
              <a:t>день 1</a:t>
            </a:r>
            <a:endParaRPr sz="8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lt1"/>
                </a:solidFill>
              </a:rPr>
              <a:t>проблема, аудитория, решение</a:t>
            </a:r>
            <a:endParaRPr sz="7400">
              <a:solidFill>
                <a:schemeClr val="lt1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572650" y="381575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распределение ролей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распределите роли в команде </a:t>
            </a:r>
            <a:r>
              <a:rPr lang="ru" sz="1300" b="1">
                <a:solidFill>
                  <a:schemeClr val="lt1"/>
                </a:solidFill>
              </a:rPr>
              <a:t>на это занятие</a:t>
            </a:r>
            <a:r>
              <a:rPr lang="ru" sz="1300">
                <a:solidFill>
                  <a:schemeClr val="lt1"/>
                </a:solidFill>
              </a:rPr>
              <a:t>, в каждой группе может быть несколько человек.</a:t>
            </a:r>
            <a:endParaRPr sz="13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лидер должен входить в одну из групп.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300500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Лидер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выступление на пленаре, контроль работы, </a:t>
            </a:r>
            <a:br>
              <a:rPr lang="ru" sz="800">
                <a:solidFill>
                  <a:schemeClr val="lt1"/>
                </a:solidFill>
              </a:rPr>
            </a:br>
            <a:r>
              <a:rPr lang="ru" sz="800">
                <a:solidFill>
                  <a:schemeClr val="lt1"/>
                </a:solidFill>
              </a:rPr>
              <a:t>заполнение форм</a:t>
            </a:r>
            <a:endParaRPr sz="8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2463434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Хакеры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технические и технологические аспекты проекта и продукта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4626367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Хастлеры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анализ рынка, продвижение продукта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6789301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Хипстеры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визуальный вид и сценарии использования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 минуты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выбор тематики: </a:t>
            </a:r>
            <a:r>
              <a:rPr lang="ru" sz="2500" b="1">
                <a:solidFill>
                  <a:srgbClr val="3F98FF"/>
                </a:solidFill>
              </a:rPr>
              <a:t>архитекторы</a:t>
            </a:r>
            <a:endParaRPr sz="2500" b="1">
              <a:solidFill>
                <a:srgbClr val="3F98FF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198475" y="685600"/>
            <a:ext cx="6958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выберите </a:t>
            </a:r>
            <a:r>
              <a:rPr lang="ru" sz="1300" b="1">
                <a:solidFill>
                  <a:srgbClr val="3F98FF"/>
                </a:solidFill>
              </a:rPr>
              <a:t>одно направление (тему)</a:t>
            </a:r>
            <a:r>
              <a:rPr lang="ru" sz="1300">
                <a:solidFill>
                  <a:schemeClr val="lt1"/>
                </a:solidFill>
              </a:rPr>
              <a:t>, которое вам интересно — оно станет основой вашего будущего проекта, </a:t>
            </a:r>
            <a:r>
              <a:rPr lang="ru" sz="1300" b="1">
                <a:solidFill>
                  <a:srgbClr val="3F98FF"/>
                </a:solidFill>
              </a:rPr>
              <a:t>выделите его цветом</a:t>
            </a:r>
            <a:endParaRPr sz="1300" b="1">
              <a:solidFill>
                <a:srgbClr val="3F98FF"/>
              </a:solidFill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300500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Онлайн-платформы и цифровые среды для учёбы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2463434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Персональные помощники и ИИ-наставники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4626369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Игровые и иммерсивные форматы обучения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6789303" y="15409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Сервисы для проектной и исследовательской деятельности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300500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Инструменты оценки, тестирования и развития компетенций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2463434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Маркетплейсы и каталоги образовательных сервисов и курсов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4626369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Системы анализа образовательных данных 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6789303" y="3121000"/>
            <a:ext cx="2032500" cy="1309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Продукты для развития soft skills и эмоционального интеллекта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 минуты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исследование рынка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198475" y="685600"/>
            <a:ext cx="66012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прежде чем что-то придумывать — </a:t>
            </a:r>
            <a:r>
              <a:rPr lang="ru" sz="1300" b="1">
                <a:solidFill>
                  <a:srgbClr val="3F98FF"/>
                </a:solidFill>
              </a:rPr>
              <a:t>изучите поле игры:</a:t>
            </a:r>
            <a:r>
              <a:rPr lang="ru" sz="1300">
                <a:solidFill>
                  <a:srgbClr val="3F98FF"/>
                </a:solidFill>
              </a:rPr>
              <a:t> </a:t>
            </a:r>
            <a:br>
              <a:rPr lang="ru" sz="1300">
                <a:solidFill>
                  <a:schemeClr val="lt1"/>
                </a:solidFill>
              </a:rPr>
            </a:br>
            <a:r>
              <a:rPr lang="ru" sz="1300">
                <a:solidFill>
                  <a:schemeClr val="lt1"/>
                </a:solidFill>
              </a:rPr>
              <a:t>кто уже в этой теме, какие тренды, для кого делают продукты, чего не хватает?</a:t>
            </a:r>
            <a:endParaRPr sz="13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обсудите итоги в команде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91975" y="1544975"/>
            <a:ext cx="2330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2894350" y="1544975"/>
            <a:ext cx="2609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5805450" y="1544975"/>
            <a:ext cx="2999400" cy="3393300"/>
          </a:xfrm>
          <a:prstGeom prst="roundRect">
            <a:avLst>
              <a:gd name="adj" fmla="val 9500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7"/>
          <p:cNvSpPr txBox="1"/>
          <p:nvPr/>
        </p:nvSpPr>
        <p:spPr>
          <a:xfrm>
            <a:off x="314450" y="1470700"/>
            <a:ext cx="2277900" cy="39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Направление активно развивается благодаря advances в области больших языковых моделей (LLM) и машинного обучения.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Новое за 1-2 года: Появление ChatGPT, Gemini и их API позволило интегрировать мощный ИИ в узкоспециализированные продукты. Тренд на гиперперсонализацию образования и развития.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Динамика: Рынок EdTech и корпоративного обучения показывает стабильный рост. Запрос на "длинный" жизненный цикл обучения (Lifelong Learning) и развитие навыков (Upskilling/Reskilling).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5921750" y="1898350"/>
            <a:ext cx="2766900" cy="22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1. Duolingo (США): Языковые курсы. Использует ИИ для адаптации сложности, напоминаний. Аудитория: все, кто хочет учить языки.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2. Squirrel AI (Китай): Адаптивная платформа для школьников. Строит индивидуальную карту знаний для каждого ученика. Аудитория: школьники.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3. Coursera (США): Платформа с курсами. Внедряет AI для рекомендаций курсов. Аудитория: взрослые, специалисты.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2948800" y="1666425"/>
            <a:ext cx="2500200" cy="29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ChatGPT / Gemini: Мощные, но общие. Не заточены под конкретные образовательные или карьерные цели.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Khan Academy: Имеет адаптивные упражнения, но персонализация ограничена предустановленными траекториями.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Корпоративные LMS (Moodle, iSpring): Фокусируются на администрировании курсов, а не на индивидуальной поддержке ученика.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Популярные форматы: Микро-обучение, геймификация, интерактивные симуляторы.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8330600" y="259150"/>
            <a:ext cx="8733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15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314450" y="1281525"/>
            <a:ext cx="2277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3F98FF"/>
                </a:solidFill>
              </a:rPr>
              <a:t>Хастлеры</a:t>
            </a:r>
            <a:endParaRPr sz="1300">
              <a:solidFill>
                <a:srgbClr val="3F98FF"/>
              </a:solidFill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2894350" y="1281525"/>
            <a:ext cx="2277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3F98FF"/>
                </a:solidFill>
              </a:rPr>
              <a:t>Хакеры</a:t>
            </a:r>
            <a:endParaRPr sz="1300">
              <a:solidFill>
                <a:srgbClr val="3F98FF"/>
              </a:solidFill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5853775" y="1281525"/>
            <a:ext cx="2277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3F98FF"/>
                </a:solidFill>
              </a:rPr>
              <a:t>Хипстеры</a:t>
            </a:r>
            <a:endParaRPr sz="1300">
              <a:solidFill>
                <a:srgbClr val="3F98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сегменты аудитории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198475" y="685600"/>
            <a:ext cx="7536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3F98FF"/>
                </a:solidFill>
              </a:rPr>
              <a:t>кому нужны решения по вашей теме,</a:t>
            </a:r>
            <a:r>
              <a:rPr lang="ru" sz="1300">
                <a:solidFill>
                  <a:schemeClr val="lt1"/>
                </a:solidFill>
              </a:rPr>
              <a:t> кто эти люди и в чём у них проблемы — </a:t>
            </a:r>
            <a:br>
              <a:rPr lang="ru" sz="1300">
                <a:solidFill>
                  <a:schemeClr val="lt1"/>
                </a:solidFill>
              </a:rPr>
            </a:br>
            <a:r>
              <a:rPr lang="ru" sz="1300">
                <a:solidFill>
                  <a:schemeClr val="lt1"/>
                </a:solidFill>
              </a:rPr>
              <a:t>опишите портреты представителей 3 групп и пока общими словами обозначьте их проблемы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291975" y="1544975"/>
            <a:ext cx="2516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346575" y="1544975"/>
            <a:ext cx="2406900" cy="35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3F98FF"/>
                </a:solidFill>
              </a:rPr>
              <a:t>Сегмент C — Customer </a:t>
            </a:r>
            <a:br>
              <a:rPr lang="ru" sz="1000" b="1">
                <a:solidFill>
                  <a:schemeClr val="lt1"/>
                </a:solidFill>
              </a:rPr>
            </a:br>
            <a:r>
              <a:rPr lang="ru" sz="800" b="1">
                <a:solidFill>
                  <a:srgbClr val="3F98FF"/>
                </a:solidFill>
              </a:rPr>
              <a:t>(конечные пользователи)</a:t>
            </a:r>
            <a:endParaRPr sz="800" b="1">
              <a:solidFill>
                <a:srgbClr val="3F98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Кто: Студент вуза или молодой специалист (20-25 лет), который активно инвестирует в свое развитие, хочет строить карьеру в конкурентной сфере (IT, менеджмент, наука).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Задачи: Освоить новый навык (например, Python), подготовиться к сертификации, структурировать разрозненные знания.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Проблемы: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1. Информационная перегруженность: Не знает, с чего начать и какому источнику доверять.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2. Отсутствие обратной связи: Некому задать вопросы и получить развернутый ответ в процессе обучения.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3. Прокрастинация и потеря мотивации: Нет внешнего контроля и поддержки.</a:t>
            </a:r>
            <a:endParaRPr sz="9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900">
              <a:solidFill>
                <a:schemeClr val="lt1"/>
              </a:solidFill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3313950" y="1544975"/>
            <a:ext cx="2516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6287575" y="1544975"/>
            <a:ext cx="2516100" cy="3393300"/>
          </a:xfrm>
          <a:prstGeom prst="roundRect">
            <a:avLst>
              <a:gd name="adj" fmla="val 9125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8"/>
          <p:cNvSpPr txBox="1"/>
          <p:nvPr/>
        </p:nvSpPr>
        <p:spPr>
          <a:xfrm>
            <a:off x="3368550" y="1671300"/>
            <a:ext cx="2406900" cy="31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3F98FF"/>
                </a:solidFill>
              </a:rPr>
              <a:t>Сегмент B — Business</a:t>
            </a:r>
            <a:br>
              <a:rPr lang="ru" sz="1000" b="1">
                <a:solidFill>
                  <a:schemeClr val="lt1"/>
                </a:solidFill>
              </a:rPr>
            </a:br>
            <a:r>
              <a:rPr lang="ru" sz="800" b="1">
                <a:solidFill>
                  <a:srgbClr val="3F98FF"/>
                </a:solidFill>
              </a:rPr>
              <a:t>(компании)</a:t>
            </a:r>
            <a:endParaRPr sz="800" b="1">
              <a:solidFill>
                <a:srgbClr val="3F98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Кто: Специалист по обучению и развитию. Зона ответственности — повышение квалификации сотрудников.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Сфера: IT, консалтинг.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Бизнес-процессы: Адаптация новичков, upskilling текущих сотрудников.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· Проблемы: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1. Высокая стоимость персональных менторов для каждого сотрудника.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2. Сложность масштабирования качественного обучения на большие команды.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3. Отсутствие персонализации: Стандартные курсы не учитывают разный уровень подготовки сотрудников.</a:t>
            </a:r>
            <a:endParaRPr sz="9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900">
              <a:solidFill>
                <a:schemeClr val="lt1"/>
              </a:solidFill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6390525" y="1671300"/>
            <a:ext cx="2406900" cy="3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3F98FF"/>
                </a:solidFill>
              </a:rPr>
              <a:t>Сегмент G — Government</a:t>
            </a:r>
            <a:br>
              <a:rPr lang="ru" sz="1000" b="1">
                <a:solidFill>
                  <a:schemeClr val="lt1"/>
                </a:solidFill>
              </a:rPr>
            </a:br>
            <a:r>
              <a:rPr lang="ru" sz="800" b="1">
                <a:solidFill>
                  <a:srgbClr val="3F98FF"/>
                </a:solidFill>
              </a:rPr>
              <a:t>(государство)</a:t>
            </a:r>
            <a:endParaRPr sz="800" b="1">
              <a:solidFill>
                <a:srgbClr val="3F98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· Кто: Сотрудник центра переподготовки или института развития образования.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· Зона ответственности: Разработка и внедрение образовательных программ для безработных или госслужащих.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· Проблемы: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  1. Устаревшие программы: Курсы не успевают за меняющимися требованиями рынка труда.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  2. Низкая эффективность: Выпускники программ не всегда получают актуальные навыки.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  3. Отсутствие гибкости: Сложно быстро адаптировать учебные планы под нужды разных групп.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900">
              <a:solidFill>
                <a:schemeClr val="lt1"/>
              </a:solidFill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10 минут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/>
          <p:nvPr/>
        </p:nvSpPr>
        <p:spPr>
          <a:xfrm>
            <a:off x="291975" y="1544975"/>
            <a:ext cx="2973600" cy="3431100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пользователь и проблема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198475" y="685600"/>
            <a:ext cx="86064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rgbClr val="FFFFFF"/>
                </a:solidFill>
              </a:rPr>
              <a:t>Выбранный портрет: G (Студент-целеустремленец)</a:t>
            </a:r>
            <a:endParaRPr sz="24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EC664C"/>
              </a:solidFill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3472725" y="1544975"/>
            <a:ext cx="2323500" cy="3431100"/>
          </a:xfrm>
          <a:prstGeom prst="roundRect">
            <a:avLst>
              <a:gd name="adj" fmla="val 13525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541275" y="1733350"/>
            <a:ext cx="2475000" cy="3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· Детальный портрет: Алексей, 22 года, студент 3-го курса факультета менеджмента. Мечтает о карьере в IT, но его образование не дает практических навыков для этого. Работает бариста 20 часов в неделю, чтобы оплачивать учебу. Его свободное время ограничено и ценно.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· Что его отличает от других: Он не просто "любознательный", а имеет четкую карьерную цель (стать проджект- или продакт-менеджером), но абсолютно не видит понятного и эффективного пути для ее достижения с его текущими ресурсами.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Задачи: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  1. Систематизировать разрозненные знания о digital-сфере.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  2. Освоить конкретные hard skills (например, Figma, Jira, основы SQL).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  3. Собрать первое проектное портфолио для трудоустройства.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· Запросы: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  · "Помогите понять, что учить и в каком порядке."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FFFFFF"/>
                </a:solidFill>
              </a:rPr>
              <a:t>  · "Дайте мне структуру, чтобы я не терялся в море информации."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381975" y="1348438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lt1"/>
                </a:solidFill>
              </a:rPr>
              <a:t>             Пользователь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5886975" y="1898610"/>
            <a:ext cx="2892000" cy="30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Студенты, самостоятельно осваивающие цифровые профессии, теряют время и мотивацию из-за информационной перегруженности и отсутствия персонального руководства.</a:t>
            </a:r>
            <a:endParaRPr sz="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700" b="1">
                <a:solidFill>
                  <a:schemeClr val="lt1"/>
                </a:solidFill>
              </a:rPr>
              <a:t>Причины:</a:t>
            </a:r>
            <a:endParaRPr sz="7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Огромный объем неструктурированной информации в открытом доступе.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Высокая стоимость и дефицит персональных менторов-практиков.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Традиционное образование не успевает за динамичным спросом рынка труда.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Устаревшие или слишком общие онлайн-курсы не отвечают на индивидуальные запросы.</a:t>
            </a:r>
            <a:endParaRPr sz="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700" b="1">
                <a:solidFill>
                  <a:schemeClr val="lt1"/>
                </a:solidFill>
              </a:rPr>
              <a:t>Последствия:</a:t>
            </a:r>
            <a:endParaRPr sz="7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Потеря времени на нерелевантный или низкокачественный контент.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Эмоциональное выгорание и "синдром самозванца".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Отказ от карьерной цели из-за кажущейся сложности.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Неспособность конкурировать на рынке труда с подготовленными кандидатами.</a:t>
            </a:r>
            <a:endParaRPr sz="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700">
              <a:solidFill>
                <a:schemeClr val="lt1"/>
              </a:solidFill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5886975" y="1638250"/>
            <a:ext cx="291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lt1"/>
                </a:solidFill>
              </a:rPr>
              <a:t>Проблема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8330600" y="259150"/>
            <a:ext cx="8733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15 минут</a:t>
            </a:r>
            <a:endParaRPr sz="900" b="1">
              <a:solidFill>
                <a:schemeClr val="lt1"/>
              </a:solidFill>
            </a:endParaRPr>
          </a:p>
        </p:txBody>
      </p:sp>
      <p:pic>
        <p:nvPicPr>
          <p:cNvPr id="146" name="Google Shape;146;p20" title="molodoi-student-ucitsa-v-bibliotek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1975" y="2424506"/>
            <a:ext cx="2505001" cy="1672032"/>
          </a:xfrm>
          <a:prstGeom prst="rect">
            <a:avLst/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/>
          <p:nvPr/>
        </p:nvSpPr>
        <p:spPr>
          <a:xfrm>
            <a:off x="291975" y="1544975"/>
            <a:ext cx="2973600" cy="3431100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1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пользователь и проблема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198475" y="685600"/>
            <a:ext cx="86064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Выбранный портрет: G (Студент-целеустремленец)</a:t>
            </a:r>
            <a:endParaRPr sz="24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EC664C"/>
              </a:solidFill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3472725" y="1544975"/>
            <a:ext cx="2323500" cy="3431100"/>
          </a:xfrm>
          <a:prstGeom prst="roundRect">
            <a:avLst>
              <a:gd name="adj" fmla="val 13525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</a:rPr>
              <a:t>вставьте фото / сгенерированное изображение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309975" y="1484075"/>
            <a:ext cx="2937600" cy="36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FFFFF"/>
                </a:solidFill>
              </a:rPr>
              <a:t>  · "Дайте мне структуру, чтобы я не терялся в море информации."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FFFFF"/>
                </a:solidFill>
              </a:rPr>
              <a:t>  · "Объясняйте сложные темы простыми словами и отвечайте на мои вопросы тут же."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FFFFF"/>
                </a:solidFill>
              </a:rPr>
              <a:t>· Ограничения: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FFFFF"/>
                </a:solidFill>
              </a:rPr>
              <a:t>  · Время: Совмещает учебу и работу.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FFFFF"/>
                </a:solidFill>
              </a:rPr>
              <a:t>  · Ресурсы: Ограниченный бюджет на платные курсы и менторов.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</a:t>
            </a:r>
            <a:r>
              <a:rPr lang="ru" sz="800">
                <a:solidFill>
                  <a:srgbClr val="FFFFFF"/>
                </a:solidFill>
              </a:rPr>
              <a:t>Навыки: Не имеет опыта в построении учебных траекторий.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FFFFFF"/>
                </a:solidFill>
              </a:rPr>
              <a:t>· Текущие решения: Использует YouTube, бесплатные блоги, статьи в интернете.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FFFFFF"/>
                </a:solidFill>
              </a:rPr>
              <a:t>· Почему это неэффективно: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FFFFFF"/>
                </a:solidFill>
              </a:rPr>
              <a:t>  1. Отсутствие структуры: Информация фрагментирована, нет логичной последовательности.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FFFFFF"/>
                </a:solidFill>
              </a:rPr>
              <a:t>  2. Нет обратной связи: Некому задать уточняющий вопрос или проверить понимание.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FFFFFF"/>
                </a:solidFill>
              </a:rPr>
              <a:t>  3. Низкое качество контента: Много устаревшей или непроверенной информации.</a:t>
            </a:r>
            <a:endParaRPr sz="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rgbClr val="FFFFFF"/>
                </a:solidFill>
              </a:rPr>
              <a:t>  4. Демотивация: Легко заблудиться и потерять веру в достижимость цели.</a:t>
            </a:r>
            <a:endParaRPr sz="8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5886975" y="1898610"/>
            <a:ext cx="2892000" cy="22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Сформулируйте проблему в 1 предложении</a:t>
            </a: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Причины:</a:t>
            </a:r>
            <a:endParaRPr sz="10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тезисно опишите причины, из-за которых  проблема существует </a:t>
            </a: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Последствия:</a:t>
            </a:r>
            <a:endParaRPr sz="10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что происходит, если проблему не решать - как негативно проявляется проблема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5886975" y="1610075"/>
            <a:ext cx="291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lt1"/>
                </a:solidFill>
              </a:rPr>
              <a:t>Проблема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8330600" y="259150"/>
            <a:ext cx="8733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15 минут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>
            <a:off x="291975" y="1544975"/>
            <a:ext cx="3558600" cy="1969800"/>
          </a:xfrm>
          <a:prstGeom prst="roundRect">
            <a:avLst>
              <a:gd name="adj" fmla="val 929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2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решение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198475" y="685600"/>
            <a:ext cx="8606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сгенерируйте </a:t>
            </a:r>
            <a:r>
              <a:rPr lang="ru" sz="1300" b="1">
                <a:solidFill>
                  <a:srgbClr val="EC664C"/>
                </a:solidFill>
              </a:rPr>
              <a:t>минимум 3 варианта решения</a:t>
            </a:r>
            <a:r>
              <a:rPr lang="ru" sz="1300">
                <a:solidFill>
                  <a:schemeClr val="lt1"/>
                </a:solidFill>
              </a:rPr>
              <a:t> проблемы пользователя с помощью продукта (товара/услуги), выберите </a:t>
            </a:r>
            <a:r>
              <a:rPr lang="ru" sz="1300" b="1">
                <a:solidFill>
                  <a:schemeClr val="lt1"/>
                </a:solidFill>
              </a:rPr>
              <a:t>1 идею</a:t>
            </a:r>
            <a:r>
              <a:rPr lang="ru" sz="1300">
                <a:solidFill>
                  <a:schemeClr val="lt1"/>
                </a:solidFill>
              </a:rPr>
              <a:t>, которая станет основой вашего проекта, опишите её в</a:t>
            </a:r>
            <a:r>
              <a:rPr lang="ru" sz="1300" b="1">
                <a:solidFill>
                  <a:schemeClr val="lt1"/>
                </a:solidFill>
              </a:rPr>
              <a:t> 1 предложении</a:t>
            </a:r>
            <a:r>
              <a:rPr lang="ru" sz="1300">
                <a:solidFill>
                  <a:schemeClr val="lt1"/>
                </a:solidFill>
              </a:rPr>
              <a:t> (без деталей)</a:t>
            </a:r>
            <a:endParaRPr sz="13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327975" y="1898600"/>
            <a:ext cx="3439500" cy="17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1. Бот-помощник в Telegram, который ежедневно дает микро-задачи по выбранному навыку.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2. Платформа с ИИ-куратором, который строит персональный учебный план из открытых источников.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3. Браузерное расширение, которое анализирует просматриваемый вами образовательный контент и предлагает следующий шаг для изучения.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900">
              <a:solidFill>
                <a:schemeClr val="lt1"/>
              </a:solidFill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327975" y="1610063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lt1"/>
                </a:solidFill>
              </a:rPr>
              <a:t>Важно про решение: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4044425" y="1610075"/>
            <a:ext cx="47601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lt1"/>
                </a:solidFill>
              </a:rPr>
              <a:t>Наша идея: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chemeClr val="lt1"/>
                </a:solidFill>
              </a:rPr>
              <a:t>коротко и ясно</a:t>
            </a:r>
            <a:endParaRPr sz="13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SkillPath — ИИ-наставник, который создает персонализированные учебные траектории для освоения цифровых профессий, предоставляет контекстную помощь 24/7 и отслеживает прогресс.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lt1"/>
              </a:solidFill>
            </a:endParaRPr>
          </a:p>
        </p:txBody>
      </p:sp>
      <p:sp>
        <p:nvSpPr>
          <p:cNvPr id="169" name="Google Shape;169;p22"/>
          <p:cNvSpPr/>
          <p:nvPr/>
        </p:nvSpPr>
        <p:spPr>
          <a:xfrm>
            <a:off x="8330600" y="259150"/>
            <a:ext cx="8733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5 минут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/>
        </p:nvSpPr>
        <p:spPr>
          <a:xfrm>
            <a:off x="377050" y="1523600"/>
            <a:ext cx="60891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 b="1">
                <a:solidFill>
                  <a:schemeClr val="lt1"/>
                </a:solidFill>
              </a:rPr>
              <a:t>день 2</a:t>
            </a:r>
            <a:endParaRPr sz="8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lt1"/>
                </a:solidFill>
              </a:rPr>
              <a:t>продукт, конкуренты, гипотезы</a:t>
            </a:r>
            <a:endParaRPr sz="2900">
              <a:solidFill>
                <a:schemeClr val="lt1"/>
              </a:solidFill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572650" y="381575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распределение ролей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201" name="Google Shape;201;p26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распределите роли в команде </a:t>
            </a:r>
            <a:r>
              <a:rPr lang="ru" sz="1300" b="1">
                <a:solidFill>
                  <a:schemeClr val="lt1"/>
                </a:solidFill>
              </a:rPr>
              <a:t>на это занятие</a:t>
            </a:r>
            <a:r>
              <a:rPr lang="ru" sz="1300">
                <a:solidFill>
                  <a:schemeClr val="lt1"/>
                </a:solidFill>
              </a:rPr>
              <a:t>, в каждой группе может быть несколько человек.</a:t>
            </a:r>
            <a:endParaRPr sz="13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лидер должен входить в одну из групп (</a:t>
            </a:r>
            <a:r>
              <a:rPr lang="ru" sz="1300" b="1">
                <a:solidFill>
                  <a:schemeClr val="lt1"/>
                </a:solidFill>
              </a:rPr>
              <a:t>не повторять лидера с прошлого занятия</a:t>
            </a:r>
            <a:r>
              <a:rPr lang="ru" sz="1300">
                <a:solidFill>
                  <a:schemeClr val="lt1"/>
                </a:solidFill>
              </a:rPr>
              <a:t>)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300500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Лидер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выступление на пленаре, контроль работы, заполнение форм</a:t>
            </a:r>
            <a:endParaRPr sz="8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 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03" name="Google Shape;203;p26"/>
          <p:cNvSpPr/>
          <p:nvPr/>
        </p:nvSpPr>
        <p:spPr>
          <a:xfrm>
            <a:off x="2463434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Хакеры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lt1"/>
                </a:solidFill>
              </a:rPr>
              <a:t>технические и технологические аспекты проекта и продукта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 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04" name="Google Shape;204;p26"/>
          <p:cNvSpPr/>
          <p:nvPr/>
        </p:nvSpPr>
        <p:spPr>
          <a:xfrm>
            <a:off x="4626367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Хастлеры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lt1"/>
                </a:solidFill>
              </a:rPr>
              <a:t>анализ рынка, продвижение продукта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 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05" name="Google Shape;205;p26"/>
          <p:cNvSpPr/>
          <p:nvPr/>
        </p:nvSpPr>
        <p:spPr>
          <a:xfrm>
            <a:off x="6789301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Хипстеры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800">
                <a:solidFill>
                  <a:schemeClr val="lt1"/>
                </a:solidFill>
              </a:rPr>
              <a:t>визуальный вид и сценарии использования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 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06" name="Google Shape;206;p26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 минуты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описание продукта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212" name="Google Shape;212;p27"/>
          <p:cNvSpPr txBox="1"/>
          <p:nvPr/>
        </p:nvSpPr>
        <p:spPr>
          <a:xfrm>
            <a:off x="198475" y="685600"/>
            <a:ext cx="8076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3F98FF"/>
                </a:solidFill>
              </a:rPr>
              <a:t>что вы можете предложить: </a:t>
            </a:r>
            <a:r>
              <a:rPr lang="ru" sz="1300">
                <a:solidFill>
                  <a:schemeClr val="lt1"/>
                </a:solidFill>
              </a:rPr>
              <a:t>опишите концепцию продукта, который будет решать выбранную проблему — понятно, точно, с фокусом на ценность для пользователя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213" name="Google Shape;213;p27"/>
          <p:cNvSpPr/>
          <p:nvPr/>
        </p:nvSpPr>
        <p:spPr>
          <a:xfrm>
            <a:off x="300500" y="1540900"/>
            <a:ext cx="4109400" cy="569400"/>
          </a:xfrm>
          <a:prstGeom prst="roundRect">
            <a:avLst>
              <a:gd name="adj" fmla="val 2255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Какой тип продукта вы разрабатываете: </a:t>
            </a:r>
            <a:br>
              <a:rPr lang="ru" sz="1000">
                <a:solidFill>
                  <a:schemeClr val="lt1"/>
                </a:solidFill>
              </a:rPr>
            </a:br>
            <a:r>
              <a:rPr lang="ru" sz="1000">
                <a:solidFill>
                  <a:schemeClr val="lt1"/>
                </a:solidFill>
              </a:rPr>
              <a:t>чат-бот, платформа, программа, обучающая среда </a:t>
            </a:r>
            <a:r>
              <a:rPr lang="ru" sz="900">
                <a:solidFill>
                  <a:schemeClr val="lt1"/>
                </a:solidFill>
              </a:rPr>
              <a:t>…</a:t>
            </a:r>
            <a:endParaRPr sz="9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900">
              <a:solidFill>
                <a:schemeClr val="lt1"/>
              </a:solidFill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15" name="Google Shape;215;p27"/>
          <p:cNvSpPr/>
          <p:nvPr/>
        </p:nvSpPr>
        <p:spPr>
          <a:xfrm>
            <a:off x="300500" y="2274175"/>
            <a:ext cx="4065000" cy="2591700"/>
          </a:xfrm>
          <a:prstGeom prst="roundRect">
            <a:avLst>
              <a:gd name="adj" fmla="val 4613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Тип продукта: Веб-платформа с интеграцией в мессенджеры (Telegram) и мобильным приложением.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Ключевые функции: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1. Создание "Карты Цели": Пользователь ставит цель (например, "стать Junior Product Manager"), ИИ разбивает ее на навыки и темы.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2. Персонализированный учебный план: ИИ автоматически собирает путь из статей, видео, интерактивных упражнений и курсов.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  3. Чат-помощник 24/7: Умный помощник, интегрированный в учебный процесс, отвечает на вопросы, объясняет сложные темы.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4. Трекер прогресса: Визуализация достижений, напоминания, адаптация плана при отставании.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216" name="Google Shape;216;p27"/>
          <p:cNvSpPr/>
          <p:nvPr/>
        </p:nvSpPr>
        <p:spPr>
          <a:xfrm>
            <a:off x="4695425" y="2274175"/>
            <a:ext cx="4109400" cy="2591700"/>
          </a:xfrm>
          <a:prstGeom prst="roundRect">
            <a:avLst>
              <a:gd name="adj" fmla="val 4613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Какие характеристики важны для пользователя?</a:t>
            </a:r>
            <a:r>
              <a:rPr lang="ru" sz="1000">
                <a:solidFill>
                  <a:srgbClr val="FFFFFF"/>
                </a:solidFill>
              </a:rPr>
              <a:t>: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· Простота и интуитивность интерфейса.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· Скорость и релевантность ответов помощника.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· Гибкость и адаптивность учебного плана.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· Конфиденциальность данных.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Что нужно обязательно учитывать при разработке?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Не создавать образовательный контент с нуля, а агрегировать и структурировать лучший из открытых источников.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  · Обеспечить низкую задержку ответа от ИИ-помощника.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>
          <a:extLst>
            <a:ext uri="{FF2B5EF4-FFF2-40B4-BE49-F238E27FC236}">
              <a16:creationId xmlns:a16="http://schemas.microsoft.com/office/drawing/2014/main" id="{8C402714-A3FB-1EEA-7C03-AAACBD696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>
            <a:extLst>
              <a:ext uri="{FF2B5EF4-FFF2-40B4-BE49-F238E27FC236}">
                <a16:creationId xmlns:a16="http://schemas.microsoft.com/office/drawing/2014/main" id="{A9DF482E-0008-575B-CA9B-2D8D843FA474}"/>
              </a:ext>
            </a:extLst>
          </p:cNvPr>
          <p:cNvSpPr txBox="1"/>
          <p:nvPr/>
        </p:nvSpPr>
        <p:spPr>
          <a:xfrm>
            <a:off x="3054900" y="401613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 dirty="0">
                <a:solidFill>
                  <a:srgbClr val="434343"/>
                </a:solidFill>
              </a:rPr>
              <a:t>Интерфейс</a:t>
            </a:r>
            <a:endParaRPr sz="2500" b="1" dirty="0">
              <a:solidFill>
                <a:srgbClr val="434343"/>
              </a:solidFill>
            </a:endParaRPr>
          </a:p>
        </p:txBody>
      </p:sp>
      <p:sp>
        <p:nvSpPr>
          <p:cNvPr id="212" name="Google Shape;212;p27">
            <a:extLst>
              <a:ext uri="{FF2B5EF4-FFF2-40B4-BE49-F238E27FC236}">
                <a16:creationId xmlns:a16="http://schemas.microsoft.com/office/drawing/2014/main" id="{E567B17E-3E45-E5C6-04FF-BA2613B9CBF2}"/>
              </a:ext>
            </a:extLst>
          </p:cNvPr>
          <p:cNvSpPr txBox="1"/>
          <p:nvPr/>
        </p:nvSpPr>
        <p:spPr>
          <a:xfrm>
            <a:off x="198475" y="1683363"/>
            <a:ext cx="4882976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lt1"/>
                </a:solidFill>
              </a:rPr>
              <a:t>На примере этого макета </a:t>
            </a:r>
            <a:r>
              <a:rPr lang="en-US" sz="1300" dirty="0">
                <a:solidFill>
                  <a:schemeClr val="lt1"/>
                </a:solidFill>
              </a:rPr>
              <a:t>,</a:t>
            </a:r>
            <a:r>
              <a:rPr lang="ru-RU" sz="1300" dirty="0">
                <a:solidFill>
                  <a:schemeClr val="lt1"/>
                </a:solidFill>
              </a:rPr>
              <a:t> мы сделаем свой </a:t>
            </a:r>
            <a:r>
              <a:rPr lang="en-US" sz="1300" dirty="0" err="1">
                <a:solidFill>
                  <a:schemeClr val="lt1"/>
                </a:solidFill>
              </a:rPr>
              <a:t>SkillParh</a:t>
            </a: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214" name="Google Shape;214;p27">
            <a:extLst>
              <a:ext uri="{FF2B5EF4-FFF2-40B4-BE49-F238E27FC236}">
                <a16:creationId xmlns:a16="http://schemas.microsoft.com/office/drawing/2014/main" id="{613A8AE1-3BCC-4616-076A-62A65D244A54}"/>
              </a:ext>
            </a:extLst>
          </p:cNvPr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15" name="Google Shape;215;p27">
            <a:extLst>
              <a:ext uri="{FF2B5EF4-FFF2-40B4-BE49-F238E27FC236}">
                <a16:creationId xmlns:a16="http://schemas.microsoft.com/office/drawing/2014/main" id="{4A8D216F-77DB-A018-4A14-A40E7E59AA80}"/>
              </a:ext>
            </a:extLst>
          </p:cNvPr>
          <p:cNvSpPr/>
          <p:nvPr/>
        </p:nvSpPr>
        <p:spPr>
          <a:xfrm>
            <a:off x="4572000" y="1683362"/>
            <a:ext cx="4065000" cy="3200987"/>
          </a:xfrm>
          <a:prstGeom prst="roundRect">
            <a:avLst>
              <a:gd name="adj" fmla="val 4613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ИНТЕРФЕЙС </a:t>
            </a:r>
            <a:r>
              <a:rPr lang="en" sz="1200" dirty="0">
                <a:solidFill>
                  <a:schemeClr val="bg1"/>
                </a:solidFill>
              </a:rPr>
              <a:t>SKILLPATH</a:t>
            </a:r>
          </a:p>
          <a:p>
            <a:r>
              <a:rPr lang="ru-RU" sz="1200" dirty="0">
                <a:solidFill>
                  <a:schemeClr val="bg1"/>
                </a:solidFill>
              </a:rPr>
              <a:t>Слева - "Карта цели" (как в </a:t>
            </a:r>
            <a:r>
              <a:rPr lang="en" sz="1200" dirty="0">
                <a:solidFill>
                  <a:schemeClr val="bg1"/>
                </a:solidFill>
              </a:rPr>
              <a:t>Duolingo):</a:t>
            </a:r>
          </a:p>
          <a:p>
            <a:r>
              <a:rPr lang="en" sz="1200" dirty="0">
                <a:solidFill>
                  <a:schemeClr val="bg1"/>
                </a:solidFill>
              </a:rPr>
              <a:t>· </a:t>
            </a:r>
            <a:r>
              <a:rPr lang="ru-RU" sz="1200" dirty="0">
                <a:solidFill>
                  <a:schemeClr val="bg1"/>
                </a:solidFill>
              </a:rPr>
              <a:t>Визуальная дорожка с этапами</a:t>
            </a:r>
          </a:p>
          <a:p>
            <a:r>
              <a:rPr lang="ru-RU" sz="1200" dirty="0">
                <a:solidFill>
                  <a:schemeClr val="bg1"/>
                </a:solidFill>
              </a:rPr>
              <a:t>· </a:t>
            </a:r>
            <a:r>
              <a:rPr lang="ru-RU" sz="1200" dirty="0" err="1">
                <a:solidFill>
                  <a:schemeClr val="bg1"/>
                </a:solidFill>
              </a:rPr>
              <a:t>Чекпоинты</a:t>
            </a:r>
            <a:r>
              <a:rPr lang="ru-RU" sz="1200" dirty="0">
                <a:solidFill>
                  <a:schemeClr val="bg1"/>
                </a:solidFill>
              </a:rPr>
              <a:t>: "</a:t>
            </a:r>
            <a:r>
              <a:rPr lang="en" sz="1200" dirty="0">
                <a:solidFill>
                  <a:schemeClr val="bg1"/>
                </a:solidFill>
              </a:rPr>
              <a:t>Figma", "Jira", "</a:t>
            </a:r>
            <a:r>
              <a:rPr lang="en" sz="1200" dirty="0" err="1">
                <a:solidFill>
                  <a:schemeClr val="bg1"/>
                </a:solidFill>
              </a:rPr>
              <a:t>CustDev</a:t>
            </a:r>
            <a:r>
              <a:rPr lang="en" sz="1200" dirty="0">
                <a:solidFill>
                  <a:schemeClr val="bg1"/>
                </a:solidFill>
              </a:rPr>
              <a:t>"</a:t>
            </a:r>
          </a:p>
          <a:p>
            <a:r>
              <a:rPr lang="en" sz="1200" dirty="0">
                <a:solidFill>
                  <a:schemeClr val="bg1"/>
                </a:solidFill>
              </a:rPr>
              <a:t>· </a:t>
            </a:r>
            <a:r>
              <a:rPr lang="ru-RU" sz="1200" dirty="0">
                <a:solidFill>
                  <a:schemeClr val="bg1"/>
                </a:solidFill>
              </a:rPr>
              <a:t>Зеленые галочки на пройденных шагах</a:t>
            </a:r>
          </a:p>
          <a:p>
            <a:br>
              <a:rPr lang="ru-RU" sz="1200" dirty="0">
                <a:solidFill>
                  <a:schemeClr val="bg1"/>
                </a:solidFill>
              </a:rPr>
            </a:br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dirty="0">
                <a:solidFill>
                  <a:schemeClr val="bg1"/>
                </a:solidFill>
              </a:rPr>
              <a:t>Справа - чат с ИИ-помощником (как в </a:t>
            </a:r>
            <a:r>
              <a:rPr lang="en" sz="1200" dirty="0">
                <a:solidFill>
                  <a:schemeClr val="bg1"/>
                </a:solidFill>
              </a:rPr>
              <a:t>ChatGPT):</a:t>
            </a:r>
          </a:p>
          <a:p>
            <a:r>
              <a:rPr lang="en" sz="1200" dirty="0">
                <a:solidFill>
                  <a:schemeClr val="bg1"/>
                </a:solidFill>
              </a:rPr>
              <a:t>· </a:t>
            </a:r>
            <a:r>
              <a:rPr lang="ru-RU" sz="1200" dirty="0">
                <a:solidFill>
                  <a:schemeClr val="bg1"/>
                </a:solidFill>
              </a:rPr>
              <a:t>Чистое окно переписки</a:t>
            </a:r>
          </a:p>
          <a:p>
            <a:r>
              <a:rPr lang="ru-RU" sz="1200" dirty="0">
                <a:solidFill>
                  <a:schemeClr val="bg1"/>
                </a:solidFill>
              </a:rPr>
              <a:t>· Пример: "Студент: что такое </a:t>
            </a:r>
            <a:r>
              <a:rPr lang="en" sz="1200" dirty="0">
                <a:solidFill>
                  <a:schemeClr val="bg1"/>
                </a:solidFill>
              </a:rPr>
              <a:t>MVP?"</a:t>
            </a:r>
          </a:p>
          <a:p>
            <a:r>
              <a:rPr lang="en" sz="1200" dirty="0">
                <a:solidFill>
                  <a:schemeClr val="bg1"/>
                </a:solidFill>
              </a:rPr>
              <a:t>· </a:t>
            </a:r>
            <a:r>
              <a:rPr lang="ru-RU" sz="1200" dirty="0">
                <a:solidFill>
                  <a:schemeClr val="bg1"/>
                </a:solidFill>
              </a:rPr>
              <a:t>Ответ ИИ: "</a:t>
            </a:r>
            <a:r>
              <a:rPr lang="en" sz="1200" dirty="0">
                <a:solidFill>
                  <a:schemeClr val="bg1"/>
                </a:solidFill>
              </a:rPr>
              <a:t>MVP - </a:t>
            </a:r>
            <a:r>
              <a:rPr lang="ru-RU" sz="1200" dirty="0">
                <a:solidFill>
                  <a:schemeClr val="bg1"/>
                </a:solidFill>
              </a:rPr>
              <a:t>это..."</a:t>
            </a:r>
          </a:p>
          <a:p>
            <a:r>
              <a:rPr lang="ru-RU" sz="1200" dirty="0">
                <a:solidFill>
                  <a:schemeClr val="bg1"/>
                </a:solidFill>
              </a:rPr>
              <a:t>Сверху - прогресс-бар:</a:t>
            </a:r>
          </a:p>
          <a:p>
            <a:r>
              <a:rPr lang="ru-RU" sz="1200" dirty="0">
                <a:solidFill>
                  <a:schemeClr val="bg1"/>
                </a:solidFill>
              </a:rPr>
              <a:t>· Полоска заполнена на 30%</a:t>
            </a:r>
          </a:p>
          <a:p>
            <a:r>
              <a:rPr lang="ru-RU" sz="1200" dirty="0">
                <a:solidFill>
                  <a:schemeClr val="bg1"/>
                </a:solidFill>
              </a:rPr>
              <a:t>· Цифры: "12 из 40 навыков освоено"</a:t>
            </a:r>
          </a:p>
          <a:p>
            <a:r>
              <a:rPr lang="ru-RU" sz="1200" dirty="0">
                <a:solidFill>
                  <a:schemeClr val="bg1"/>
                </a:solidFill>
              </a:rPr>
              <a:t>Суть: Интерфейс отвечает на главный вопрос студента - "Что делать дальше?" - за 3 секунды.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" name="Рисунок 4" descr="Изображение выглядит как Графика, графический дизайн, графическая вставк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FAAA0E-DCC3-7052-43A1-2ECE09585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901" y="2068053"/>
            <a:ext cx="2211124" cy="219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06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технология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198475" y="685600"/>
            <a:ext cx="860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 b="1">
                <a:solidFill>
                  <a:srgbClr val="3F98FF"/>
                </a:solidFill>
              </a:rPr>
              <a:t>хакеры,</a:t>
            </a:r>
            <a:r>
              <a:rPr lang="ru" sz="1800">
                <a:solidFill>
                  <a:schemeClr val="lt1"/>
                </a:solidFill>
              </a:rPr>
              <a:t> </a:t>
            </a:r>
            <a:r>
              <a:rPr lang="ru" sz="1100">
                <a:solidFill>
                  <a:schemeClr val="lt1"/>
                </a:solidFill>
              </a:rPr>
              <a:t>хороший продукт — это не только идея, но и </a:t>
            </a:r>
            <a:r>
              <a:rPr lang="ru" sz="1100" b="1">
                <a:solidFill>
                  <a:schemeClr val="lt1"/>
                </a:solidFill>
              </a:rPr>
              <a:t>рабочая конструкция</a:t>
            </a:r>
            <a:r>
              <a:rPr lang="ru" sz="1100">
                <a:solidFill>
                  <a:schemeClr val="lt1"/>
                </a:solidFill>
              </a:rPr>
              <a:t>.</a:t>
            </a:r>
            <a:endParaRPr sz="11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</a:rPr>
              <a:t>в этом задании опишите, </a:t>
            </a:r>
            <a:r>
              <a:rPr lang="ru" sz="1100" b="1">
                <a:solidFill>
                  <a:schemeClr val="lt1"/>
                </a:solidFill>
              </a:rPr>
              <a:t>из каких блоков состоит продукт</a:t>
            </a:r>
            <a:r>
              <a:rPr lang="ru" sz="1100">
                <a:solidFill>
                  <a:schemeClr val="lt1"/>
                </a:solidFill>
              </a:rPr>
              <a:t>, как они взаимодействуют и какие технологии лежат в основе.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23" name="Google Shape;223;p28"/>
          <p:cNvSpPr/>
          <p:nvPr/>
        </p:nvSpPr>
        <p:spPr>
          <a:xfrm>
            <a:off x="300500" y="1540900"/>
            <a:ext cx="2724900" cy="30261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</a:t>
            </a:r>
            <a:r>
              <a:rPr lang="ru" sz="900">
                <a:solidFill>
                  <a:srgbClr val="FFFFFF"/>
                </a:solidFill>
              </a:rPr>
              <a:t> Модули продукта: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1. Frontend (Клиентская часть): Веб-приложение на React, мобильное приложение на React Native.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2. Backend (Серверная часть): Node.js/Python (FastAPI) для обработки бизнес-логики.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3. AI Core (Ядро ИИ): Микросервис на Python, интегрированный с API OpenAI/Gemini для генерации планов и ответов.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4. База данных: PostgreSQL для хранения данных пользователей, учебных планов, прогресса.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5. ML Pipeline (Паipeline данных): Сервис для анализа и индексации образовательного контента из интернета.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“Имя Фамилия” хакеров:Алмаз Диндаров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3209550" y="1528963"/>
            <a:ext cx="2724900" cy="3025800"/>
          </a:xfrm>
          <a:prstGeom prst="roundRect">
            <a:avLst>
              <a:gd name="adj" fmla="val 8284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Укажите основные технические параметры продукта  (не менее 5)</a:t>
            </a:r>
            <a:endParaRPr sz="10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3F98FF"/>
                </a:solidFill>
              </a:rPr>
              <a:t>Подсказка (примеры):</a:t>
            </a:r>
            <a:endParaRPr sz="900">
              <a:solidFill>
                <a:srgbClr val="3F98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1. Время ответа ИИ-помощника (&lt; 3 секунд).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2. Точность рекомендаций контента (метрика NDCG &gt; 0.8).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3. Количество одновременно активных пользователей (до 10 000).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4. Количество поддерживаемых "Карт Целей" (&gt; 50 профессий на старте).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  5. Время генерации персонального учебного плана (&lt; 5 минут).</a:t>
            </a:r>
            <a:endParaRPr sz="9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700">
              <a:solidFill>
                <a:schemeClr val="lt1"/>
              </a:solidFill>
            </a:endParaRPr>
          </a:p>
        </p:txBody>
      </p:sp>
      <p:sp>
        <p:nvSpPr>
          <p:cNvPr id="227" name="Google Shape;227;p28"/>
          <p:cNvSpPr/>
          <p:nvPr/>
        </p:nvSpPr>
        <p:spPr>
          <a:xfrm>
            <a:off x="6118600" y="1540900"/>
            <a:ext cx="2686200" cy="1192800"/>
          </a:xfrm>
          <a:prstGeom prst="roundRect">
            <a:avLst>
              <a:gd name="adj" fmla="val 11982"/>
            </a:avLst>
          </a:prstGeom>
          <a:solidFill>
            <a:srgbClr val="3F98FF"/>
          </a:solidFill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Какая технология (технологии) в основе продукта?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Большие языковые модели (LLM): OpenAI GPT / Gemini API.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</p:txBody>
      </p:sp>
      <p:sp>
        <p:nvSpPr>
          <p:cNvPr id="228" name="Google Shape;228;p28"/>
          <p:cNvSpPr/>
          <p:nvPr/>
        </p:nvSpPr>
        <p:spPr>
          <a:xfrm>
            <a:off x="6118600" y="2897650"/>
            <a:ext cx="2686200" cy="1669200"/>
          </a:xfrm>
          <a:prstGeom prst="roundRect">
            <a:avLst>
              <a:gd name="adj" fmla="val 11982"/>
            </a:avLst>
          </a:prstGeom>
          <a:solidFill>
            <a:srgbClr val="3F98FF"/>
          </a:solidFill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В каких существующих продуктах уже применены схожие с вашими технологии / решения: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ChatGPT, Notion AI, персонализированные ленты в YouTube и Netflix.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дизайн-макет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234" name="Google Shape;234;p29"/>
          <p:cNvSpPr txBox="1"/>
          <p:nvPr/>
        </p:nvSpPr>
        <p:spPr>
          <a:xfrm>
            <a:off x="198475" y="685600"/>
            <a:ext cx="860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3F98FF"/>
                </a:solidFill>
              </a:rPr>
              <a:t>хипстеры,</a:t>
            </a:r>
            <a:r>
              <a:rPr lang="ru" sz="1800">
                <a:solidFill>
                  <a:schemeClr val="lt1"/>
                </a:solidFill>
              </a:rPr>
              <a:t> </a:t>
            </a:r>
            <a:r>
              <a:rPr lang="ru" sz="1100">
                <a:solidFill>
                  <a:schemeClr val="lt1"/>
                </a:solidFill>
              </a:rPr>
              <a:t>как продать продукт? конечно </a:t>
            </a:r>
            <a:r>
              <a:rPr lang="ru" sz="1100" b="1">
                <a:solidFill>
                  <a:srgbClr val="3F98FF"/>
                </a:solidFill>
              </a:rPr>
              <a:t>через визуал. </a:t>
            </a:r>
            <a:endParaRPr sz="1100" b="1">
              <a:solidFill>
                <a:srgbClr val="3F98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</a:rPr>
              <a:t>в этом задании вы создаёте наглядный образ продукта и описываете как именно им пользуются.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35" name="Google Shape;235;p29"/>
          <p:cNvSpPr/>
          <p:nvPr/>
        </p:nvSpPr>
        <p:spPr>
          <a:xfrm>
            <a:off x="301738" y="1540900"/>
            <a:ext cx="4775700" cy="21675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Подготовьте визуальные референсы или черновые макеты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Найдите 3–5 визуальных референсов </a:t>
            </a:r>
            <a:br>
              <a:rPr lang="ru" sz="1000">
                <a:solidFill>
                  <a:schemeClr val="lt1"/>
                </a:solidFill>
              </a:rPr>
            </a:br>
            <a:r>
              <a:rPr lang="ru" sz="1000">
                <a:solidFill>
                  <a:schemeClr val="lt1"/>
                </a:solidFill>
              </a:rPr>
              <a:t>(приложений, платформ, сайтов, решений), которые: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</a:rPr>
              <a:t>...</a:t>
            </a:r>
            <a:r>
              <a:rPr lang="ru" sz="1000">
                <a:solidFill>
                  <a:srgbClr val="FFFFFF"/>
                </a:solidFill>
              </a:rPr>
              <a:t>1. Duolingo Path: Визуализация линейного, но адаптивного пути обучения. (Похож на нашу "Карту Цели").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2. ChatGPT Interface: Чистый и минималистичный интерфейс чата с ИИ.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3.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Notion: Четкая структура и система отслеживания прогресса (дашборды, чек-листы).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4. Headway: Визуализация прогресса в чтении книги, мотивирующая продолжать.</a:t>
            </a:r>
            <a:r>
              <a:rPr lang="ru" sz="1000">
                <a:solidFill>
                  <a:schemeClr val="dk1"/>
                </a:solidFill>
              </a:rPr>
              <a:t>..</a:t>
            </a:r>
            <a:r>
              <a:rPr lang="r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236" name="Google Shape;236;p29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37" name="Google Shape;237;p29"/>
          <p:cNvSpPr/>
          <p:nvPr/>
        </p:nvSpPr>
        <p:spPr>
          <a:xfrm>
            <a:off x="5077450" y="4698100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“Имя Фамилия” хипстеров:Алмаз Диндаров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38" name="Google Shape;238;p29"/>
          <p:cNvSpPr/>
          <p:nvPr/>
        </p:nvSpPr>
        <p:spPr>
          <a:xfrm>
            <a:off x="296950" y="3817925"/>
            <a:ext cx="4785300" cy="1073700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FFFFFF"/>
                </a:solidFill>
              </a:rPr>
              <a:t>Пользователь заходит на платформу -&gt; проходит онбординг с выбором цели -&gt; получает сгенерированную "Карту Цели" -&gt; изучает первый рекомендованный материал -&gt; в процессе задает вопрос ИИ-помощнику в боковой панели -&gt; отмечает материал как пройденный -&gt; визуально видит свой прогресс на дашборде.</a:t>
            </a:r>
            <a:endParaRPr sz="9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 dirty="0">
                <a:solidFill>
                  <a:srgbClr val="434343"/>
                </a:solidFill>
              </a:rPr>
              <a:t>конкурентный анализ</a:t>
            </a:r>
            <a:endParaRPr sz="2500" b="1" dirty="0">
              <a:solidFill>
                <a:srgbClr val="434343"/>
              </a:solidFill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3842979" y="170050"/>
            <a:ext cx="860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rgbClr val="3F98FF"/>
                </a:solidFill>
              </a:rPr>
              <a:t>хастлеры</a:t>
            </a:r>
            <a:endParaRPr sz="1100" dirty="0">
              <a:solidFill>
                <a:schemeClr val="lt1"/>
              </a:solidFill>
            </a:endParaRPr>
          </a:p>
        </p:txBody>
      </p:sp>
      <p:sp>
        <p:nvSpPr>
          <p:cNvPr id="245" name="Google Shape;245;p30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“Имя Фамилия” хастлеров: Алмаз Диндаров</a:t>
            </a:r>
            <a:endParaRPr sz="900" b="1">
              <a:solidFill>
                <a:schemeClr val="lt1"/>
              </a:solidFill>
            </a:endParaRPr>
          </a:p>
        </p:txBody>
      </p:sp>
      <p:graphicFrame>
        <p:nvGraphicFramePr>
          <p:cNvPr id="247" name="Google Shape;247;p30"/>
          <p:cNvGraphicFramePr/>
          <p:nvPr>
            <p:extLst>
              <p:ext uri="{D42A27DB-BD31-4B8C-83A1-F6EECF244321}">
                <p14:modId xmlns:p14="http://schemas.microsoft.com/office/powerpoint/2010/main" val="2969297811"/>
              </p:ext>
            </p:extLst>
          </p:nvPr>
        </p:nvGraphicFramePr>
        <p:xfrm>
          <a:off x="315563" y="823963"/>
          <a:ext cx="8512875" cy="3694810"/>
        </p:xfrm>
        <a:graphic>
          <a:graphicData uri="http://schemas.openxmlformats.org/drawingml/2006/table">
            <a:tbl>
              <a:tblPr>
                <a:noFill/>
                <a:tableStyleId>{833CF108-0786-4BD6-8645-87B65477076F}</a:tableStyleId>
              </a:tblPr>
              <a:tblGrid>
                <a:gridCol w="140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2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2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9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SkillPath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ChatGPT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Coursera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Duolingo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Персонализация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Полная, ИИ строит путь под цель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Общие ответы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Выбор из готовых курсов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Внутри своей системы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Структура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Готовый пошаговый план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Нет, пользователь сам строит маршрут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Жесткая программа курса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Линейный адаптивный путь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Помощь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Чат-помощник 24/7 в контексте обучения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Есть, но без привязки к учебному плану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Только на форумах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rgbClr val="FFFFFF"/>
                          </a:solidFill>
                        </a:rPr>
                        <a:t>Только для упражнений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lt1"/>
                          </a:solidFill>
                        </a:rPr>
                        <a:t>Цена</a:t>
                      </a:r>
                      <a:endParaRPr sz="9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solidFill>
                            <a:srgbClr val="FFFFFF"/>
                          </a:solidFill>
                        </a:rPr>
                        <a:t>Низкая подписка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lt1"/>
                          </a:solidFill>
                        </a:rPr>
                        <a:t>+-490руб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solidFill>
                            <a:srgbClr val="FFFFFF"/>
                          </a:solidFill>
                        </a:rPr>
                        <a:t>Платная(дорогая) подписка  +-2400руб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solidFill>
                            <a:srgbClr val="FFFFFF"/>
                          </a:solidFill>
                        </a:rPr>
                        <a:t>Дорогие сертификаты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lt1"/>
                          </a:solidFill>
                        </a:rPr>
                        <a:t>+-5800руб</a:t>
                      </a: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dirty="0">
                          <a:solidFill>
                            <a:srgbClr val="FFFFFF"/>
                          </a:solidFill>
                        </a:rPr>
                        <a:t>Бесплатно с ограничениями +-790руб</a:t>
                      </a:r>
                      <a:endParaRPr sz="1000" dirty="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гипотезы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269" name="Google Shape;269;p32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придумать продукт - это одно, теперь попробуйте подтвердить потребность в нём.</a:t>
            </a:r>
            <a:endParaRPr sz="13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EC664C"/>
                </a:solidFill>
              </a:rPr>
              <a:t>сформулируйте гипотезу </a:t>
            </a:r>
            <a:r>
              <a:rPr lang="ru" sz="1300">
                <a:solidFill>
                  <a:schemeClr val="lt1"/>
                </a:solidFill>
              </a:rPr>
              <a:t>и будьте готовить проверить её до следующего занятия.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270" name="Google Shape;270;p32"/>
          <p:cNvSpPr/>
          <p:nvPr/>
        </p:nvSpPr>
        <p:spPr>
          <a:xfrm>
            <a:off x="300500" y="1540900"/>
            <a:ext cx="3592200" cy="2303100"/>
          </a:xfrm>
          <a:prstGeom prst="roundRect">
            <a:avLst>
              <a:gd name="adj" fmla="val 7737"/>
            </a:avLst>
          </a:prstGeom>
          <a:solidFill>
            <a:srgbClr val="EC664C"/>
          </a:solidFill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Сформулируйте 1 гипотезу о вашем проекте для проверки, которая подтверждает наличие проблемы у пользователя. 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"Мы считаем, что как минимум 70% студентов, целеустремленно развивающихся в digital-сферах, сталкиваются с проблемой информационной перегруженности и отсутствия структуры при самостоятельном обучении, что приводит к потере времени и снижению мотивации. Подтверждением гипотезы будет являться то, что в ходе интервью 70% респондентов самостоятельно опишут эту проблему в своем текущем опыте."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</p:txBody>
      </p:sp>
      <p:sp>
        <p:nvSpPr>
          <p:cNvPr id="271" name="Google Shape;271;p32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72" name="Google Shape;272;p32"/>
          <p:cNvSpPr/>
          <p:nvPr/>
        </p:nvSpPr>
        <p:spPr>
          <a:xfrm>
            <a:off x="355600" y="3978600"/>
            <a:ext cx="3600600" cy="1164900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Как вы её проверите: опрос / интервью?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Глубинные интервью.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Какое целевое количество респондентов:</a:t>
            </a:r>
            <a:br>
              <a:rPr lang="ru" sz="1000">
                <a:solidFill>
                  <a:schemeClr val="lt1"/>
                </a:solidFill>
              </a:rPr>
            </a:br>
            <a:r>
              <a:rPr lang="ru" sz="1000">
                <a:solidFill>
                  <a:srgbClr val="FFFFFF"/>
                </a:solidFill>
              </a:rPr>
              <a:t>Целевое количество респондентов: 10-12 человек (представителей Сегмента G).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000" i="1">
              <a:solidFill>
                <a:schemeClr val="lt1"/>
              </a:solidFill>
            </a:endParaRPr>
          </a:p>
        </p:txBody>
      </p:sp>
      <p:sp>
        <p:nvSpPr>
          <p:cNvPr id="273" name="Google Shape;273;p32"/>
          <p:cNvSpPr/>
          <p:nvPr/>
        </p:nvSpPr>
        <p:spPr>
          <a:xfrm>
            <a:off x="4142500" y="1540900"/>
            <a:ext cx="3904500" cy="3419100"/>
          </a:xfrm>
          <a:prstGeom prst="roundRect">
            <a:avLst>
              <a:gd name="adj" fmla="val 463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Придумайте минимум 5 вопросов для опроса / интервью</a:t>
            </a:r>
            <a:endParaRPr sz="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Формулируем правильные вопросы для проверки:</a:t>
            </a:r>
            <a:endParaRPr sz="9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1. "Расскажите, какую профессиональную цель в digital-сфере вы перед собой ставите в последнее время?" (Открытый вопрос, выявляющий контекст и цели).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2. "Опишите, пожалуйста, ваш последний опыт, когда вы самостоятельно пытались чему-то научиться для этой цели. С чего вы начинали?" (Вопрос о текущем поведении, а не о гипотетическом будущем).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3. "С какими основными трудностями вы столкнулись в процессе?" (Ключевой вопрос, позволяющий пользователю самому сформулировать боль, мы не подсказываем про "перегруженность").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4. "Что вы чувствовали, когда сталкивались с этими трудностями? (Раздражение, растерянность, апатия?)" (Вопрос об эмоциональной реакции, усиливающий понимание проблемы).</a:t>
            </a:r>
            <a:endParaRPr sz="9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FFFFFF"/>
                </a:solidFill>
              </a:rPr>
              <a:t>5. "Как вы в итоге понимали, что движетесь в верном направлении? Были ли у вас ориентиры?" (Вопрос, проверяющий наличие/отсутствие структу</a:t>
            </a:r>
            <a:r>
              <a:rPr lang="ru" sz="1000">
                <a:solidFill>
                  <a:srgbClr val="FFFFFF"/>
                </a:solidFill>
              </a:rPr>
              <a:t>ры и обратной связи).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>
          <a:extLst>
            <a:ext uri="{FF2B5EF4-FFF2-40B4-BE49-F238E27FC236}">
              <a16:creationId xmlns:a16="http://schemas.microsoft.com/office/drawing/2014/main" id="{3466E5B9-29CD-8589-E5C5-BF7B70422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>
            <a:extLst>
              <a:ext uri="{FF2B5EF4-FFF2-40B4-BE49-F238E27FC236}">
                <a16:creationId xmlns:a16="http://schemas.microsoft.com/office/drawing/2014/main" id="{4BE63A98-2DA0-EF50-784D-DC792D9444E8}"/>
              </a:ext>
            </a:extLst>
          </p:cNvPr>
          <p:cNvSpPr txBox="1"/>
          <p:nvPr/>
        </p:nvSpPr>
        <p:spPr>
          <a:xfrm>
            <a:off x="1527450" y="7073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b="1" dirty="0">
                <a:solidFill>
                  <a:srgbClr val="434343"/>
                </a:solidFill>
              </a:rPr>
              <a:t>Результаты проверки </a:t>
            </a:r>
            <a:r>
              <a:rPr lang="ru" sz="2500" b="1" dirty="0">
                <a:solidFill>
                  <a:srgbClr val="434343"/>
                </a:solidFill>
              </a:rPr>
              <a:t>гипотезы</a:t>
            </a:r>
            <a:endParaRPr sz="2500" b="1" dirty="0">
              <a:solidFill>
                <a:srgbClr val="434343"/>
              </a:solidFill>
            </a:endParaRPr>
          </a:p>
        </p:txBody>
      </p:sp>
      <p:sp>
        <p:nvSpPr>
          <p:cNvPr id="270" name="Google Shape;270;p32">
            <a:extLst>
              <a:ext uri="{FF2B5EF4-FFF2-40B4-BE49-F238E27FC236}">
                <a16:creationId xmlns:a16="http://schemas.microsoft.com/office/drawing/2014/main" id="{9FCBB2A9-E08D-D940-D41E-9AE39AC64564}"/>
              </a:ext>
            </a:extLst>
          </p:cNvPr>
          <p:cNvSpPr/>
          <p:nvPr/>
        </p:nvSpPr>
        <p:spPr>
          <a:xfrm>
            <a:off x="666261" y="576473"/>
            <a:ext cx="7223706" cy="873504"/>
          </a:xfrm>
          <a:prstGeom prst="roundRect">
            <a:avLst>
              <a:gd name="adj" fmla="val 7737"/>
            </a:avLst>
          </a:prstGeom>
          <a:solidFill>
            <a:srgbClr val="EC664C"/>
          </a:solidFill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Гипотеза: «Мы считаем, что как минимум 70% студентов, целеустремленно развивающихся в </a:t>
            </a:r>
            <a:r>
              <a:rPr lang="en" dirty="0"/>
              <a:t>digital-</a:t>
            </a:r>
            <a:r>
              <a:rPr lang="ru-RU" dirty="0"/>
              <a:t>сферах, сталкиваются с проблемой информационной перегруженности и отсутствия структуры при самостоятельном обучении».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</a:endParaRPr>
          </a:p>
        </p:txBody>
      </p:sp>
      <p:sp>
        <p:nvSpPr>
          <p:cNvPr id="271" name="Google Shape;271;p32">
            <a:extLst>
              <a:ext uri="{FF2B5EF4-FFF2-40B4-BE49-F238E27FC236}">
                <a16:creationId xmlns:a16="http://schemas.microsoft.com/office/drawing/2014/main" id="{1BC34223-1454-9FF6-FCC5-3BE6E804FB3C}"/>
              </a:ext>
            </a:extLst>
          </p:cNvPr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272" name="Google Shape;272;p32">
            <a:extLst>
              <a:ext uri="{FF2B5EF4-FFF2-40B4-BE49-F238E27FC236}">
                <a16:creationId xmlns:a16="http://schemas.microsoft.com/office/drawing/2014/main" id="{E63A056D-7677-652D-6E87-0C12B30D8ADB}"/>
              </a:ext>
            </a:extLst>
          </p:cNvPr>
          <p:cNvSpPr/>
          <p:nvPr/>
        </p:nvSpPr>
        <p:spPr>
          <a:xfrm>
            <a:off x="130683" y="1588097"/>
            <a:ext cx="2821523" cy="2670394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· Метод проверки: Глубинные интервью</a:t>
            </a:r>
          </a:p>
          <a:p>
            <a:r>
              <a:rPr lang="ru-RU" dirty="0">
                <a:solidFill>
                  <a:schemeClr val="bg1"/>
                </a:solidFill>
              </a:rPr>
              <a:t>· Целевая аудитория: 12 студентов (сегмент </a:t>
            </a:r>
            <a:r>
              <a:rPr lang="en" dirty="0">
                <a:solidFill>
                  <a:schemeClr val="bg1"/>
                </a:solidFill>
              </a:rPr>
              <a:t>G)</a:t>
            </a:r>
          </a:p>
          <a:p>
            <a:r>
              <a:rPr lang="en" dirty="0">
                <a:solidFill>
                  <a:schemeClr val="bg1"/>
                </a:solidFill>
              </a:rPr>
              <a:t>· </a:t>
            </a:r>
            <a:r>
              <a:rPr lang="ru-RU" dirty="0">
                <a:solidFill>
                  <a:schemeClr val="bg1"/>
                </a:solidFill>
              </a:rPr>
              <a:t>Результат: Гипотеза подтвердилась на 83% (10 из 12 респондентов)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sz="1000" i="1" dirty="0">
              <a:solidFill>
                <a:schemeClr val="lt1"/>
              </a:solidFill>
            </a:endParaRPr>
          </a:p>
        </p:txBody>
      </p:sp>
      <p:sp>
        <p:nvSpPr>
          <p:cNvPr id="273" name="Google Shape;273;p32">
            <a:extLst>
              <a:ext uri="{FF2B5EF4-FFF2-40B4-BE49-F238E27FC236}">
                <a16:creationId xmlns:a16="http://schemas.microsoft.com/office/drawing/2014/main" id="{3006F830-82BF-BA1D-D032-21121B155C38}"/>
              </a:ext>
            </a:extLst>
          </p:cNvPr>
          <p:cNvSpPr/>
          <p:nvPr/>
        </p:nvSpPr>
        <p:spPr>
          <a:xfrm>
            <a:off x="3566160" y="1588096"/>
            <a:ext cx="4441317" cy="2827149"/>
          </a:xfrm>
          <a:prstGeom prst="roundRect">
            <a:avLst>
              <a:gd name="adj" fmla="val 4634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Цитаты из интервью, подтверждающие боль:</a:t>
            </a:r>
          </a:p>
          <a:p>
            <a:endParaRPr lang="ru-RU" sz="1100" b="1" dirty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«Я понимаю, что нужно учить </a:t>
            </a:r>
            <a:r>
              <a:rPr lang="en" sz="1100" dirty="0">
                <a:solidFill>
                  <a:schemeClr val="bg1"/>
                </a:solidFill>
              </a:rPr>
              <a:t>Python, </a:t>
            </a:r>
            <a:r>
              <a:rPr lang="ru-RU" sz="1100" dirty="0">
                <a:solidFill>
                  <a:schemeClr val="bg1"/>
                </a:solidFill>
              </a:rPr>
              <a:t>но непонятно, с какой темы начать. Открываю </a:t>
            </a:r>
            <a:r>
              <a:rPr lang="ru-RU" sz="1100" dirty="0" err="1">
                <a:solidFill>
                  <a:schemeClr val="bg1"/>
                </a:solidFill>
              </a:rPr>
              <a:t>ютуб</a:t>
            </a:r>
            <a:r>
              <a:rPr lang="ru-RU" sz="1100" dirty="0">
                <a:solidFill>
                  <a:schemeClr val="bg1"/>
                </a:solidFill>
              </a:rPr>
              <a:t>, вижу 100 курсов и закрываю всё. Проходит неделя, и я всё на том же месте».</a:t>
            </a:r>
          </a:p>
          <a:p>
            <a:r>
              <a:rPr lang="ru-RU" sz="1100" dirty="0">
                <a:solidFill>
                  <a:schemeClr val="bg1"/>
                </a:solidFill>
              </a:rPr>
              <a:t>· «Прохожу онлайн-курс, но когда сталкиваюсь с сложной темой, не у кого спросить. В итоге бросаю, чувствуя себя неудачником».</a:t>
            </a:r>
          </a:p>
          <a:p>
            <a:r>
              <a:rPr lang="ru-RU" sz="1100" dirty="0">
                <a:solidFill>
                  <a:schemeClr val="bg1"/>
                </a:solidFill>
              </a:rPr>
              <a:t>· «У меня есть 2 часа в день между парой и работой. Я не могу тратить их на поиск информации, мне нужно действовать по готовому плану».</a:t>
            </a:r>
          </a:p>
          <a:p>
            <a:br>
              <a:rPr lang="ru-RU" sz="1100" dirty="0">
                <a:solidFill>
                  <a:schemeClr val="bg1"/>
                </a:solidFill>
              </a:rPr>
            </a:br>
            <a:endParaRPr lang="ru-RU" sz="1100" dirty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Вывод: Проблема существует, она эмоционально окрашена и готова к решению.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934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 txBox="1"/>
          <p:nvPr/>
        </p:nvSpPr>
        <p:spPr>
          <a:xfrm>
            <a:off x="377050" y="1523600"/>
            <a:ext cx="60891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0" b="1">
                <a:solidFill>
                  <a:schemeClr val="lt1"/>
                </a:solidFill>
              </a:rPr>
              <a:t>день 3</a:t>
            </a:r>
            <a:endParaRPr sz="8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lt1"/>
                </a:solidFill>
              </a:rPr>
              <a:t>ресурсы и результаты</a:t>
            </a:r>
            <a:endParaRPr sz="2900">
              <a:solidFill>
                <a:schemeClr val="lt1"/>
              </a:solidFill>
            </a:endParaRPr>
          </a:p>
        </p:txBody>
      </p:sp>
      <p:sp>
        <p:nvSpPr>
          <p:cNvPr id="299" name="Google Shape;299;p35"/>
          <p:cNvSpPr txBox="1"/>
          <p:nvPr/>
        </p:nvSpPr>
        <p:spPr>
          <a:xfrm>
            <a:off x="572650" y="381575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распределение ролей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05" name="Google Shape;305;p36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распределите роли в команде </a:t>
            </a:r>
            <a:r>
              <a:rPr lang="ru" sz="1300" b="1">
                <a:solidFill>
                  <a:schemeClr val="lt1"/>
                </a:solidFill>
              </a:rPr>
              <a:t>на это занятие</a:t>
            </a:r>
            <a:r>
              <a:rPr lang="ru" sz="1300">
                <a:solidFill>
                  <a:schemeClr val="lt1"/>
                </a:solidFill>
              </a:rPr>
              <a:t>, в каждой группе может быть несколько человек.</a:t>
            </a:r>
            <a:endParaRPr sz="13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лидер должен входить в одну из групп (</a:t>
            </a:r>
            <a:r>
              <a:rPr lang="ru" sz="1300" b="1">
                <a:solidFill>
                  <a:schemeClr val="lt1"/>
                </a:solidFill>
              </a:rPr>
              <a:t>не повторять лидера с прошлых занятий</a:t>
            </a:r>
            <a:r>
              <a:rPr lang="ru" sz="1300">
                <a:solidFill>
                  <a:schemeClr val="lt1"/>
                </a:solidFill>
              </a:rPr>
              <a:t>)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306" name="Google Shape;306;p36"/>
          <p:cNvSpPr/>
          <p:nvPr/>
        </p:nvSpPr>
        <p:spPr>
          <a:xfrm>
            <a:off x="300500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Лидер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выступление на пленаре, контроль работы, заполнение форм</a:t>
            </a:r>
            <a:endParaRPr sz="8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307" name="Google Shape;307;p36"/>
          <p:cNvSpPr/>
          <p:nvPr/>
        </p:nvSpPr>
        <p:spPr>
          <a:xfrm>
            <a:off x="2463434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Хакеры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технические и технологические аспекты проекта и продукта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308" name="Google Shape;308;p36"/>
          <p:cNvSpPr/>
          <p:nvPr/>
        </p:nvSpPr>
        <p:spPr>
          <a:xfrm>
            <a:off x="4626367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Хастлеры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анализ рынка, продвижение продукта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309" name="Google Shape;309;p36"/>
          <p:cNvSpPr/>
          <p:nvPr/>
        </p:nvSpPr>
        <p:spPr>
          <a:xfrm>
            <a:off x="6789301" y="1540900"/>
            <a:ext cx="2032500" cy="260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Хипстеры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визуальный вид и сценарии использования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ФИО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Диндаров Алмаз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</a:rPr>
              <a:t>Фанисович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310" name="Google Shape;310;p36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2 минуты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7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точка завершения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16" name="Google Shape;316;p37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у любого проекта есть </a:t>
            </a:r>
            <a:r>
              <a:rPr lang="ru" sz="1300" b="1">
                <a:solidFill>
                  <a:srgbClr val="3F98FF"/>
                </a:solidFill>
              </a:rPr>
              <a:t>точка начала и завершения. </a:t>
            </a:r>
            <a:endParaRPr sz="1300" b="1">
              <a:solidFill>
                <a:srgbClr val="3F98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в команде обсудите, как вы поймёте, что проект реализован (это понадобится в следующих заданиях)</a:t>
            </a:r>
            <a:endParaRPr sz="2000" b="1">
              <a:solidFill>
                <a:srgbClr val="3F98FF"/>
              </a:solidFill>
            </a:endParaRPr>
          </a:p>
        </p:txBody>
      </p:sp>
      <p:sp>
        <p:nvSpPr>
          <p:cNvPr id="317" name="Google Shape;317;p37"/>
          <p:cNvSpPr/>
          <p:nvPr/>
        </p:nvSpPr>
        <p:spPr>
          <a:xfrm>
            <a:off x="300500" y="1540900"/>
            <a:ext cx="3973200" cy="27135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lt1"/>
                </a:solidFill>
              </a:rPr>
              <a:t>Проект реализован в момент, когда: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rgbClr val="FFFFFF"/>
                </a:solidFill>
              </a:rPr>
              <a:t>Проект реализован, когда:</a:t>
            </a: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rgbClr val="FFFFFF"/>
                </a:solidFill>
              </a:rPr>
              <a:t>Мы выводим продукт на рынок и достигаем 10 000 активных подписчиков с ежемесячным доходом, покрывающим операционные расходы и приносящим прибыль.</a:t>
            </a: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rgbClr val="FFFFFF"/>
                </a:solidFill>
              </a:rPr>
              <a:t>Это докажет, что продукт нужен рынку и может существовать самостоятельно, без внешнего финансирования.</a:t>
            </a: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endParaRPr sz="1000" b="1" dirty="0">
              <a:solidFill>
                <a:schemeClr val="lt1"/>
              </a:solidFill>
            </a:endParaRPr>
          </a:p>
        </p:txBody>
      </p:sp>
      <p:sp>
        <p:nvSpPr>
          <p:cNvPr id="318" name="Google Shape;318;p37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5 минут</a:t>
            </a:r>
            <a:endParaRPr sz="9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бизнес-модель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24" name="Google Shape;324;p38"/>
          <p:cNvSpPr txBox="1"/>
          <p:nvPr/>
        </p:nvSpPr>
        <p:spPr>
          <a:xfrm>
            <a:off x="198475" y="685600"/>
            <a:ext cx="860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3F98FF"/>
                </a:solidFill>
              </a:rPr>
              <a:t>хипстеры,</a:t>
            </a:r>
            <a:r>
              <a:rPr lang="ru" sz="1800">
                <a:solidFill>
                  <a:srgbClr val="3F98FF"/>
                </a:solidFill>
              </a:rPr>
              <a:t> </a:t>
            </a:r>
            <a:r>
              <a:rPr lang="ru" sz="1100">
                <a:solidFill>
                  <a:schemeClr val="lt1"/>
                </a:solidFill>
              </a:rPr>
              <a:t>ваш продукт — это не только решение проблемы, но и </a:t>
            </a:r>
            <a:r>
              <a:rPr lang="ru" sz="1100" b="1">
                <a:solidFill>
                  <a:schemeClr val="lt1"/>
                </a:solidFill>
              </a:rPr>
              <a:t>работающая модель:</a:t>
            </a:r>
            <a:endParaRPr sz="11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</a:rPr>
              <a:t>кому он приносит ценность, как вы будете зарабатывать, как о вас узнают и кто поможет в реализации.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325" name="Google Shape;325;p38"/>
          <p:cNvSpPr/>
          <p:nvPr/>
        </p:nvSpPr>
        <p:spPr>
          <a:xfrm>
            <a:off x="300500" y="1540900"/>
            <a:ext cx="3696300" cy="13692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Сформулируйте ценность продукта </a:t>
            </a:r>
            <a:br>
              <a:rPr lang="ru" sz="1000" b="1">
                <a:solidFill>
                  <a:schemeClr val="lt1"/>
                </a:solidFill>
              </a:rPr>
            </a:br>
            <a:r>
              <a:rPr lang="ru" sz="1000" b="1">
                <a:solidFill>
                  <a:schemeClr val="lt1"/>
                </a:solidFill>
              </a:rPr>
              <a:t>в 1 предложении: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Для студентов, осваивающих digital-профессии, мы создаем ценность, заменяя дорогого ментора и экономя 70% времени на поиск информации благодаря персонализированному плану и ИИ-помощнику.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326" name="Google Shape;326;p38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15минут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27" name="Google Shape;327;p38"/>
          <p:cNvSpPr/>
          <p:nvPr/>
        </p:nvSpPr>
        <p:spPr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“Имя Фамилия” хипстеров:Алмаз Диндаров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28" name="Google Shape;328;p38"/>
          <p:cNvSpPr/>
          <p:nvPr/>
        </p:nvSpPr>
        <p:spPr>
          <a:xfrm>
            <a:off x="296300" y="2978250"/>
            <a:ext cx="3704700" cy="1900500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Каналы продвижения: </a:t>
            </a:r>
            <a:r>
              <a:rPr lang="ru" sz="1000">
                <a:solidFill>
                  <a:schemeClr val="lt1"/>
                </a:solidFill>
              </a:rPr>
              <a:t>как и откуда ваша аудитория узнает о вашем продукте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B2C-каналы: Продвижение через популярные Telegram-каналы для студентов ("Студсервис", "МОФТ") и образовательные TikTok-блоги.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</a:rPr>
              <a:t>B2B-каналы: Прямые продажи HR-ам IT-компаний через LinkedIn и участие в HR-конференциях (HR-Tech, </a:t>
            </a:r>
            <a:r>
              <a:rPr lang="ru" sz="1000">
                <a:solidFill>
                  <a:srgbClr val="52ADF7"/>
                </a:solidFill>
              </a:rPr>
              <a:t>Rabota.ru</a:t>
            </a:r>
            <a:r>
              <a:rPr lang="ru" sz="1000">
                <a:solidFill>
                  <a:srgbClr val="FFFFFF"/>
                </a:solidFill>
              </a:rPr>
              <a:t> Events)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800">
              <a:solidFill>
                <a:schemeClr val="lt1"/>
              </a:solidFill>
            </a:endParaRPr>
          </a:p>
        </p:txBody>
      </p:sp>
      <p:sp>
        <p:nvSpPr>
          <p:cNvPr id="329" name="Google Shape;329;p38"/>
          <p:cNvSpPr/>
          <p:nvPr/>
        </p:nvSpPr>
        <p:spPr>
          <a:xfrm>
            <a:off x="4206525" y="1540900"/>
            <a:ext cx="4598400" cy="21705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Продумайте модель монетизации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ru" sz="1000">
                <a:solidFill>
                  <a:srgbClr val="FFFFFF"/>
                </a:solidFill>
              </a:rPr>
              <a:t>· B2C: Ежемесячная/годовая подписка для студентов (~490 руб/мес).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ru" sz="1000">
                <a:solidFill>
                  <a:srgbClr val="FFFFFF"/>
                </a:solidFill>
              </a:rPr>
              <a:t>· B2B: Корпоративная лицензия для компаний на обучение сотрудников (от 1000 руб/пользователь в месяц).</a:t>
            </a:r>
            <a:endParaRPr sz="100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ru" sz="1000">
                <a:solidFill>
                  <a:srgbClr val="FFFFFF"/>
                </a:solidFill>
              </a:rPr>
              <a:t>· Масштабирование: Продажа готовых "карт знаний" по профессиям и white-label решение для учебных заведений.</a:t>
            </a:r>
            <a:endParaRPr sz="1000">
              <a:solidFill>
                <a:srgbClr val="FFFFFF"/>
              </a:solidFill>
            </a:endParaRPr>
          </a:p>
          <a:p>
            <a:pPr marL="314999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330" name="Google Shape;330;p38"/>
          <p:cNvSpPr/>
          <p:nvPr/>
        </p:nvSpPr>
        <p:spPr>
          <a:xfrm>
            <a:off x="4206525" y="3891225"/>
            <a:ext cx="4598400" cy="875700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Партнёры</a:t>
            </a:r>
            <a:r>
              <a:rPr lang="ru" sz="1000">
                <a:solidFill>
                  <a:schemeClr val="lt1"/>
                </a:solidFill>
              </a:rPr>
              <a:t>: </a:t>
            </a:r>
            <a:r>
              <a:rPr lang="ru" sz="1000">
                <a:solidFill>
                  <a:srgbClr val="FFFFFF"/>
                </a:solidFill>
              </a:rPr>
              <a:t>· Вузы: НИУ ВШЭ, МГТУ им. Баумана (тестирование, пилотные программы).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Карьерные сервисы: HeadHunter, "Антирабство" (кросс-промо).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IT-компании: Яндекс, Сбер (корпоративное обучение).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9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план реализации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36" name="Google Shape;336;p39"/>
          <p:cNvSpPr txBox="1"/>
          <p:nvPr/>
        </p:nvSpPr>
        <p:spPr>
          <a:xfrm>
            <a:off x="198475" y="685600"/>
            <a:ext cx="860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3F98FF"/>
                </a:solidFill>
              </a:rPr>
              <a:t>хакеры,</a:t>
            </a:r>
            <a:r>
              <a:rPr lang="ru" sz="1800">
                <a:solidFill>
                  <a:srgbClr val="3F98FF"/>
                </a:solidFill>
              </a:rPr>
              <a:t> </a:t>
            </a:r>
            <a:r>
              <a:rPr lang="ru" sz="1100">
                <a:solidFill>
                  <a:schemeClr val="lt1"/>
                </a:solidFill>
              </a:rPr>
              <a:t>покажите поэтапный план проекта, первую версию продукта (MVP) и критерии, по которым можно сказать: </a:t>
            </a:r>
            <a:br>
              <a:rPr lang="ru" sz="1100">
                <a:solidFill>
                  <a:schemeClr val="lt1"/>
                </a:solidFill>
              </a:rPr>
            </a:br>
            <a:r>
              <a:rPr lang="ru" sz="1100">
                <a:solidFill>
                  <a:schemeClr val="lt1"/>
                </a:solidFill>
              </a:rPr>
              <a:t>“мы достигли цели”.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337" name="Google Shape;337;p39"/>
          <p:cNvSpPr/>
          <p:nvPr/>
        </p:nvSpPr>
        <p:spPr>
          <a:xfrm>
            <a:off x="4765525" y="1070150"/>
            <a:ext cx="3752400" cy="34947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План проета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MVP1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Создание 3 карьеров (продакт-менеджер, дата-сайентист, маркетолог)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Чат-помощник на базе GPT API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· Личный кабинет с трекером прогресса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Этапы: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1. Прототип (2 мес)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Дизайн + API интеграция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2. MVP (3 мес)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Базовая версия с 3 профессиями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3. Тестирование (1 мес)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100 первых пользователей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Сбор обратной связи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4. Масштабирование (4 мес)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Добавление 10+ профессий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Мобильное приложение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5. B2B-версия (3 мес)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Кабинет для HR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Аналитика по сотрудникам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6. Запуск (1 мес)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Маркетинговая кампания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FFFFFF"/>
                </a:solidFill>
              </a:rPr>
              <a:t>   · Привлечение первых платящих пользователей</a:t>
            </a:r>
            <a:endParaRPr sz="7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Всего: 14 месяцев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lt1"/>
              </a:solidFill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15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39" name="Google Shape;339;p39"/>
          <p:cNvSpPr/>
          <p:nvPr/>
        </p:nvSpPr>
        <p:spPr>
          <a:xfrm>
            <a:off x="5033775" y="4740000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“Имя Фамилия” хипстеров:Алмаз Диндаров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40" name="Google Shape;340;p39"/>
          <p:cNvSpPr/>
          <p:nvPr/>
        </p:nvSpPr>
        <p:spPr>
          <a:xfrm>
            <a:off x="363300" y="1853900"/>
            <a:ext cx="3752400" cy="1435500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Опишите первую версию продукта (MVP) </a:t>
            </a:r>
            <a:r>
              <a:rPr lang="ru" sz="1000">
                <a:solidFill>
                  <a:schemeClr val="lt1"/>
                </a:solidFill>
              </a:rPr>
              <a:t>с упрощенным функционалом, которую быстро можно вывести на рынок:</a:t>
            </a:r>
            <a:endParaRPr sz="1000">
              <a:solidFill>
                <a:schemeClr val="lt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ru" sz="1000">
                <a:solidFill>
                  <a:srgbClr val="FFFFFF"/>
                </a:solidFill>
              </a:rPr>
              <a:t>Заметки докладчика: MVP фокусируется на главном - быстром старте для 3 профессий. Дальнейшее развитие зависит от обратной связи первых пользователей.</a:t>
            </a:r>
            <a:endParaRPr sz="1000"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0"/>
          <p:cNvSpPr txBox="1"/>
          <p:nvPr/>
        </p:nvSpPr>
        <p:spPr>
          <a:xfrm>
            <a:off x="198475" y="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ресурсы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46" name="Google Shape;346;p40"/>
          <p:cNvSpPr txBox="1"/>
          <p:nvPr/>
        </p:nvSpPr>
        <p:spPr>
          <a:xfrm>
            <a:off x="198475" y="438625"/>
            <a:ext cx="860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3F98FF"/>
                </a:solidFill>
              </a:rPr>
              <a:t>хастлеры,</a:t>
            </a:r>
            <a:r>
              <a:rPr lang="ru" sz="1300">
                <a:solidFill>
                  <a:srgbClr val="3F98FF"/>
                </a:solidFill>
              </a:rPr>
              <a:t> </a:t>
            </a:r>
            <a:r>
              <a:rPr lang="ru" sz="1100">
                <a:solidFill>
                  <a:schemeClr val="lt1"/>
                </a:solidFill>
              </a:rPr>
              <a:t>даже самая сильная идея не реализуется “на энтузиазме” — нужны люди, ресурсы, поддержка и расчёт. Определите, что потребуется для запуска проекта, что уже есть, и что можно найти в университете или рядом.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347" name="Google Shape;347;p40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3F9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15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48" name="Google Shape;348;p40"/>
          <p:cNvSpPr/>
          <p:nvPr/>
        </p:nvSpPr>
        <p:spPr>
          <a:xfrm>
            <a:off x="5118775" y="4766925"/>
            <a:ext cx="4170000" cy="403500"/>
          </a:xfrm>
          <a:prstGeom prst="roundRect">
            <a:avLst>
              <a:gd name="adj" fmla="val 27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“Имя Фамилия” хастлеров:Алмаз Диндаров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49" name="Google Shape;349;p40"/>
          <p:cNvSpPr/>
          <p:nvPr/>
        </p:nvSpPr>
        <p:spPr>
          <a:xfrm>
            <a:off x="300500" y="1677975"/>
            <a:ext cx="3456300" cy="1042800"/>
          </a:xfrm>
          <a:prstGeom prst="roundRect">
            <a:avLst>
              <a:gd name="adj" fmla="val 14378"/>
            </a:avLst>
          </a:prstGeom>
          <a:noFill/>
          <a:ln w="9525" cap="flat" cmpd="sng">
            <a:solidFill>
              <a:srgbClr val="3F9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Команда (разработчики, дизайнер, аналитик)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Доступ к AI API через университетские программы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Базовая инфраструктура через Microsoft Azure for Students</a:t>
            </a:r>
            <a:endParaRPr sz="1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sz="1000" b="1">
              <a:solidFill>
                <a:schemeClr val="lt1"/>
              </a:solidFill>
            </a:endParaRPr>
          </a:p>
        </p:txBody>
      </p:sp>
      <p:graphicFrame>
        <p:nvGraphicFramePr>
          <p:cNvPr id="350" name="Google Shape;350;p40"/>
          <p:cNvGraphicFramePr/>
          <p:nvPr/>
        </p:nvGraphicFramePr>
        <p:xfrm>
          <a:off x="4074075" y="1069829"/>
          <a:ext cx="4730750" cy="3434578"/>
        </p:xfrm>
        <a:graphic>
          <a:graphicData uri="http://schemas.openxmlformats.org/drawingml/2006/table">
            <a:tbl>
              <a:tblPr>
                <a:noFill/>
                <a:tableStyleId>{833CF108-0786-4BD6-8645-87B65477076F}</a:tableStyleId>
              </a:tblPr>
              <a:tblGrid>
                <a:gridCol w="236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5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chemeClr val="lt1"/>
                          </a:solidFill>
                        </a:rPr>
                        <a:t>Статья расходов</a:t>
                      </a:r>
                      <a:endParaRPr sz="9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chemeClr val="lt1"/>
                          </a:solidFill>
                        </a:rPr>
                        <a:t>Общая стоимость, руб</a:t>
                      </a:r>
                      <a:endParaRPr sz="9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Фонд оплаты труда (2 разработчика, 1 маркетолог)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2 400 000руб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Облачная инфраструктура (сервера, AI API)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360 000руб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Маркетинг и реклама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480 000руб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Юридическое оформление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60 000руб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</a:rPr>
                        <a:t>ИТОГО</a:t>
                      </a:r>
                      <a:endParaRPr sz="10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600">
                          <a:solidFill>
                            <a:srgbClr val="FFFFFF"/>
                          </a:solidFill>
                        </a:rPr>
                        <a:t>3 300 000руб</a:t>
                      </a:r>
                      <a:endParaRPr sz="60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2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результаты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72" name="Google Shape;372;p42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определите конкретные, измеримые и качественные результаты, которых вы планируете достичь по итогам реализации проекта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373" name="Google Shape;373;p42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7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74" name="Google Shape;374;p42"/>
          <p:cNvSpPr/>
          <p:nvPr/>
        </p:nvSpPr>
        <p:spPr>
          <a:xfrm>
            <a:off x="300500" y="1540900"/>
            <a:ext cx="4000500" cy="21705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Количественные результаты (то, что можно посчитать)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10 000 активных пользователей за первый год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15% конверсия в платную подписку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5 корпоративных клиентов (B2B)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</p:txBody>
      </p:sp>
      <p:sp>
        <p:nvSpPr>
          <p:cNvPr id="375" name="Google Shape;375;p42"/>
          <p:cNvSpPr/>
          <p:nvPr/>
        </p:nvSpPr>
        <p:spPr>
          <a:xfrm>
            <a:off x="4965275" y="1540900"/>
            <a:ext cx="3839700" cy="2170500"/>
          </a:xfrm>
          <a:prstGeom prst="roundRect">
            <a:avLst>
              <a:gd name="adj" fmla="val 7737"/>
            </a:avLst>
          </a:prstGeom>
          <a:noFill/>
          <a:ln w="9525" cap="flat" cmpd="sng">
            <a:solidFill>
              <a:srgbClr val="EC66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lt1"/>
                </a:solidFill>
              </a:rPr>
              <a:t>Качественные результаты (что изменится по сути)</a:t>
            </a:r>
            <a:endParaRPr sz="1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</a:rPr>
              <a:t>опишите не менее 3 показателей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Сокращение времени на поиск информации с 10 до 2 часов в неделю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Уверенность у новичков в построении карьерного пути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Появление нового стандарта персонализированного EdTech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3"/>
          <p:cNvSpPr txBox="1"/>
          <p:nvPr/>
        </p:nvSpPr>
        <p:spPr>
          <a:xfrm>
            <a:off x="198475" y="116200"/>
            <a:ext cx="6089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434343"/>
                </a:solidFill>
              </a:rPr>
              <a:t>команда</a:t>
            </a:r>
            <a:endParaRPr sz="2500" b="1">
              <a:solidFill>
                <a:srgbClr val="434343"/>
              </a:solidFill>
            </a:endParaRPr>
          </a:p>
        </p:txBody>
      </p:sp>
      <p:sp>
        <p:nvSpPr>
          <p:cNvPr id="381" name="Google Shape;381;p43"/>
          <p:cNvSpPr txBox="1"/>
          <p:nvPr/>
        </p:nvSpPr>
        <p:spPr>
          <a:xfrm>
            <a:off x="198475" y="685600"/>
            <a:ext cx="8606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любой проект — это не только идея, но и люди, которые её двигают.</a:t>
            </a:r>
            <a:endParaRPr sz="13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</a:rPr>
              <a:t>опишите состав вашей команды, её ключевые компетенции и формулируете, кого и зачем нужно привлечь.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382" name="Google Shape;382;p43"/>
          <p:cNvSpPr/>
          <p:nvPr/>
        </p:nvSpPr>
        <p:spPr>
          <a:xfrm>
            <a:off x="8353275" y="259150"/>
            <a:ext cx="850500" cy="283500"/>
          </a:xfrm>
          <a:prstGeom prst="roundRect">
            <a:avLst>
              <a:gd name="adj" fmla="val 27998"/>
            </a:avLst>
          </a:prstGeom>
          <a:solidFill>
            <a:srgbClr val="EC66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>
                <a:solidFill>
                  <a:schemeClr val="lt1"/>
                </a:solidFill>
              </a:rPr>
              <a:t>10 минут</a:t>
            </a:r>
            <a:endParaRPr sz="900" b="1">
              <a:solidFill>
                <a:schemeClr val="lt1"/>
              </a:solidFill>
            </a:endParaRPr>
          </a:p>
        </p:txBody>
      </p:sp>
      <p:sp>
        <p:nvSpPr>
          <p:cNvPr id="383" name="Google Shape;383;p43"/>
          <p:cNvSpPr txBox="1"/>
          <p:nvPr/>
        </p:nvSpPr>
        <p:spPr>
          <a:xfrm>
            <a:off x="4001525" y="2612200"/>
            <a:ext cx="176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</a:endParaRPr>
          </a:p>
        </p:txBody>
      </p:sp>
      <p:pic>
        <p:nvPicPr>
          <p:cNvPr id="384" name="Google Shape;384;p43" title="картинка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900" y="1605100"/>
            <a:ext cx="2277312" cy="22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3" title="картинка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0521" y="1605113"/>
            <a:ext cx="2277299" cy="227726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3"/>
          <p:cNvSpPr txBox="1"/>
          <p:nvPr/>
        </p:nvSpPr>
        <p:spPr>
          <a:xfrm>
            <a:off x="5659250" y="1270600"/>
            <a:ext cx="3289500" cy="38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МОЁ УЧАСТИЕ В ПРОЕКТЕ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«Я разработал этот проект от идеи до реализации в одиночку, выполнив все ключевые роли: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Автор идеи и Visionary: Провел исследование рынка, выявил проблему и разработал концепцию продукта SkillPath.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Product Manager: Определил функциональность MVP, приоритезировал задачи и составил дорожную карту развития.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UX/UI-дизайнер: Спроектировал пользовательские сценарии и создал прототипы интерфейса.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Бизнес-аналитик: Провел конкурентный анализ, разработал бизнес-модель и модель монетизации.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· Маркетолог: Определил целевую аудиторию и разработал стратегию продвижения.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</a:rPr>
              <a:t>Результат: Готовый к запуску проект с проработанной архитектурой, дизайном и планом выхода на рынок.»</a:t>
            </a:r>
            <a:endParaRPr sz="1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3726</Words>
  <Application>Microsoft Macintosh PowerPoint</Application>
  <PresentationFormat>Экран (16:9)</PresentationFormat>
  <Paragraphs>450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David Panin</cp:lastModifiedBy>
  <cp:revision>2</cp:revision>
  <dcterms:modified xsi:type="dcterms:W3CDTF">2025-10-28T12:44:11Z</dcterms:modified>
</cp:coreProperties>
</file>