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theme/themeOverride1.xml" ContentType="application/vnd.openxmlformats-officedocument.themeOverr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theme/themeOverride2.xml" ContentType="application/vnd.openxmlformats-officedocument.themeOverr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56" r:id="rId2"/>
    <p:sldId id="257" r:id="rId3"/>
    <p:sldId id="258" r:id="rId4"/>
    <p:sldId id="266" r:id="rId5"/>
    <p:sldId id="260" r:id="rId6"/>
    <p:sldId id="273" r:id="rId7"/>
    <p:sldId id="271" r:id="rId8"/>
    <p:sldId id="272" r:id="rId9"/>
    <p:sldId id="264" r:id="rId10"/>
    <p:sldId id="274" r:id="rId11"/>
    <p:sldId id="275" r:id="rId12"/>
    <p:sldId id="269" r:id="rId13"/>
    <p:sldId id="276" r:id="rId14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Артём" initials="А" lastIdx="1" clrIdx="0">
    <p:extLst>
      <p:ext uri="{19B8F6BF-5375-455C-9EA6-DF929625EA0E}">
        <p15:presenceInfo xmlns:p15="http://schemas.microsoft.com/office/powerpoint/2012/main" userId="Артём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71717"/>
    <a:srgbClr val="02F19E"/>
    <a:srgbClr val="252525"/>
    <a:srgbClr val="212121"/>
    <a:srgbClr val="222222"/>
    <a:srgbClr val="4B4B4B"/>
    <a:srgbClr val="2D2D2D"/>
    <a:srgbClr val="181818"/>
    <a:srgbClr val="181718"/>
    <a:srgbClr val="D8D8D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EC20E35-A176-4012-BC5E-935CFFF8708E}" styleName="Средний стиль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5208" autoAdjust="0"/>
    <p:restoredTop sz="94660"/>
  </p:normalViewPr>
  <p:slideViewPr>
    <p:cSldViewPr snapToGrid="0">
      <p:cViewPr varScale="1">
        <p:scale>
          <a:sx n="96" d="100"/>
          <a:sy n="96" d="100"/>
        </p:scale>
        <p:origin x="88" y="28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commentAuthors" Target="commentAuthors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4174E3A-9BA3-48BA-A56E-5EA71769B8D3}" type="datetimeFigureOut">
              <a:rPr lang="ru-RU" smtClean="0"/>
              <a:t>11.11.2025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BC5782C-10C0-46FF-AC17-FCC2BE6D4F6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433127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BC5782C-10C0-46FF-AC17-FCC2BE6D4F60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9112387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ru-RU" b="1" dirty="0"/>
              <a:t>Уникальные преимущества:</a:t>
            </a:r>
            <a:endParaRPr lang="ru-RU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ru-RU" dirty="0"/>
              <a:t>Глубокий анализ физиологии (стресс, восстановление, сон).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ru-RU" dirty="0"/>
              <a:t>Алгоритмы адаптируются под конкретного пользователя.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ru-RU" dirty="0"/>
              <a:t>До 7-10 суток автономной работы.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ru-RU" dirty="0"/>
              <a:t>Полная локализация и поддержка в РФ.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b="1" dirty="0"/>
              <a:t>Ключевые характеристики:</a:t>
            </a:r>
            <a:r>
              <a:rPr lang="ru-RU" dirty="0"/>
              <a:t> компактность, энергоэффективность, персонализация.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BC5782C-10C0-46FF-AC17-FCC2BE6D4F60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2679355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Растущий спрос на цифровое здоровье и самоконтроль.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Отсутствие комплексных решений на российском рынке.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Целевая аудитория: активные пользователи фитнеса, </a:t>
            </a:r>
            <a:r>
              <a:rPr kumimoji="0" lang="ru-RU" altLang="ru-RU" sz="1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wellness</a:t>
            </a:r>
            <a:r>
              <a:rPr kumimoji="0" lang="ru-RU" altLang="ru-RU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-сообщества, клубы.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Потенциал рынка носимых устройств в РФ &gt; $500 млн, ежегодный рост ~15%.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Время входа — оптимальное: конкуренты ушли, спрос растёт.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Инвестировать выгодно сейчас — низкий порог входа в незанятый сегмент.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BC5782C-10C0-46FF-AC17-FCC2BE6D4F60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4957615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Любители фитнеса, активного образа жизни, марафонцы, участники тренировочных сообществ.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25–45 лет, средний+ доход, ценят здоровье и эффективность.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Используют фитнес-трекинг, но недовольны поверхностным анализом.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Покупают ради точности данных, персонализации и реальной пользы для тренировок.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BC5782C-10C0-46FF-AC17-FCC2BE6D4F60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7481889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H-Life отслеживает физиологические сигналы (PPG, ЭКГ, EDA, температура, движение).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Анализирует данные через ИИ-модель, формирует индекс восстановления.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Пользователь получает чёткие рекомендации по нагрузке, сну и восстановлению.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Работает автономно </a:t>
            </a:r>
            <a:r>
              <a:rPr lang="ru-RU" altLang="ru-RU" sz="1200" dirty="0">
                <a:latin typeface="Arial" panose="020B0604020202020204" pitchFamily="34" charset="0"/>
              </a:rPr>
              <a:t>7</a:t>
            </a:r>
            <a:r>
              <a:rPr kumimoji="0" lang="ru-RU" altLang="ru-RU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–10 суток, синхронизируется с приложением.</a:t>
            </a:r>
            <a:br>
              <a:rPr kumimoji="0" lang="ru-RU" altLang="ru-RU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r>
              <a:rPr kumimoji="0" lang="ru-RU" altLang="ru-RU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(дополнить взаимодействие клиента с продуктом)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BC5782C-10C0-46FF-AC17-FCC2BE6D4F60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3817261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Клиент получает: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Персональные рекомендации на основе реальных данных.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Снижение риска перетренированности и стрессовых состояний.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Оптимизацию сна и эффективности тренировок.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Клиент перестаёт терять время, энергию и мотивацию.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Рациональная выгода — здоровье и производительность; эмоциональная — уверенность и контроль.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BC5782C-10C0-46FF-AC17-FCC2BE6D4F60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6148510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BC5782C-10C0-46FF-AC17-FCC2BE6D4F60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2194064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b="1" dirty="0"/>
              <a:t>🤝 Ключевые партнёры</a:t>
            </a:r>
          </a:p>
          <a:p>
            <a:r>
              <a:rPr lang="ru-RU" i="1" dirty="0"/>
              <a:t>(начни с внешней экосистемы — кто помогает нам работать)</a:t>
            </a:r>
            <a:endParaRPr lang="ru-RU" dirty="0"/>
          </a:p>
          <a:p>
            <a:r>
              <a:rPr lang="ru-RU" dirty="0"/>
              <a:t>Наши ключевые партнёры — это те, кто помогает создавать и масштабировать продукт.</a:t>
            </a:r>
            <a:br>
              <a:rPr lang="ru-RU" dirty="0"/>
            </a:br>
            <a:r>
              <a:rPr lang="ru-RU" dirty="0"/>
              <a:t>Это </a:t>
            </a:r>
            <a:r>
              <a:rPr lang="ru-RU" b="1" dirty="0"/>
              <a:t>поставщики компонентов</a:t>
            </a:r>
            <a:r>
              <a:rPr lang="ru-RU" dirty="0"/>
              <a:t> и </a:t>
            </a:r>
            <a:r>
              <a:rPr lang="ru-RU" b="1" dirty="0"/>
              <a:t>контрактные производители</a:t>
            </a:r>
            <a:r>
              <a:rPr lang="ru-RU" dirty="0"/>
              <a:t>, отвечающие за качество железа.</a:t>
            </a:r>
            <a:br>
              <a:rPr lang="ru-RU" dirty="0"/>
            </a:br>
            <a:r>
              <a:rPr lang="ru-RU" dirty="0"/>
              <a:t>Также мы сотрудничаем с </a:t>
            </a:r>
            <a:r>
              <a:rPr lang="ru-RU" b="1" dirty="0"/>
              <a:t>фитнес-клубами и спортивными школами</a:t>
            </a:r>
            <a:r>
              <a:rPr lang="ru-RU" dirty="0"/>
              <a:t> — они помогают тестировать продукт и продвигать его среди пользователей.</a:t>
            </a:r>
            <a:br>
              <a:rPr lang="ru-RU" dirty="0"/>
            </a:br>
            <a:r>
              <a:rPr lang="ru-RU" dirty="0"/>
              <a:t>И отдельный блок — </a:t>
            </a:r>
            <a:r>
              <a:rPr lang="ru-RU" b="1" dirty="0"/>
              <a:t>научные партнёры</a:t>
            </a:r>
            <a:r>
              <a:rPr lang="ru-RU" dirty="0"/>
              <a:t>, R&amp;D-центры, с которыми мы </a:t>
            </a:r>
            <a:r>
              <a:rPr lang="ru-RU" dirty="0" err="1"/>
              <a:t>валидируем</a:t>
            </a:r>
            <a:r>
              <a:rPr lang="ru-RU" dirty="0"/>
              <a:t> наши алгоритмы восстановления и анализа данных.</a:t>
            </a:r>
          </a:p>
          <a:p>
            <a:r>
              <a:rPr lang="ru-RU" i="1" dirty="0"/>
              <a:t>(сделай лёгкую паузу, переходи к внутренним процессам)</a:t>
            </a:r>
            <a:endParaRPr lang="ru-RU" dirty="0"/>
          </a:p>
          <a:p>
            <a:r>
              <a:rPr lang="ru-RU" b="1" dirty="0"/>
              <a:t>⚙️ Ключевые виды деятельности</a:t>
            </a:r>
          </a:p>
          <a:p>
            <a:r>
              <a:rPr lang="ru-RU" dirty="0"/>
              <a:t>Основной фокус — это </a:t>
            </a:r>
            <a:r>
              <a:rPr lang="ru-RU" b="1" dirty="0"/>
              <a:t>исследования и разработка (R&amp;D)</a:t>
            </a:r>
            <a:r>
              <a:rPr lang="ru-RU" dirty="0"/>
              <a:t> и </a:t>
            </a:r>
            <a:r>
              <a:rPr lang="ru-RU" b="1" dirty="0"/>
              <a:t>Data Science</a:t>
            </a:r>
            <a:r>
              <a:rPr lang="ru-RU" dirty="0"/>
              <a:t>.</a:t>
            </a:r>
            <a:br>
              <a:rPr lang="ru-RU" dirty="0"/>
            </a:br>
            <a:r>
              <a:rPr lang="ru-RU" dirty="0"/>
              <a:t>Мы создаём </a:t>
            </a:r>
            <a:r>
              <a:rPr lang="ru-RU" b="1" dirty="0"/>
              <a:t>программное обеспечение</a:t>
            </a:r>
            <a:r>
              <a:rPr lang="ru-RU" dirty="0"/>
              <a:t> — как мобильное приложение, так и платформу обработки данных.</a:t>
            </a:r>
            <a:br>
              <a:rPr lang="ru-RU" dirty="0"/>
            </a:br>
            <a:r>
              <a:rPr lang="ru-RU" dirty="0"/>
              <a:t>Управляем </a:t>
            </a:r>
            <a:r>
              <a:rPr lang="ru-RU" b="1" dirty="0"/>
              <a:t>производством устройств</a:t>
            </a:r>
            <a:r>
              <a:rPr lang="ru-RU" dirty="0"/>
              <a:t>, выстраиваем </a:t>
            </a:r>
            <a:r>
              <a:rPr lang="ru-RU" b="1" dirty="0"/>
              <a:t>маркетинг и продажи</a:t>
            </a:r>
            <a:r>
              <a:rPr lang="ru-RU" dirty="0"/>
              <a:t>, и, конечно, обеспечиваем </a:t>
            </a:r>
            <a:r>
              <a:rPr lang="ru-RU" b="1" dirty="0"/>
              <a:t>поддержку пользователей</a:t>
            </a:r>
            <a:r>
              <a:rPr lang="ru-RU" dirty="0"/>
              <a:t>.</a:t>
            </a:r>
          </a:p>
          <a:p>
            <a:r>
              <a:rPr lang="ru-RU" i="1" dirty="0"/>
              <a:t>(Совет: подчеркни, что всё строится на собственной экспертизе, а не только железе.)</a:t>
            </a:r>
            <a:endParaRPr lang="ru-RU" dirty="0"/>
          </a:p>
          <a:p>
            <a:r>
              <a:rPr lang="ru-RU" b="1" dirty="0"/>
              <a:t>🔑 Ключевые ресурсы</a:t>
            </a:r>
          </a:p>
          <a:p>
            <a:r>
              <a:rPr lang="ru-RU" dirty="0"/>
              <a:t>Главные ресурсы — это </a:t>
            </a:r>
            <a:r>
              <a:rPr lang="ru-RU" b="1" dirty="0"/>
              <a:t>интеллектуальная собственность</a:t>
            </a:r>
            <a:r>
              <a:rPr lang="ru-RU" dirty="0"/>
              <a:t>, наши алгоритмы и программная экосистема.</a:t>
            </a:r>
            <a:br>
              <a:rPr lang="ru-RU" dirty="0"/>
            </a:br>
            <a:r>
              <a:rPr lang="ru-RU" dirty="0"/>
              <a:t>Второй — </a:t>
            </a:r>
            <a:r>
              <a:rPr lang="ru-RU" b="1" dirty="0"/>
              <a:t>команда экспертов</a:t>
            </a:r>
            <a:r>
              <a:rPr lang="ru-RU" dirty="0"/>
              <a:t> в физиологии, IT и аналитике.</a:t>
            </a:r>
            <a:br>
              <a:rPr lang="ru-RU" dirty="0"/>
            </a:br>
            <a:r>
              <a:rPr lang="ru-RU" dirty="0"/>
              <a:t>Также важна </a:t>
            </a:r>
            <a:r>
              <a:rPr lang="ru-RU" b="1" dirty="0"/>
              <a:t>облачная инфраструктура</a:t>
            </a:r>
            <a:r>
              <a:rPr lang="ru-RU" dirty="0"/>
              <a:t>, которая обеспечивает масштабируемость данных.</a:t>
            </a:r>
            <a:br>
              <a:rPr lang="ru-RU" dirty="0"/>
            </a:br>
            <a:r>
              <a:rPr lang="ru-RU" dirty="0"/>
              <a:t>И, конечно, </a:t>
            </a:r>
            <a:r>
              <a:rPr lang="ru-RU" b="1" dirty="0"/>
              <a:t>бренд H-Life</a:t>
            </a:r>
            <a:r>
              <a:rPr lang="ru-RU" dirty="0"/>
              <a:t>, вокруг которого формируется доверие и узнаваемость.</a:t>
            </a:r>
          </a:p>
          <a:p>
            <a:r>
              <a:rPr lang="ru-RU" b="1" dirty="0"/>
              <a:t>💡 Ценностное предложение</a:t>
            </a:r>
          </a:p>
          <a:p>
            <a:r>
              <a:rPr lang="ru-RU" i="1" dirty="0"/>
              <a:t>(тут — эмоциональная часть, покажи, что решаете настоящую боль)</a:t>
            </a:r>
            <a:endParaRPr lang="ru-RU" dirty="0"/>
          </a:p>
          <a:p>
            <a:r>
              <a:rPr lang="ru-RU" dirty="0"/>
              <a:t>H-Life — это </a:t>
            </a:r>
            <a:r>
              <a:rPr lang="ru-RU" b="1" dirty="0"/>
              <a:t>умный баланс между нагрузкой и отдыхом</a:t>
            </a:r>
            <a:r>
              <a:rPr lang="ru-RU" dirty="0"/>
              <a:t>.</a:t>
            </a:r>
            <a:br>
              <a:rPr lang="ru-RU" dirty="0"/>
            </a:br>
            <a:r>
              <a:rPr lang="ru-RU" dirty="0"/>
              <a:t>Мы даём пользователю </a:t>
            </a:r>
            <a:r>
              <a:rPr lang="ru-RU" b="1" dirty="0"/>
              <a:t>осознанное управление восстановлением</a:t>
            </a:r>
            <a:r>
              <a:rPr lang="ru-RU" dirty="0"/>
              <a:t>, </a:t>
            </a:r>
            <a:r>
              <a:rPr lang="ru-RU" b="1" dirty="0"/>
              <a:t>персональные рекомендации ИИ</a:t>
            </a:r>
            <a:r>
              <a:rPr lang="ru-RU" dirty="0"/>
              <a:t> и </a:t>
            </a:r>
            <a:r>
              <a:rPr lang="ru-RU" b="1" dirty="0"/>
              <a:t>объективный мониторинг состояния</a:t>
            </a:r>
            <a:r>
              <a:rPr lang="ru-RU" dirty="0"/>
              <a:t>.</a:t>
            </a:r>
            <a:br>
              <a:rPr lang="ru-RU" dirty="0"/>
            </a:br>
            <a:r>
              <a:rPr lang="ru-RU" dirty="0"/>
              <a:t>Это помогает </a:t>
            </a:r>
            <a:r>
              <a:rPr lang="ru-RU" b="1" dirty="0"/>
              <a:t>снизить травматизм и выгорание</a:t>
            </a:r>
            <a:r>
              <a:rPr lang="ru-RU" dirty="0"/>
              <a:t>, как у любителей спорта, так и у профессионалов.</a:t>
            </a:r>
            <a:br>
              <a:rPr lang="ru-RU" dirty="0"/>
            </a:br>
            <a:r>
              <a:rPr lang="ru-RU" dirty="0"/>
              <a:t>И всё это — с учётом требований </a:t>
            </a:r>
            <a:r>
              <a:rPr lang="ru-RU" b="1" dirty="0"/>
              <a:t>152-ФЗ по защите данных</a:t>
            </a:r>
            <a:r>
              <a:rPr lang="ru-RU" dirty="0"/>
              <a:t>.</a:t>
            </a:r>
          </a:p>
          <a:p>
            <a:r>
              <a:rPr lang="ru-RU" b="1" dirty="0"/>
              <a:t>🤝 Взаимоотношения с клиентами</a:t>
            </a:r>
          </a:p>
          <a:p>
            <a:r>
              <a:rPr lang="ru-RU" dirty="0"/>
              <a:t>Мы строим </a:t>
            </a:r>
            <a:r>
              <a:rPr lang="ru-RU" b="1" dirty="0"/>
              <a:t>персонализированный сервис</a:t>
            </a:r>
            <a:r>
              <a:rPr lang="ru-RU" dirty="0"/>
              <a:t> с локальной поддержкой.</a:t>
            </a:r>
            <a:br>
              <a:rPr lang="ru-RU" dirty="0"/>
            </a:br>
            <a:r>
              <a:rPr lang="ru-RU" dirty="0"/>
              <a:t>Формируем </a:t>
            </a:r>
            <a:r>
              <a:rPr lang="ru-RU" b="1" dirty="0"/>
              <a:t>сообщество</a:t>
            </a:r>
            <a:r>
              <a:rPr lang="ru-RU" dirty="0"/>
              <a:t> пользователей в </a:t>
            </a:r>
            <a:r>
              <a:rPr lang="ru-RU" dirty="0" err="1"/>
              <a:t>Telegram</a:t>
            </a:r>
            <a:r>
              <a:rPr lang="ru-RU" dirty="0"/>
              <a:t> и VK, где люди делятся опытом.</a:t>
            </a:r>
            <a:br>
              <a:rPr lang="ru-RU" dirty="0"/>
            </a:br>
            <a:r>
              <a:rPr lang="ru-RU" dirty="0"/>
              <a:t>Для корпоративных клиентов и спортивных организаций — выделенные </a:t>
            </a:r>
            <a:r>
              <a:rPr lang="ru-RU" b="1" dirty="0"/>
              <a:t>аккаунт-менеджеры</a:t>
            </a:r>
            <a:r>
              <a:rPr lang="ru-RU" dirty="0"/>
              <a:t>.</a:t>
            </a:r>
          </a:p>
          <a:p>
            <a:r>
              <a:rPr lang="ru-RU" b="1" dirty="0"/>
              <a:t>📦 Каналы сбыта</a:t>
            </a:r>
          </a:p>
          <a:p>
            <a:r>
              <a:rPr lang="ru-RU" dirty="0"/>
              <a:t>Продажи идут через </a:t>
            </a:r>
            <a:r>
              <a:rPr lang="ru-RU" b="1" dirty="0"/>
              <a:t>наш сайт</a:t>
            </a:r>
            <a:r>
              <a:rPr lang="ru-RU" dirty="0"/>
              <a:t>, а также </a:t>
            </a:r>
            <a:r>
              <a:rPr lang="ru-RU" b="1" dirty="0"/>
              <a:t>маркетплейсы</a:t>
            </a:r>
            <a:r>
              <a:rPr lang="ru-RU" dirty="0"/>
              <a:t> — </a:t>
            </a:r>
            <a:r>
              <a:rPr lang="ru-RU" dirty="0" err="1"/>
              <a:t>Ozon</a:t>
            </a:r>
            <a:r>
              <a:rPr lang="ru-RU" dirty="0"/>
              <a:t> и </a:t>
            </a:r>
            <a:r>
              <a:rPr lang="ru-RU" dirty="0" err="1"/>
              <a:t>Wildberries</a:t>
            </a:r>
            <a:r>
              <a:rPr lang="ru-RU" dirty="0"/>
              <a:t>.</a:t>
            </a:r>
            <a:br>
              <a:rPr lang="ru-RU" dirty="0"/>
            </a:br>
            <a:r>
              <a:rPr lang="ru-RU" dirty="0"/>
              <a:t>Есть </a:t>
            </a:r>
            <a:r>
              <a:rPr lang="ru-RU" b="1" dirty="0"/>
              <a:t>B2B-продажи</a:t>
            </a:r>
            <a:r>
              <a:rPr lang="ru-RU" dirty="0"/>
              <a:t> для спортивных центров и корпоративных программ здоровья.</a:t>
            </a:r>
            <a:br>
              <a:rPr lang="ru-RU" dirty="0"/>
            </a:br>
            <a:r>
              <a:rPr lang="ru-RU" dirty="0"/>
              <a:t>И развиваем </a:t>
            </a:r>
            <a:r>
              <a:rPr lang="ru-RU" b="1" dirty="0"/>
              <a:t>партнёрские программы</a:t>
            </a:r>
            <a:r>
              <a:rPr lang="ru-RU" dirty="0"/>
              <a:t> с фитнес-экосистемами.</a:t>
            </a:r>
          </a:p>
          <a:p>
            <a:r>
              <a:rPr lang="ru-RU" b="1" dirty="0"/>
              <a:t>👥 Потребительские сегменты</a:t>
            </a:r>
          </a:p>
          <a:p>
            <a:r>
              <a:rPr lang="ru-RU" dirty="0"/>
              <a:t>Мы создаём ценность для трёх аудиторий:</a:t>
            </a:r>
            <a:br>
              <a:rPr lang="ru-RU" dirty="0"/>
            </a:br>
            <a:r>
              <a:rPr lang="ru-RU" dirty="0"/>
              <a:t>— </a:t>
            </a:r>
            <a:r>
              <a:rPr lang="ru-RU" b="1" dirty="0"/>
              <a:t>любителей спорта</a:t>
            </a:r>
            <a:r>
              <a:rPr lang="ru-RU" dirty="0"/>
              <a:t>, которые следят за своим состоянием;</a:t>
            </a:r>
            <a:br>
              <a:rPr lang="ru-RU" dirty="0"/>
            </a:br>
            <a:r>
              <a:rPr lang="ru-RU" dirty="0"/>
              <a:t>— </a:t>
            </a:r>
            <a:r>
              <a:rPr lang="ru-RU" b="1" dirty="0"/>
              <a:t>тренеров и команд</a:t>
            </a:r>
            <a:r>
              <a:rPr lang="ru-RU" dirty="0"/>
              <a:t>, которые хотят объективно контролировать нагрузку;</a:t>
            </a:r>
            <a:br>
              <a:rPr lang="ru-RU" dirty="0"/>
            </a:br>
            <a:r>
              <a:rPr lang="ru-RU" dirty="0"/>
              <a:t>— и </a:t>
            </a:r>
            <a:r>
              <a:rPr lang="ru-RU" b="1" dirty="0"/>
              <a:t>корпоративных клиентов</a:t>
            </a:r>
            <a:r>
              <a:rPr lang="ru-RU" dirty="0"/>
              <a:t>, внедряющих </a:t>
            </a:r>
            <a:r>
              <a:rPr lang="ru-RU" dirty="0" err="1"/>
              <a:t>wellness</a:t>
            </a:r>
            <a:r>
              <a:rPr lang="ru-RU" dirty="0"/>
              <a:t>-программы.</a:t>
            </a:r>
          </a:p>
          <a:p>
            <a:r>
              <a:rPr lang="ru-RU" b="1" dirty="0"/>
              <a:t>💰 Структура издержек</a:t>
            </a:r>
          </a:p>
          <a:p>
            <a:r>
              <a:rPr lang="ru-RU" dirty="0"/>
              <a:t>Основные расходы — это </a:t>
            </a:r>
            <a:r>
              <a:rPr lang="ru-RU" b="1" dirty="0"/>
              <a:t>R&amp;D</a:t>
            </a:r>
            <a:r>
              <a:rPr lang="ru-RU" dirty="0"/>
              <a:t>, фонд оплаты труда разработчиков, </a:t>
            </a:r>
            <a:r>
              <a:rPr lang="ru-RU" b="1" dirty="0"/>
              <a:t>производство</a:t>
            </a:r>
            <a:r>
              <a:rPr lang="ru-RU" dirty="0"/>
              <a:t>, </a:t>
            </a:r>
            <a:r>
              <a:rPr lang="ru-RU" b="1" dirty="0"/>
              <a:t>маркетинг</a:t>
            </a:r>
            <a:r>
              <a:rPr lang="ru-RU" dirty="0"/>
              <a:t> и </a:t>
            </a:r>
            <a:r>
              <a:rPr lang="ru-RU" b="1" dirty="0"/>
              <a:t>облачная инфраструктура</a:t>
            </a:r>
            <a:r>
              <a:rPr lang="ru-RU" dirty="0"/>
              <a:t>.</a:t>
            </a:r>
          </a:p>
          <a:p>
            <a:r>
              <a:rPr lang="ru-RU" b="1" dirty="0"/>
              <a:t>📈 Потоки доходов</a:t>
            </a:r>
          </a:p>
          <a:p>
            <a:r>
              <a:rPr lang="ru-RU" dirty="0"/>
              <a:t>Мы зарабатываем через </a:t>
            </a:r>
            <a:r>
              <a:rPr lang="ru-RU" b="1" dirty="0"/>
              <a:t>продажу устройств</a:t>
            </a:r>
            <a:r>
              <a:rPr lang="ru-RU" dirty="0"/>
              <a:t>,</a:t>
            </a:r>
            <a:br>
              <a:rPr lang="ru-RU" dirty="0"/>
            </a:br>
            <a:r>
              <a:rPr lang="ru-RU" b="1" dirty="0"/>
              <a:t>PRO-подписку в приложении</a:t>
            </a:r>
            <a:r>
              <a:rPr lang="ru-RU" dirty="0"/>
              <a:t>,</a:t>
            </a:r>
            <a:br>
              <a:rPr lang="ru-RU" dirty="0"/>
            </a:br>
            <a:r>
              <a:rPr lang="ru-RU" dirty="0"/>
              <a:t>и </a:t>
            </a:r>
            <a:r>
              <a:rPr lang="ru-RU" b="1" dirty="0"/>
              <a:t>B2B-лицензирование нашей аналитической платформы</a:t>
            </a:r>
            <a:r>
              <a:rPr lang="ru-RU" dirty="0"/>
              <a:t>.</a:t>
            </a:r>
            <a:br>
              <a:rPr lang="ru-RU" dirty="0"/>
            </a:br>
            <a:r>
              <a:rPr lang="ru-RU" dirty="0"/>
              <a:t>Таким образом, бизнес сочетает и </a:t>
            </a:r>
            <a:r>
              <a:rPr lang="ru-RU" dirty="0" err="1"/>
              <a:t>hardware</a:t>
            </a:r>
            <a:r>
              <a:rPr lang="ru-RU" dirty="0"/>
              <a:t>, и </a:t>
            </a:r>
            <a:r>
              <a:rPr lang="ru-RU" dirty="0" err="1"/>
              <a:t>software</a:t>
            </a:r>
            <a:r>
              <a:rPr lang="ru-RU" dirty="0"/>
              <a:t>-модель с подписочной экономикой.</a:t>
            </a:r>
          </a:p>
          <a:p>
            <a:r>
              <a:rPr lang="ru-RU" b="1" dirty="0"/>
              <a:t>🧩 Итоговая связка (1 предложение в конце)</a:t>
            </a:r>
          </a:p>
          <a:p>
            <a:r>
              <a:rPr lang="ru-RU" dirty="0"/>
              <a:t>Вся бизнес-модель H-Life построена вокруг одной идеи — </a:t>
            </a:r>
            <a:r>
              <a:rPr lang="ru-RU" b="1" dirty="0"/>
              <a:t>сделать технологию осознанного восстановления доступной каждому, кто живёт активно</a:t>
            </a:r>
            <a:r>
              <a:rPr lang="ru-RU" dirty="0"/>
              <a:t>.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BC5782C-10C0-46FF-AC17-FCC2BE6D4F60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6725163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0AB16A-2F8A-2B4B-5F99-7169791A7B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5E8F8F3C-D910-265E-F6EC-241DFB66A8F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B6FF763B-FADC-9795-47C8-5F8199D61DD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377497CA-91A2-CFC3-3431-517AAEAF8D4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BC5782C-10C0-46FF-AC17-FCC2BE6D4F60}" type="slidenum">
              <a:rPr lang="ru-RU" smtClean="0"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8223381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F5043D7-5907-4D80-B981-731376B3A59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68691893-1200-4A18-9C11-5B06872CD5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007D0BF-F054-4B2C-B49D-10A28EFF19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385483-F5F0-460D-9DF2-653834888D4C}" type="datetimeFigureOut">
              <a:rPr lang="ru-RU" smtClean="0"/>
              <a:t>11.11.2025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1586A16-800D-45FA-8444-B8094443EE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59F4120-EC35-425C-8AE9-8CF42170D7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2F6B88-90EF-4186-B0E6-4967269F5D3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017825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31F9775-9777-49B4-890C-285D1BDEC7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CF2E2C0-EBAE-498A-ADEF-D7E16D82C68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B65C9C3-6DA9-4C5C-9FDF-BF8B6AE25E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385483-F5F0-460D-9DF2-653834888D4C}" type="datetimeFigureOut">
              <a:rPr lang="ru-RU" smtClean="0"/>
              <a:t>11.11.2025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F48A152-7162-4892-8B92-AD9DC0D0DE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C2BFD26-9138-4311-B3FE-A2F439EEE9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2F6B88-90EF-4186-B0E6-4967269F5D3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369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A739214-3CD8-45DD-BC03-683C6B5698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AA0302FD-CDB1-40CB-8E24-CB2E116D75E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2944471-A2D7-44D2-A70D-1706E1718C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385483-F5F0-460D-9DF2-653834888D4C}" type="datetimeFigureOut">
              <a:rPr lang="ru-RU" smtClean="0"/>
              <a:t>11.11.2025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5CE7E89-253D-471E-9C89-CE973905CB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0543C8D-7692-491B-866F-8A9C33B892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2F6B88-90EF-4186-B0E6-4967269F5D3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462698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D719825-8041-4D5A-9B9A-852C277578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2015181-ADCD-4376-97E4-DE3319F5C14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8709857B-340E-485B-896A-C6D604A1A72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331B5BFC-A79D-44F0-9F70-E8D3212DE0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385483-F5F0-460D-9DF2-653834888D4C}" type="datetimeFigureOut">
              <a:rPr lang="ru-RU" smtClean="0"/>
              <a:t>11.11.2025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0E1B79AB-36B7-4920-8604-3A8342C0E6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E573EAFF-6310-4A9D-AE03-40EBC940D3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2F6B88-90EF-4186-B0E6-4967269F5D3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120174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0746655-B014-45CA-9A46-C9D5C175BA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E48B1630-D22F-4A18-97C7-BDFAE74E706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2A38189C-2BBA-41DE-8303-38F16B39C19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A80ABB98-7093-461B-83D6-90404479DF0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A6439BA6-64B6-4BEE-8528-79B10C486C7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6A666FD1-F935-4B7C-9D8E-78396F9AD4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385483-F5F0-460D-9DF2-653834888D4C}" type="datetimeFigureOut">
              <a:rPr lang="ru-RU" smtClean="0"/>
              <a:t>11.11.2025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F1BB8FA9-B63E-4439-9FD8-CBF2B13DDC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0E7B3FAB-1AC0-4EAD-A5E1-2E92DFE80A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2F6B88-90EF-4186-B0E6-4967269F5D3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824060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19BE73A-258E-4C78-97C8-C374EF4573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889C0FF1-FF01-4BF4-9669-A29F6C39D2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385483-F5F0-460D-9DF2-653834888D4C}" type="datetimeFigureOut">
              <a:rPr lang="ru-RU" smtClean="0"/>
              <a:t>11.11.2025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CC7D6412-F710-413E-9828-F58F396197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3D36B076-6BD6-40F2-8FF3-7B08CDA92C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2F6B88-90EF-4186-B0E6-4967269F5D3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704537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4E61FB2E-4FB9-4951-BBB2-180D957DC7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385483-F5F0-460D-9DF2-653834888D4C}" type="datetimeFigureOut">
              <a:rPr lang="ru-RU" smtClean="0"/>
              <a:t>11.11.2025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A76A6472-DED3-4666-B2D0-04E723631B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ECF1B006-8ECE-487C-AF93-515E41CCC9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2F6B88-90EF-4186-B0E6-4967269F5D3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434457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F741377-3696-49F0-AD92-CEF16AC91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E556FD1-51E1-462D-9B96-7A764AB5E1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5C81A6DA-D9C5-445D-93A4-E5BA17422AB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1D879997-B874-4EF0-88F8-4B13E67E68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385483-F5F0-460D-9DF2-653834888D4C}" type="datetimeFigureOut">
              <a:rPr lang="ru-RU" smtClean="0"/>
              <a:t>11.11.2025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A3B17BE4-B297-41A3-87B5-F87C2CB01C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9F238E87-583B-49A1-BD41-5634B872C5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2F6B88-90EF-4186-B0E6-4967269F5D3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727931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B3E4CDB-59B8-4A6C-8431-31F49702C6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1DA64D2C-F052-467C-9CAA-629C3F5B9AC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218E949A-0DCF-4BBB-9A0D-D091D7D258F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F35296B0-547B-4955-9B5D-37E49C14B2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385483-F5F0-460D-9DF2-653834888D4C}" type="datetimeFigureOut">
              <a:rPr lang="ru-RU" smtClean="0"/>
              <a:t>11.11.2025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A67EFCDF-E306-451A-940D-C4176E6B44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BBB19D39-B2C6-40D7-B217-FD3651FBC9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2F6B88-90EF-4186-B0E6-4967269F5D3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924065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9525A42-D0F1-45B4-95EB-16691E499E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BD89AB8F-4071-4576-B8A1-D87D054DF93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43FEF43-C4B9-4D36-AA07-A816DB80DF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385483-F5F0-460D-9DF2-653834888D4C}" type="datetimeFigureOut">
              <a:rPr lang="ru-RU" smtClean="0"/>
              <a:t>11.11.2025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DF6DBB1-03A0-48E6-85AC-BE0C8D285B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27374E9-5E6B-4D23-9BD7-C9D9F3EAD0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2F6B88-90EF-4186-B0E6-4967269F5D3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621530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966455C2-5031-490F-B419-F50E15DB339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6D948753-9B48-434C-91A1-2F26E845099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007797D-6C6F-41F5-B8F6-56FC2C1034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385483-F5F0-460D-9DF2-653834888D4C}" type="datetimeFigureOut">
              <a:rPr lang="ru-RU" smtClean="0"/>
              <a:t>11.11.2025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6934403-07F5-4F32-AF37-77710DB4FA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CEC76C6-E22F-49FA-B16E-4B3179661B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2F6B88-90EF-4186-B0E6-4967269F5D3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505568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8F9ACAD-E7C5-4CC9-8213-791D65869A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9664A9AC-2CED-4E57-B19A-8D55FC9F668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97824EA-46A2-44A0-A3A2-9E4A72B5C83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1385483-F5F0-460D-9DF2-653834888D4C}" type="datetimeFigureOut">
              <a:rPr lang="ru-RU" smtClean="0"/>
              <a:t>11.11.2025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011D63F-C5F5-4FD4-AFDC-0E33E79AFE1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16583CE-595E-4417-8E27-7D784B3B3BC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2F6B88-90EF-4186-B0E6-4967269F5D3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955748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1.xml"/><Relationship Id="rId5" Type="http://schemas.microsoft.com/office/2007/relationships/hdphoto" Target="../media/hdphoto2.wdp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2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microsoft.com/office/2007/relationships/hdphoto" Target="../media/hdphoto4.wdp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10B8702F-7F14-4C56-6BC2-06B424CFAFD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D7E60D77-03CC-C800-0D4A-441E8D54D144}"/>
              </a:ext>
            </a:extLst>
          </p:cNvPr>
          <p:cNvSpPr txBox="1"/>
          <p:nvPr/>
        </p:nvSpPr>
        <p:spPr>
          <a:xfrm>
            <a:off x="594783" y="742950"/>
            <a:ext cx="2419252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600" dirty="0">
                <a:solidFill>
                  <a:srgbClr val="02F19E"/>
                </a:solidFill>
                <a:latin typeface="Involve SemiBold" panose="020B0502020202020204" pitchFamily="34" charset="0"/>
              </a:rPr>
              <a:t>H</a:t>
            </a:r>
            <a:r>
              <a:rPr lang="en-US" sz="6600" dirty="0">
                <a:solidFill>
                  <a:schemeClr val="bg1"/>
                </a:solidFill>
                <a:latin typeface="Involve SemiBold" panose="020B0502020202020204" pitchFamily="34" charset="0"/>
              </a:rPr>
              <a:t>-Life</a:t>
            </a:r>
            <a:endParaRPr lang="ru-RU" sz="6600" dirty="0">
              <a:solidFill>
                <a:schemeClr val="bg1"/>
              </a:solidFill>
              <a:latin typeface="Involve SemiBold" panose="020B0502020202020204" pitchFamily="34" charset="0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02AE12E7-0AA3-1108-5580-46232E79847B}"/>
              </a:ext>
            </a:extLst>
          </p:cNvPr>
          <p:cNvSpPr txBox="1"/>
          <p:nvPr/>
        </p:nvSpPr>
        <p:spPr>
          <a:xfrm>
            <a:off x="594783" y="1679526"/>
            <a:ext cx="4293163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dirty="0">
                <a:solidFill>
                  <a:schemeClr val="bg1"/>
                </a:solidFill>
                <a:latin typeface="Involve SemiBold" panose="020B0502020202020204" pitchFamily="34" charset="0"/>
              </a:rPr>
              <a:t>Умный баланс</a:t>
            </a:r>
          </a:p>
          <a:p>
            <a:r>
              <a:rPr lang="ru-RU" sz="3200" dirty="0">
                <a:solidFill>
                  <a:schemeClr val="bg1"/>
                </a:solidFill>
                <a:latin typeface="Involve SemiBold" panose="020B0502020202020204" pitchFamily="34" charset="0"/>
              </a:rPr>
              <a:t>между нагрузкой и </a:t>
            </a:r>
          </a:p>
          <a:p>
            <a:r>
              <a:rPr lang="ru-RU" sz="3200" dirty="0">
                <a:solidFill>
                  <a:schemeClr val="bg1"/>
                </a:solidFill>
                <a:latin typeface="Involve SemiBold" panose="020B0502020202020204" pitchFamily="34" charset="0"/>
              </a:rPr>
              <a:t>отдыхом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22AF1F5D-4E88-E857-F1D8-91272E61A8D1}"/>
              </a:ext>
            </a:extLst>
          </p:cNvPr>
          <p:cNvSpPr txBox="1"/>
          <p:nvPr/>
        </p:nvSpPr>
        <p:spPr>
          <a:xfrm>
            <a:off x="594783" y="3718680"/>
            <a:ext cx="504817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dirty="0">
                <a:solidFill>
                  <a:schemeClr val="bg1"/>
                </a:solidFill>
                <a:latin typeface="Involve" panose="020B0502020202020204" pitchFamily="34" charset="0"/>
              </a:rPr>
              <a:t>Проект</a:t>
            </a:r>
            <a:r>
              <a:rPr lang="en-US" sz="1600" dirty="0">
                <a:solidFill>
                  <a:schemeClr val="bg1"/>
                </a:solidFill>
                <a:latin typeface="Involve" panose="020B0502020202020204" pitchFamily="34" charset="0"/>
              </a:rPr>
              <a:t>: </a:t>
            </a:r>
            <a:r>
              <a:rPr lang="ru-RU" sz="1600" dirty="0">
                <a:solidFill>
                  <a:schemeClr val="bg1"/>
                </a:solidFill>
                <a:latin typeface="Involve" panose="020B0502020202020204" pitchFamily="34" charset="0"/>
              </a:rPr>
              <a:t>Носимое устройство и ИИ-платформа </a:t>
            </a:r>
            <a:endParaRPr lang="en-US" sz="1600" dirty="0">
              <a:solidFill>
                <a:schemeClr val="bg1"/>
              </a:solidFill>
              <a:latin typeface="Involve" panose="020B0502020202020204" pitchFamily="34" charset="0"/>
            </a:endParaRPr>
          </a:p>
          <a:p>
            <a:r>
              <a:rPr lang="ru-RU" sz="1600" dirty="0">
                <a:solidFill>
                  <a:schemeClr val="bg1"/>
                </a:solidFill>
                <a:latin typeface="Involve" panose="020B0502020202020204" pitchFamily="34" charset="0"/>
              </a:rPr>
              <a:t>для анализа восстановления, </a:t>
            </a:r>
            <a:endParaRPr lang="en-US" sz="1600" dirty="0">
              <a:solidFill>
                <a:schemeClr val="bg1"/>
              </a:solidFill>
              <a:latin typeface="Involve" panose="020B0502020202020204" pitchFamily="34" charset="0"/>
            </a:endParaRPr>
          </a:p>
          <a:p>
            <a:r>
              <a:rPr lang="ru-RU" sz="1600" dirty="0">
                <a:solidFill>
                  <a:schemeClr val="bg1"/>
                </a:solidFill>
                <a:latin typeface="Involve" panose="020B0502020202020204" pitchFamily="34" charset="0"/>
              </a:rPr>
              <a:t>стресса и сна.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6A3298BB-8AB0-58A6-1FDC-B792F253227D}"/>
              </a:ext>
            </a:extLst>
          </p:cNvPr>
          <p:cNvSpPr txBox="1"/>
          <p:nvPr/>
        </p:nvSpPr>
        <p:spPr>
          <a:xfrm>
            <a:off x="2038350" y="602615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07F0DA23-6BA3-0C96-CF33-A9F837D40793}"/>
              </a:ext>
            </a:extLst>
          </p:cNvPr>
          <p:cNvSpPr txBox="1"/>
          <p:nvPr/>
        </p:nvSpPr>
        <p:spPr>
          <a:xfrm>
            <a:off x="594783" y="5776496"/>
            <a:ext cx="515076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dirty="0">
                <a:solidFill>
                  <a:schemeClr val="bg1"/>
                </a:solidFill>
                <a:latin typeface="Involve" panose="020B0502020202020204" pitchFamily="34" charset="0"/>
              </a:rPr>
              <a:t>ФИО: Бердников Артём Дмитриевич, ТПУ ИШИТР</a:t>
            </a:r>
            <a:endParaRPr lang="ru-RU" sz="1400" dirty="0">
              <a:solidFill>
                <a:schemeClr val="bg1"/>
              </a:solidFill>
              <a:latin typeface="Involve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607937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7171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335BAA3-7202-4C94-902E-E63227DA908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60753" y="193309"/>
            <a:ext cx="11070493" cy="970206"/>
          </a:xfrm>
        </p:spPr>
        <p:txBody>
          <a:bodyPr>
            <a:normAutofit/>
          </a:bodyPr>
          <a:lstStyle/>
          <a:p>
            <a:pPr algn="l"/>
            <a:r>
              <a:rPr lang="ru-RU" sz="4400" dirty="0">
                <a:solidFill>
                  <a:srgbClr val="02F19E"/>
                </a:solidFill>
                <a:latin typeface="Involve SemiBold" panose="020B0502020202020204" pitchFamily="34" charset="0"/>
              </a:rPr>
              <a:t>Продукт </a:t>
            </a:r>
            <a:r>
              <a:rPr lang="ru-RU" sz="4400" dirty="0">
                <a:solidFill>
                  <a:schemeClr val="bg1"/>
                </a:solidFill>
                <a:latin typeface="Involve SemiBold" panose="020B0502020202020204" pitchFamily="34" charset="0"/>
              </a:rPr>
              <a:t>проекта</a:t>
            </a:r>
            <a:endParaRPr lang="ru-RU" sz="4400" dirty="0">
              <a:solidFill>
                <a:srgbClr val="02F19E"/>
              </a:solidFill>
              <a:latin typeface="Involve SemiBold" panose="020B0502020202020204" pitchFamily="34" charset="0"/>
            </a:endParaRPr>
          </a:p>
        </p:txBody>
      </p:sp>
      <p:sp>
        <p:nvSpPr>
          <p:cNvPr id="13" name="Прямоугольник: скругленные углы 12">
            <a:extLst>
              <a:ext uri="{FF2B5EF4-FFF2-40B4-BE49-F238E27FC236}">
                <a16:creationId xmlns:a16="http://schemas.microsoft.com/office/drawing/2014/main" id="{4926AC93-5EAA-4872-AA7A-161B69DFCD52}"/>
              </a:ext>
            </a:extLst>
          </p:cNvPr>
          <p:cNvSpPr/>
          <p:nvPr/>
        </p:nvSpPr>
        <p:spPr>
          <a:xfrm>
            <a:off x="560753" y="1942820"/>
            <a:ext cx="3234440" cy="3950735"/>
          </a:xfrm>
          <a:prstGeom prst="roundRect">
            <a:avLst/>
          </a:prstGeom>
          <a:noFill/>
          <a:ln w="28575">
            <a:solidFill>
              <a:srgbClr val="4B4B4B"/>
            </a:solidFill>
          </a:ln>
          <a:effectLst>
            <a:glow rad="1066800">
              <a:srgbClr val="02F19E">
                <a:alpha val="1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>
                <a:solidFill>
                  <a:srgbClr val="02F19E"/>
                </a:solidFill>
                <a:latin typeface="Involve Medium" panose="020B0502020202020204" pitchFamily="34" charset="0"/>
              </a:rPr>
              <a:t>Наш продукт</a:t>
            </a:r>
          </a:p>
          <a:p>
            <a:r>
              <a:rPr lang="ru-RU" dirty="0">
                <a:solidFill>
                  <a:srgbClr val="D8D8D8"/>
                </a:solidFill>
                <a:latin typeface="Involve" panose="020B0502020202020204" pitchFamily="34" charset="0"/>
              </a:rPr>
              <a:t>фитнес-браслет и приложение H-Life </a:t>
            </a:r>
            <a:r>
              <a:rPr lang="ru-RU" dirty="0" err="1">
                <a:solidFill>
                  <a:srgbClr val="D8D8D8"/>
                </a:solidFill>
                <a:latin typeface="Involve" panose="020B0502020202020204" pitchFamily="34" charset="0"/>
              </a:rPr>
              <a:t>App</a:t>
            </a:r>
            <a:r>
              <a:rPr lang="ru-RU" dirty="0">
                <a:solidFill>
                  <a:srgbClr val="D8D8D8"/>
                </a:solidFill>
                <a:latin typeface="Involve" panose="020B0502020202020204" pitchFamily="34" charset="0"/>
              </a:rPr>
              <a:t>.</a:t>
            </a:r>
          </a:p>
          <a:p>
            <a:endParaRPr lang="ru-RU" b="1" dirty="0">
              <a:solidFill>
                <a:schemeClr val="bg1"/>
              </a:solidFill>
              <a:latin typeface="Involve" panose="020B0502020202020204" pitchFamily="34" charset="0"/>
            </a:endParaRPr>
          </a:p>
          <a:p>
            <a:r>
              <a:rPr lang="ru-RU" dirty="0">
                <a:solidFill>
                  <a:srgbClr val="02F19E"/>
                </a:solidFill>
                <a:latin typeface="Involve Medium" panose="020B0502020202020204" pitchFamily="34" charset="0"/>
              </a:rPr>
              <a:t>Что он делает ?</a:t>
            </a:r>
          </a:p>
          <a:p>
            <a:r>
              <a:rPr lang="ru-RU" dirty="0">
                <a:solidFill>
                  <a:srgbClr val="D8D8D8"/>
                </a:solidFill>
                <a:latin typeface="Involve" panose="020B0502020202020204" pitchFamily="34" charset="0"/>
              </a:rPr>
              <a:t>Измеряет параметры тела, анализирует с помощью ИИ, рассчитывает </a:t>
            </a:r>
          </a:p>
          <a:p>
            <a:r>
              <a:rPr lang="ru-RU" dirty="0">
                <a:solidFill>
                  <a:srgbClr val="D8D8D8"/>
                </a:solidFill>
                <a:latin typeface="Involve" panose="020B0502020202020204" pitchFamily="34" charset="0"/>
              </a:rPr>
              <a:t>индексы стресса, сна и готовности.</a:t>
            </a:r>
          </a:p>
        </p:txBody>
      </p:sp>
      <p:sp>
        <p:nvSpPr>
          <p:cNvPr id="25" name="Прямоугольник: скругленные углы 24">
            <a:extLst>
              <a:ext uri="{FF2B5EF4-FFF2-40B4-BE49-F238E27FC236}">
                <a16:creationId xmlns:a16="http://schemas.microsoft.com/office/drawing/2014/main" id="{DB820FF3-E566-41D9-B134-1521ED6660AF}"/>
              </a:ext>
            </a:extLst>
          </p:cNvPr>
          <p:cNvSpPr/>
          <p:nvPr/>
        </p:nvSpPr>
        <p:spPr>
          <a:xfrm>
            <a:off x="4349672" y="1942820"/>
            <a:ext cx="4533900" cy="3950735"/>
          </a:xfrm>
          <a:prstGeom prst="roundRect">
            <a:avLst/>
          </a:prstGeom>
          <a:noFill/>
          <a:ln w="28575">
            <a:solidFill>
              <a:srgbClr val="4B4B4B"/>
            </a:solidFill>
          </a:ln>
          <a:effectLst>
            <a:glow rad="1066800">
              <a:srgbClr val="02F19E">
                <a:alpha val="1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>
                <a:solidFill>
                  <a:srgbClr val="02F19E"/>
                </a:solidFill>
                <a:latin typeface="Involve Medium" panose="020B0502020202020204" pitchFamily="34" charset="0"/>
              </a:rPr>
              <a:t>Уникальные преимущества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solidFill>
                  <a:srgbClr val="D8D8D8"/>
                </a:solidFill>
                <a:latin typeface="Involve" panose="020B0502020202020204" pitchFamily="34" charset="0"/>
              </a:rPr>
              <a:t>Комплексный анализ (стресс, сон, восстановление).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solidFill>
                  <a:srgbClr val="D8D8D8"/>
                </a:solidFill>
                <a:latin typeface="Involve" panose="020B0502020202020204" pitchFamily="34" charset="0"/>
              </a:rPr>
              <a:t>Персонализированные ИИ‑рекомендации по нагрузке.</a:t>
            </a:r>
          </a:p>
          <a:p>
            <a:r>
              <a:rPr lang="ru-RU" dirty="0">
                <a:solidFill>
                  <a:srgbClr val="02F19E"/>
                </a:solidFill>
                <a:latin typeface="Involve Medium" panose="020B0502020202020204" pitchFamily="34" charset="0"/>
              </a:rPr>
              <a:t>Ключевые характеристики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solidFill>
                  <a:srgbClr val="D8D8D8"/>
                </a:solidFill>
                <a:latin typeface="Involve" panose="020B0502020202020204" pitchFamily="34" charset="0"/>
              </a:rPr>
              <a:t>Автономность 7-10 дней.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solidFill>
                  <a:srgbClr val="D8D8D8"/>
                </a:solidFill>
                <a:latin typeface="Involve" panose="020B0502020202020204" pitchFamily="34" charset="0"/>
              </a:rPr>
              <a:t>Высокоточные сенсоры (включая КГР/EDA для стресса).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solidFill>
                  <a:srgbClr val="D8D8D8"/>
                </a:solidFill>
                <a:latin typeface="Involve" panose="020B0502020202020204" pitchFamily="34" charset="0"/>
              </a:rPr>
              <a:t>Полная локализация и поддержка в РФ.</a:t>
            </a: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A6FFE584-21DE-43BA-B582-52906BF2161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-14000"/>
                    </a14:imgEffect>
                    <a14:imgEffect>
                      <a14:brightnessContrast bright="-28000" contrast="14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675685" y="1780357"/>
            <a:ext cx="4812814" cy="5102922"/>
          </a:xfrm>
          <a:prstGeom prst="rect">
            <a:avLst/>
          </a:prstGeom>
          <a:effectLst>
            <a:glow rad="469900">
              <a:srgbClr val="02F19E">
                <a:alpha val="2000"/>
              </a:srgbClr>
            </a:glow>
          </a:effectLst>
        </p:spPr>
      </p:pic>
    </p:spTree>
    <p:extLst>
      <p:ext uri="{BB962C8B-B14F-4D97-AF65-F5344CB8AC3E}">
        <p14:creationId xmlns:p14="http://schemas.microsoft.com/office/powerpoint/2010/main" val="20511942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7171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214A3D5E-F0E5-4F4D-9E7B-0BE9B1E9395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4DF0F33C-353F-4CB7-B6AE-62C3650E9A14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181818">
              <a:alpha val="9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EE7AD292-C9DD-43B2-87E3-8B55706B3F95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 bwMode="auto">
          <a:xfrm>
            <a:off x="600807" y="2022437"/>
            <a:ext cx="8763368" cy="375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285750" indent="-285750" algn="l">
              <a:lnSpc>
                <a:spcPct val="150000"/>
              </a:lnSpc>
              <a:buClr>
                <a:srgbClr val="02F19E"/>
              </a:buClr>
              <a:buFont typeface="Wingdings" panose="05000000000000000000" pitchFamily="2" charset="2"/>
              <a:buChar char="v"/>
            </a:pPr>
            <a:r>
              <a:rPr lang="ru-RU" sz="1800" b="1" dirty="0">
                <a:solidFill>
                  <a:schemeClr val="bg1"/>
                </a:solidFill>
                <a:latin typeface="Involve" panose="020B0502020202020204" pitchFamily="34" charset="0"/>
              </a:rPr>
              <a:t>Растущий тренд:</a:t>
            </a:r>
            <a:r>
              <a:rPr lang="ru-RU" sz="1800" dirty="0">
                <a:solidFill>
                  <a:schemeClr val="bg1"/>
                </a:solidFill>
                <a:latin typeface="Involve" panose="020B0502020202020204" pitchFamily="34" charset="0"/>
              </a:rPr>
              <a:t> </a:t>
            </a:r>
            <a:r>
              <a:rPr lang="ru-RU" sz="1800" dirty="0">
                <a:solidFill>
                  <a:srgbClr val="D8D8D8"/>
                </a:solidFill>
                <a:latin typeface="Involve" panose="020B0502020202020204" pitchFamily="34" charset="0"/>
              </a:rPr>
              <a:t>В России растет спрос на осознанный фитнес и научный подход к здоровью.</a:t>
            </a:r>
          </a:p>
          <a:p>
            <a:pPr marL="285750" indent="-285750" algn="l">
              <a:lnSpc>
                <a:spcPct val="150000"/>
              </a:lnSpc>
              <a:buClr>
                <a:srgbClr val="02F19E"/>
              </a:buClr>
              <a:buFont typeface="Wingdings" panose="05000000000000000000" pitchFamily="2" charset="2"/>
              <a:buChar char="v"/>
            </a:pPr>
            <a:r>
              <a:rPr lang="ru-RU" sz="1800" b="1" dirty="0">
                <a:solidFill>
                  <a:schemeClr val="bg1"/>
                </a:solidFill>
                <a:latin typeface="Involve" panose="020B0502020202020204" pitchFamily="34" charset="0"/>
              </a:rPr>
              <a:t>Рыночный </a:t>
            </a:r>
            <a:r>
              <a:rPr lang="ru-RU" sz="1800" b="1" dirty="0" err="1">
                <a:solidFill>
                  <a:schemeClr val="bg1"/>
                </a:solidFill>
                <a:latin typeface="Involve" panose="020B0502020202020204" pitchFamily="34" charset="0"/>
              </a:rPr>
              <a:t>вакум</a:t>
            </a:r>
            <a:r>
              <a:rPr lang="ru-RU" sz="1800" b="1" dirty="0">
                <a:solidFill>
                  <a:schemeClr val="bg1"/>
                </a:solidFill>
                <a:latin typeface="Involve" panose="020B0502020202020204" pitchFamily="34" charset="0"/>
              </a:rPr>
              <a:t>:</a:t>
            </a:r>
            <a:r>
              <a:rPr lang="ru-RU" sz="1800" dirty="0">
                <a:solidFill>
                  <a:schemeClr val="bg1"/>
                </a:solidFill>
                <a:latin typeface="Involve" panose="020B0502020202020204" pitchFamily="34" charset="0"/>
              </a:rPr>
              <a:t> </a:t>
            </a:r>
            <a:r>
              <a:rPr lang="ru-RU" sz="1800" dirty="0">
                <a:solidFill>
                  <a:srgbClr val="D8D8D8"/>
                </a:solidFill>
                <a:latin typeface="Involve" panose="020B0502020202020204" pitchFamily="34" charset="0"/>
              </a:rPr>
              <a:t>Уход профильных систем (</a:t>
            </a:r>
            <a:r>
              <a:rPr lang="ru-RU" sz="1800" dirty="0" err="1">
                <a:solidFill>
                  <a:srgbClr val="D8D8D8"/>
                </a:solidFill>
                <a:latin typeface="Involve" panose="020B0502020202020204" pitchFamily="34" charset="0"/>
              </a:rPr>
              <a:t>Whoop</a:t>
            </a:r>
            <a:r>
              <a:rPr lang="ru-RU" sz="1800" dirty="0">
                <a:solidFill>
                  <a:srgbClr val="D8D8D8"/>
                </a:solidFill>
                <a:latin typeface="Involve" panose="020B0502020202020204" pitchFamily="34" charset="0"/>
              </a:rPr>
              <a:t>, </a:t>
            </a:r>
            <a:r>
              <a:rPr lang="ru-RU" sz="1800" dirty="0" err="1">
                <a:solidFill>
                  <a:srgbClr val="D8D8D8"/>
                </a:solidFill>
                <a:latin typeface="Involve" panose="020B0502020202020204" pitchFamily="34" charset="0"/>
              </a:rPr>
              <a:t>Oura</a:t>
            </a:r>
            <a:r>
              <a:rPr lang="ru-RU" sz="1800" dirty="0">
                <a:solidFill>
                  <a:srgbClr val="D8D8D8"/>
                </a:solidFill>
                <a:latin typeface="Involve" panose="020B0502020202020204" pitchFamily="34" charset="0"/>
              </a:rPr>
              <a:t>) оставил продвинутых пользователей без решения.</a:t>
            </a:r>
          </a:p>
          <a:p>
            <a:pPr marL="285750" indent="-285750" algn="l">
              <a:lnSpc>
                <a:spcPct val="150000"/>
              </a:lnSpc>
              <a:buClr>
                <a:srgbClr val="02F19E"/>
              </a:buClr>
              <a:buFont typeface="Wingdings" panose="05000000000000000000" pitchFamily="2" charset="2"/>
              <a:buChar char="v"/>
            </a:pPr>
            <a:r>
              <a:rPr lang="ru-RU" sz="1800" b="1" dirty="0">
                <a:solidFill>
                  <a:schemeClr val="bg1"/>
                </a:solidFill>
                <a:latin typeface="Involve" panose="020B0502020202020204" pitchFamily="34" charset="0"/>
              </a:rPr>
              <a:t>Проблема текущих устройств:</a:t>
            </a:r>
            <a:r>
              <a:rPr lang="ru-RU" sz="1800" dirty="0">
                <a:solidFill>
                  <a:schemeClr val="bg1"/>
                </a:solidFill>
                <a:latin typeface="Involve" panose="020B0502020202020204" pitchFamily="34" charset="0"/>
              </a:rPr>
              <a:t> </a:t>
            </a:r>
            <a:r>
              <a:rPr lang="ru-RU" sz="1800" dirty="0">
                <a:solidFill>
                  <a:srgbClr val="D8D8D8"/>
                </a:solidFill>
                <a:latin typeface="Involve" panose="020B0502020202020204" pitchFamily="34" charset="0"/>
              </a:rPr>
              <a:t>Массовые трекеры дают поверхностный анализ.</a:t>
            </a:r>
          </a:p>
          <a:p>
            <a:pPr marL="285750" indent="-285750" algn="l">
              <a:lnSpc>
                <a:spcPct val="150000"/>
              </a:lnSpc>
              <a:buClr>
                <a:srgbClr val="02F19E"/>
              </a:buClr>
              <a:buFont typeface="Wingdings" panose="05000000000000000000" pitchFamily="2" charset="2"/>
              <a:buChar char="v"/>
            </a:pPr>
            <a:r>
              <a:rPr lang="ru-RU" sz="1800" b="1" dirty="0">
                <a:solidFill>
                  <a:schemeClr val="bg1"/>
                </a:solidFill>
                <a:latin typeface="Involve" panose="020B0502020202020204" pitchFamily="34" charset="0"/>
              </a:rPr>
              <a:t>Потребность:</a:t>
            </a:r>
            <a:r>
              <a:rPr lang="ru-RU" sz="1800" dirty="0">
                <a:solidFill>
                  <a:schemeClr val="bg1"/>
                </a:solidFill>
                <a:latin typeface="Involve" panose="020B0502020202020204" pitchFamily="34" charset="0"/>
              </a:rPr>
              <a:t> </a:t>
            </a:r>
            <a:r>
              <a:rPr lang="ru-RU" sz="1800" dirty="0">
                <a:solidFill>
                  <a:srgbClr val="D8D8D8"/>
                </a:solidFill>
                <a:latin typeface="Involve" panose="020B0502020202020204" pitchFamily="34" charset="0"/>
              </a:rPr>
              <a:t>Нужен доступный и точный инструмент для предотвращения травм и выгорания.</a:t>
            </a:r>
          </a:p>
        </p:txBody>
      </p:sp>
      <p:sp>
        <p:nvSpPr>
          <p:cNvPr id="3" name="Заголовок 1">
            <a:extLst>
              <a:ext uri="{FF2B5EF4-FFF2-40B4-BE49-F238E27FC236}">
                <a16:creationId xmlns:a16="http://schemas.microsoft.com/office/drawing/2014/main" id="{33FF7423-5754-7C34-4528-986271E145D7}"/>
              </a:ext>
            </a:extLst>
          </p:cNvPr>
          <p:cNvSpPr txBox="1">
            <a:spLocks/>
          </p:cNvSpPr>
          <p:nvPr/>
        </p:nvSpPr>
        <p:spPr>
          <a:xfrm>
            <a:off x="600807" y="529789"/>
            <a:ext cx="11070493" cy="824225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4400" dirty="0">
                <a:solidFill>
                  <a:srgbClr val="02F19E"/>
                </a:solidFill>
                <a:latin typeface="Involve SemiBold" panose="020B0502020202020204" pitchFamily="34" charset="0"/>
              </a:rPr>
              <a:t>Актуальность</a:t>
            </a:r>
            <a:r>
              <a:rPr lang="ru-RU" sz="4400" dirty="0">
                <a:solidFill>
                  <a:schemeClr val="bg1"/>
                </a:solidFill>
                <a:latin typeface="Involve SemiBold" panose="020B0502020202020204" pitchFamily="34" charset="0"/>
              </a:rPr>
              <a:t> проекта</a:t>
            </a:r>
          </a:p>
        </p:txBody>
      </p:sp>
    </p:spTree>
    <p:extLst>
      <p:ext uri="{BB962C8B-B14F-4D97-AF65-F5344CB8AC3E}">
        <p14:creationId xmlns:p14="http://schemas.microsoft.com/office/powerpoint/2010/main" val="15047158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71717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9E53A61-7544-1FCE-0604-6FE0BF4EEB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>
            <a:extLst>
              <a:ext uri="{FF2B5EF4-FFF2-40B4-BE49-F238E27FC236}">
                <a16:creationId xmlns:a16="http://schemas.microsoft.com/office/drawing/2014/main" id="{EB07C286-88FE-2F66-FAB4-296EC644722B}"/>
              </a:ext>
            </a:extLst>
          </p:cNvPr>
          <p:cNvSpPr txBox="1">
            <a:spLocks/>
          </p:cNvSpPr>
          <p:nvPr/>
        </p:nvSpPr>
        <p:spPr>
          <a:xfrm>
            <a:off x="600807" y="529789"/>
            <a:ext cx="11070493" cy="824225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4400" dirty="0">
                <a:solidFill>
                  <a:srgbClr val="02F19E"/>
                </a:solidFill>
                <a:latin typeface="Involve SemiBold" panose="020B0502020202020204" pitchFamily="34" charset="0"/>
              </a:rPr>
              <a:t>Целевая </a:t>
            </a:r>
            <a:r>
              <a:rPr lang="ru-RU" sz="4400" dirty="0">
                <a:solidFill>
                  <a:schemeClr val="bg1"/>
                </a:solidFill>
                <a:latin typeface="Involve SemiBold" panose="020B0502020202020204" pitchFamily="34" charset="0"/>
              </a:rPr>
              <a:t>аудитория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CC7E031-C892-0349-EF98-5E2E353D612E}"/>
              </a:ext>
            </a:extLst>
          </p:cNvPr>
          <p:cNvSpPr txBox="1"/>
          <p:nvPr/>
        </p:nvSpPr>
        <p:spPr>
          <a:xfrm>
            <a:off x="600807" y="1231448"/>
            <a:ext cx="393729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>
                <a:solidFill>
                  <a:schemeClr val="bg1">
                    <a:lumMod val="95000"/>
                  </a:schemeClr>
                </a:solidFill>
                <a:latin typeface="Involve" panose="020B0502020202020204" pitchFamily="34" charset="0"/>
              </a:rPr>
              <a:t>Два основных сегмента</a:t>
            </a:r>
          </a:p>
        </p:txBody>
      </p:sp>
      <p:grpSp>
        <p:nvGrpSpPr>
          <p:cNvPr id="10" name="Группа 9">
            <a:extLst>
              <a:ext uri="{FF2B5EF4-FFF2-40B4-BE49-F238E27FC236}">
                <a16:creationId xmlns:a16="http://schemas.microsoft.com/office/drawing/2014/main" id="{E161F88F-9C5D-4E43-8288-EE81484FEEF1}"/>
              </a:ext>
            </a:extLst>
          </p:cNvPr>
          <p:cNvGrpSpPr/>
          <p:nvPr/>
        </p:nvGrpSpPr>
        <p:grpSpPr>
          <a:xfrm>
            <a:off x="1129075" y="2276022"/>
            <a:ext cx="4547826" cy="4097064"/>
            <a:chOff x="1129075" y="2276022"/>
            <a:chExt cx="4547826" cy="4097064"/>
          </a:xfrm>
          <a:effectLst>
            <a:glow rad="1143000">
              <a:srgbClr val="02F19E">
                <a:alpha val="2000"/>
              </a:srgbClr>
            </a:glow>
          </a:effectLst>
        </p:grpSpPr>
        <p:sp>
          <p:nvSpPr>
            <p:cNvPr id="4" name="Прямоугольник: скругленные углы 3">
              <a:extLst>
                <a:ext uri="{FF2B5EF4-FFF2-40B4-BE49-F238E27FC236}">
                  <a16:creationId xmlns:a16="http://schemas.microsoft.com/office/drawing/2014/main" id="{E04B9148-5F01-4740-ABFC-527A2395783A}"/>
                </a:ext>
              </a:extLst>
            </p:cNvPr>
            <p:cNvSpPr/>
            <p:nvPr/>
          </p:nvSpPr>
          <p:spPr>
            <a:xfrm>
              <a:off x="1129075" y="3936493"/>
              <a:ext cx="4547826" cy="2436593"/>
            </a:xfrm>
            <a:prstGeom prst="roundRect">
              <a:avLst/>
            </a:prstGeom>
            <a:noFill/>
            <a:ln w="28575">
              <a:solidFill>
                <a:srgbClr val="4B4B4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19" name="Рисунок 18">
              <a:extLst>
                <a:ext uri="{FF2B5EF4-FFF2-40B4-BE49-F238E27FC236}">
                  <a16:creationId xmlns:a16="http://schemas.microsoft.com/office/drawing/2014/main" id="{EE309EC8-449D-5934-8B91-A4A3707503D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451" b="4131"/>
            <a:stretch/>
          </p:blipFill>
          <p:spPr>
            <a:xfrm>
              <a:off x="1130141" y="2276022"/>
              <a:ext cx="4546759" cy="2305956"/>
            </a:xfrm>
            <a:custGeom>
              <a:avLst/>
              <a:gdLst>
                <a:gd name="connsiteX0" fmla="*/ 390219 w 4200156"/>
                <a:gd name="connsiteY0" fmla="*/ 0 h 2341265"/>
                <a:gd name="connsiteX1" fmla="*/ 3809937 w 4200156"/>
                <a:gd name="connsiteY1" fmla="*/ 0 h 2341265"/>
                <a:gd name="connsiteX2" fmla="*/ 4200156 w 4200156"/>
                <a:gd name="connsiteY2" fmla="*/ 390219 h 2341265"/>
                <a:gd name="connsiteX3" fmla="*/ 4200156 w 4200156"/>
                <a:gd name="connsiteY3" fmla="*/ 1951046 h 2341265"/>
                <a:gd name="connsiteX4" fmla="*/ 3809937 w 4200156"/>
                <a:gd name="connsiteY4" fmla="*/ 2341265 h 2341265"/>
                <a:gd name="connsiteX5" fmla="*/ 390219 w 4200156"/>
                <a:gd name="connsiteY5" fmla="*/ 2341265 h 2341265"/>
                <a:gd name="connsiteX6" fmla="*/ 0 w 4200156"/>
                <a:gd name="connsiteY6" fmla="*/ 1951046 h 2341265"/>
                <a:gd name="connsiteX7" fmla="*/ 0 w 4200156"/>
                <a:gd name="connsiteY7" fmla="*/ 390219 h 2341265"/>
                <a:gd name="connsiteX8" fmla="*/ 390219 w 4200156"/>
                <a:gd name="connsiteY8" fmla="*/ 0 h 23412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200156" h="2341265">
                  <a:moveTo>
                    <a:pt x="390219" y="0"/>
                  </a:moveTo>
                  <a:lnTo>
                    <a:pt x="3809937" y="0"/>
                  </a:lnTo>
                  <a:cubicBezTo>
                    <a:pt x="4025449" y="0"/>
                    <a:pt x="4200156" y="174707"/>
                    <a:pt x="4200156" y="390219"/>
                  </a:cubicBezTo>
                  <a:lnTo>
                    <a:pt x="4200156" y="1951046"/>
                  </a:lnTo>
                  <a:cubicBezTo>
                    <a:pt x="4200156" y="2166558"/>
                    <a:pt x="4025449" y="2341265"/>
                    <a:pt x="3809937" y="2341265"/>
                  </a:cubicBezTo>
                  <a:lnTo>
                    <a:pt x="390219" y="2341265"/>
                  </a:lnTo>
                  <a:cubicBezTo>
                    <a:pt x="174707" y="2341265"/>
                    <a:pt x="0" y="2166558"/>
                    <a:pt x="0" y="1951046"/>
                  </a:cubicBezTo>
                  <a:lnTo>
                    <a:pt x="0" y="390219"/>
                  </a:lnTo>
                  <a:cubicBezTo>
                    <a:pt x="0" y="174707"/>
                    <a:pt x="174707" y="0"/>
                    <a:pt x="390219" y="0"/>
                  </a:cubicBezTo>
                  <a:close/>
                </a:path>
              </a:pathLst>
            </a:custGeom>
            <a:effectLst>
              <a:glow rad="596900">
                <a:srgbClr val="02F19E">
                  <a:alpha val="0"/>
                </a:srgbClr>
              </a:glow>
            </a:effectLst>
          </p:spPr>
        </p:pic>
      </p:grpSp>
      <p:grpSp>
        <p:nvGrpSpPr>
          <p:cNvPr id="11" name="Группа 10">
            <a:extLst>
              <a:ext uri="{FF2B5EF4-FFF2-40B4-BE49-F238E27FC236}">
                <a16:creationId xmlns:a16="http://schemas.microsoft.com/office/drawing/2014/main" id="{79C69F0E-FEAC-4AE5-9DB6-32D6D53AC634}"/>
              </a:ext>
            </a:extLst>
          </p:cNvPr>
          <p:cNvGrpSpPr/>
          <p:nvPr/>
        </p:nvGrpSpPr>
        <p:grpSpPr>
          <a:xfrm>
            <a:off x="6515101" y="2276022"/>
            <a:ext cx="4643126" cy="4097064"/>
            <a:chOff x="6515101" y="2276022"/>
            <a:chExt cx="4643126" cy="4097064"/>
          </a:xfrm>
          <a:effectLst>
            <a:glow rad="1206500">
              <a:srgbClr val="02F19E">
                <a:alpha val="2000"/>
              </a:srgbClr>
            </a:glow>
          </a:effectLst>
        </p:grpSpPr>
        <p:sp>
          <p:nvSpPr>
            <p:cNvPr id="8" name="Прямоугольник: скругленные углы 7">
              <a:extLst>
                <a:ext uri="{FF2B5EF4-FFF2-40B4-BE49-F238E27FC236}">
                  <a16:creationId xmlns:a16="http://schemas.microsoft.com/office/drawing/2014/main" id="{1FB57291-C0D6-42E4-A37C-47D5CE55A618}"/>
                </a:ext>
              </a:extLst>
            </p:cNvPr>
            <p:cNvSpPr/>
            <p:nvPr/>
          </p:nvSpPr>
          <p:spPr>
            <a:xfrm>
              <a:off x="6546809" y="3870427"/>
              <a:ext cx="4606670" cy="2502659"/>
            </a:xfrm>
            <a:prstGeom prst="roundRect">
              <a:avLst/>
            </a:prstGeom>
            <a:noFill/>
            <a:ln w="28575">
              <a:solidFill>
                <a:srgbClr val="4B4B4B"/>
              </a:solidFill>
            </a:ln>
            <a:effectLst>
              <a:glow rad="127000">
                <a:srgbClr val="222222">
                  <a:alpha val="0"/>
                </a:srgb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23" name="Рисунок 22">
              <a:extLst>
                <a:ext uri="{FF2B5EF4-FFF2-40B4-BE49-F238E27FC236}">
                  <a16:creationId xmlns:a16="http://schemas.microsoft.com/office/drawing/2014/main" id="{F2FC8D61-DEC2-0BA1-7A42-65D456926A8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790" b="8462"/>
            <a:stretch/>
          </p:blipFill>
          <p:spPr>
            <a:xfrm>
              <a:off x="6515101" y="2276022"/>
              <a:ext cx="4643126" cy="2305956"/>
            </a:xfrm>
            <a:custGeom>
              <a:avLst/>
              <a:gdLst>
                <a:gd name="connsiteX0" fmla="*/ 384334 w 4035425"/>
                <a:gd name="connsiteY0" fmla="*/ 0 h 2305956"/>
                <a:gd name="connsiteX1" fmla="*/ 3651091 w 4035425"/>
                <a:gd name="connsiteY1" fmla="*/ 0 h 2305956"/>
                <a:gd name="connsiteX2" fmla="*/ 4035425 w 4035425"/>
                <a:gd name="connsiteY2" fmla="*/ 384334 h 2305956"/>
                <a:gd name="connsiteX3" fmla="*/ 4035425 w 4035425"/>
                <a:gd name="connsiteY3" fmla="*/ 1921622 h 2305956"/>
                <a:gd name="connsiteX4" fmla="*/ 3651091 w 4035425"/>
                <a:gd name="connsiteY4" fmla="*/ 2305956 h 2305956"/>
                <a:gd name="connsiteX5" fmla="*/ 384334 w 4035425"/>
                <a:gd name="connsiteY5" fmla="*/ 2305956 h 2305956"/>
                <a:gd name="connsiteX6" fmla="*/ 0 w 4035425"/>
                <a:gd name="connsiteY6" fmla="*/ 1921622 h 2305956"/>
                <a:gd name="connsiteX7" fmla="*/ 0 w 4035425"/>
                <a:gd name="connsiteY7" fmla="*/ 384334 h 2305956"/>
                <a:gd name="connsiteX8" fmla="*/ 384334 w 4035425"/>
                <a:gd name="connsiteY8" fmla="*/ 0 h 23059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035425" h="2305956">
                  <a:moveTo>
                    <a:pt x="384334" y="0"/>
                  </a:moveTo>
                  <a:lnTo>
                    <a:pt x="3651091" y="0"/>
                  </a:lnTo>
                  <a:cubicBezTo>
                    <a:pt x="3863353" y="0"/>
                    <a:pt x="4035425" y="172072"/>
                    <a:pt x="4035425" y="384334"/>
                  </a:cubicBezTo>
                  <a:lnTo>
                    <a:pt x="4035425" y="1921622"/>
                  </a:lnTo>
                  <a:cubicBezTo>
                    <a:pt x="4035425" y="2133884"/>
                    <a:pt x="3863353" y="2305956"/>
                    <a:pt x="3651091" y="2305956"/>
                  </a:cubicBezTo>
                  <a:lnTo>
                    <a:pt x="384334" y="2305956"/>
                  </a:lnTo>
                  <a:cubicBezTo>
                    <a:pt x="172072" y="2305956"/>
                    <a:pt x="0" y="2133884"/>
                    <a:pt x="0" y="1921622"/>
                  </a:cubicBezTo>
                  <a:lnTo>
                    <a:pt x="0" y="384334"/>
                  </a:lnTo>
                  <a:cubicBezTo>
                    <a:pt x="0" y="172072"/>
                    <a:pt x="172072" y="0"/>
                    <a:pt x="384334" y="0"/>
                  </a:cubicBezTo>
                  <a:close/>
                </a:path>
              </a:pathLst>
            </a:custGeom>
            <a:effectLst>
              <a:glow rad="596900">
                <a:srgbClr val="02F19E">
                  <a:alpha val="0"/>
                </a:srgbClr>
              </a:glow>
            </a:effectLst>
          </p:spPr>
        </p:pic>
      </p:grpSp>
      <p:sp>
        <p:nvSpPr>
          <p:cNvPr id="24" name="TextBox 23">
            <a:extLst>
              <a:ext uri="{FF2B5EF4-FFF2-40B4-BE49-F238E27FC236}">
                <a16:creationId xmlns:a16="http://schemas.microsoft.com/office/drawing/2014/main" id="{40ADC883-5071-9D03-0CF9-914748B73664}"/>
              </a:ext>
            </a:extLst>
          </p:cNvPr>
          <p:cNvSpPr txBox="1"/>
          <p:nvPr/>
        </p:nvSpPr>
        <p:spPr>
          <a:xfrm>
            <a:off x="1129075" y="1812859"/>
            <a:ext cx="4546758" cy="4193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spcAft>
                <a:spcPts val="1200"/>
              </a:spcAft>
            </a:pPr>
            <a:r>
              <a:rPr lang="ru-RU" sz="1600" dirty="0">
                <a:solidFill>
                  <a:schemeClr val="bg1"/>
                </a:solidFill>
                <a:latin typeface="Involve Medium" panose="020B0502020202020204" pitchFamily="34" charset="0"/>
              </a:rPr>
              <a:t>Сегмент 1: Осознанные любители (B2C)</a:t>
            </a:r>
            <a:endParaRPr lang="ru-RU" sz="1600" dirty="0">
              <a:solidFill>
                <a:srgbClr val="D8D8D8"/>
              </a:solidFill>
              <a:latin typeface="Involve Medium" panose="020B0502020202020204" pitchFamily="34" charset="0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8788A90E-D0AD-C0F7-7705-2C8667D20676}"/>
              </a:ext>
            </a:extLst>
          </p:cNvPr>
          <p:cNvSpPr txBox="1"/>
          <p:nvPr/>
        </p:nvSpPr>
        <p:spPr>
          <a:xfrm>
            <a:off x="6828251" y="1812859"/>
            <a:ext cx="3997229" cy="4193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spcAft>
                <a:spcPts val="1200"/>
              </a:spcAft>
            </a:pPr>
            <a:r>
              <a:rPr lang="ru-RU" sz="1600" dirty="0">
                <a:solidFill>
                  <a:schemeClr val="bg1"/>
                </a:solidFill>
                <a:latin typeface="Involve Medium" panose="020B0502020202020204" pitchFamily="34" charset="0"/>
              </a:rPr>
              <a:t>Сегмент 2: </a:t>
            </a:r>
            <a:r>
              <a:rPr lang="ru-RU" sz="1600" dirty="0" err="1">
                <a:solidFill>
                  <a:schemeClr val="bg1"/>
                </a:solidFill>
                <a:latin typeface="Involve Medium" panose="020B0502020202020204" pitchFamily="34" charset="0"/>
              </a:rPr>
              <a:t>Semi</a:t>
            </a:r>
            <a:r>
              <a:rPr lang="ru-RU" sz="1600" dirty="0">
                <a:solidFill>
                  <a:schemeClr val="bg1"/>
                </a:solidFill>
                <a:latin typeface="Involve Medium" panose="020B0502020202020204" pitchFamily="34" charset="0"/>
              </a:rPr>
              <a:t>-Pro и команды (B2B)</a:t>
            </a:r>
            <a:endParaRPr lang="ru-RU" sz="1600" dirty="0">
              <a:solidFill>
                <a:srgbClr val="D8D8D8"/>
              </a:solidFill>
              <a:latin typeface="Involve Medium" panose="020B0502020202020204" pitchFamily="34" charset="0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75F33E24-1168-777D-004C-2D0144C42ACD}"/>
              </a:ext>
            </a:extLst>
          </p:cNvPr>
          <p:cNvSpPr txBox="1"/>
          <p:nvPr/>
        </p:nvSpPr>
        <p:spPr>
          <a:xfrm>
            <a:off x="1234894" y="4771663"/>
            <a:ext cx="4442007" cy="134793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Clr>
                <a:srgbClr val="02F19E"/>
              </a:buClr>
              <a:buFont typeface="Wingdings" panose="05000000000000000000" pitchFamily="2" charset="2"/>
              <a:buChar char="v"/>
            </a:pPr>
            <a:r>
              <a:rPr lang="ru-RU" sz="1400" dirty="0">
                <a:solidFill>
                  <a:srgbClr val="D8D8D8"/>
                </a:solidFill>
                <a:latin typeface="Involve" panose="020B0502020202020204" pitchFamily="34" charset="0"/>
              </a:rPr>
              <a:t>25–45 лет, города, доход средний+. </a:t>
            </a:r>
            <a:endParaRPr lang="en-US" sz="1400" dirty="0">
              <a:solidFill>
                <a:srgbClr val="D8D8D8"/>
              </a:solidFill>
              <a:latin typeface="Involve" panose="020B0502020202020204" pitchFamily="34" charset="0"/>
            </a:endParaRPr>
          </a:p>
          <a:p>
            <a:pPr marL="285750" indent="-285750">
              <a:lnSpc>
                <a:spcPct val="150000"/>
              </a:lnSpc>
              <a:buClr>
                <a:srgbClr val="02F19E"/>
              </a:buClr>
              <a:buFont typeface="Wingdings" panose="05000000000000000000" pitchFamily="2" charset="2"/>
              <a:buChar char="v"/>
            </a:pPr>
            <a:r>
              <a:rPr lang="ru-RU" sz="1400" dirty="0">
                <a:solidFill>
                  <a:srgbClr val="D8D8D8"/>
                </a:solidFill>
                <a:latin typeface="Involve" panose="020B0502020202020204" pitchFamily="34" charset="0"/>
              </a:rPr>
              <a:t>Увлечения: бег, кроссфит, триатлон, фитнес. </a:t>
            </a:r>
            <a:endParaRPr lang="en-US" sz="1400" dirty="0">
              <a:solidFill>
                <a:srgbClr val="D8D8D8"/>
              </a:solidFill>
              <a:latin typeface="Involve" panose="020B0502020202020204" pitchFamily="34" charset="0"/>
            </a:endParaRPr>
          </a:p>
          <a:p>
            <a:pPr marL="285750" indent="-285750">
              <a:lnSpc>
                <a:spcPct val="150000"/>
              </a:lnSpc>
              <a:buClr>
                <a:srgbClr val="02F19E"/>
              </a:buClr>
              <a:buFont typeface="Wingdings" panose="05000000000000000000" pitchFamily="2" charset="2"/>
              <a:buChar char="v"/>
            </a:pPr>
            <a:r>
              <a:rPr lang="ru-RU" sz="1400" dirty="0">
                <a:solidFill>
                  <a:srgbClr val="D8D8D8"/>
                </a:solidFill>
                <a:latin typeface="Involve" panose="020B0502020202020204" pitchFamily="34" charset="0"/>
              </a:rPr>
              <a:t>Нуждаются в оптимизации тренировок и предотвращении перетренированности.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C7BC53F4-4A83-EBDE-BD13-A05C1935138D}"/>
              </a:ext>
            </a:extLst>
          </p:cNvPr>
          <p:cNvSpPr txBox="1"/>
          <p:nvPr/>
        </p:nvSpPr>
        <p:spPr>
          <a:xfrm>
            <a:off x="6719033" y="4771663"/>
            <a:ext cx="4215667" cy="134793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Clr>
                <a:srgbClr val="02F19E"/>
              </a:buClr>
              <a:buFont typeface="Wingdings" panose="05000000000000000000" pitchFamily="2" charset="2"/>
              <a:buChar char="v"/>
            </a:pPr>
            <a:r>
              <a:rPr lang="ru-RU" sz="1400" dirty="0">
                <a:solidFill>
                  <a:srgbClr val="D8D8D8"/>
                </a:solidFill>
                <a:latin typeface="Involve" panose="020B0502020202020204" pitchFamily="34" charset="0"/>
              </a:rPr>
              <a:t>Спортивные школы, тренеры, корпоративные </a:t>
            </a:r>
            <a:r>
              <a:rPr lang="ru-RU" sz="1400" dirty="0" err="1">
                <a:solidFill>
                  <a:srgbClr val="D8D8D8"/>
                </a:solidFill>
                <a:latin typeface="Involve" panose="020B0502020202020204" pitchFamily="34" charset="0"/>
              </a:rPr>
              <a:t>wellness</a:t>
            </a:r>
            <a:r>
              <a:rPr lang="ru-RU" sz="1400" dirty="0">
                <a:solidFill>
                  <a:srgbClr val="D8D8D8"/>
                </a:solidFill>
                <a:latin typeface="Involve" panose="020B0502020202020204" pitchFamily="34" charset="0"/>
              </a:rPr>
              <a:t>-программы. </a:t>
            </a:r>
            <a:endParaRPr lang="en-US" sz="1400" dirty="0">
              <a:solidFill>
                <a:srgbClr val="D8D8D8"/>
              </a:solidFill>
              <a:latin typeface="Involve" panose="020B0502020202020204" pitchFamily="34" charset="0"/>
            </a:endParaRPr>
          </a:p>
          <a:p>
            <a:pPr marL="285750" indent="-285750">
              <a:lnSpc>
                <a:spcPct val="150000"/>
              </a:lnSpc>
              <a:buClr>
                <a:srgbClr val="02F19E"/>
              </a:buClr>
              <a:buFont typeface="Wingdings" panose="05000000000000000000" pitchFamily="2" charset="2"/>
              <a:buChar char="v"/>
            </a:pPr>
            <a:r>
              <a:rPr lang="ru-RU" sz="1400" dirty="0">
                <a:solidFill>
                  <a:srgbClr val="D8D8D8"/>
                </a:solidFill>
                <a:latin typeface="Involve" panose="020B0502020202020204" pitchFamily="34" charset="0"/>
              </a:rPr>
              <a:t>Нуждаются в объективном мониторинге состояния атлетов.</a:t>
            </a:r>
          </a:p>
        </p:txBody>
      </p:sp>
    </p:spTree>
    <p:extLst>
      <p:ext uri="{BB962C8B-B14F-4D97-AF65-F5344CB8AC3E}">
        <p14:creationId xmlns:p14="http://schemas.microsoft.com/office/powerpoint/2010/main" val="193083280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7171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Заголовок 1">
            <a:extLst>
              <a:ext uri="{FF2B5EF4-FFF2-40B4-BE49-F238E27FC236}">
                <a16:creationId xmlns:a16="http://schemas.microsoft.com/office/drawing/2014/main" id="{5D901BE2-307E-B088-0CA5-4818544AF662}"/>
              </a:ext>
            </a:extLst>
          </p:cNvPr>
          <p:cNvSpPr txBox="1">
            <a:spLocks/>
          </p:cNvSpPr>
          <p:nvPr/>
        </p:nvSpPr>
        <p:spPr>
          <a:xfrm>
            <a:off x="600807" y="529789"/>
            <a:ext cx="11070493" cy="824225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4400" dirty="0">
                <a:solidFill>
                  <a:srgbClr val="02F19E"/>
                </a:solidFill>
                <a:latin typeface="Involve SemiBold" panose="020B0502020202020204" pitchFamily="34" charset="0"/>
              </a:rPr>
              <a:t>Проблема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169B337-031A-490E-9783-D4D543DECC33}"/>
              </a:ext>
            </a:extLst>
          </p:cNvPr>
          <p:cNvSpPr txBox="1"/>
          <p:nvPr/>
        </p:nvSpPr>
        <p:spPr>
          <a:xfrm>
            <a:off x="600807" y="1231448"/>
            <a:ext cx="600356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>
                <a:solidFill>
                  <a:schemeClr val="bg1">
                    <a:lumMod val="95000"/>
                  </a:schemeClr>
                </a:solidFill>
                <a:latin typeface="Involve" panose="020B0502020202020204" pitchFamily="34" charset="0"/>
              </a:rPr>
              <a:t>С какими проблемами сталкивается </a:t>
            </a:r>
          </a:p>
          <a:p>
            <a:r>
              <a:rPr lang="ru-RU" sz="2400" dirty="0">
                <a:solidFill>
                  <a:schemeClr val="bg1">
                    <a:lumMod val="95000"/>
                  </a:schemeClr>
                </a:solidFill>
                <a:latin typeface="Involve" panose="020B0502020202020204" pitchFamily="34" charset="0"/>
              </a:rPr>
              <a:t>наш потребитель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0E021039-BBFA-48ED-AC4A-662915D6347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8000"/>
                    </a14:imgEffect>
                    <a14:imgEffect>
                      <a14:brightnessContrast bright="-30000" contrast="12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26300" y="1778000"/>
            <a:ext cx="5080000" cy="5080000"/>
          </a:xfrm>
          <a:prstGeom prst="rect">
            <a:avLst/>
          </a:prstGeom>
          <a:effectLst>
            <a:glow rad="1130300">
              <a:srgbClr val="02F19E">
                <a:alpha val="2000"/>
              </a:srgbClr>
            </a:glow>
          </a:effec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F554AFA6-1BC1-4574-9E2D-DCB011DD9B66}"/>
              </a:ext>
            </a:extLst>
          </p:cNvPr>
          <p:cNvSpPr txBox="1"/>
          <p:nvPr/>
        </p:nvSpPr>
        <p:spPr>
          <a:xfrm>
            <a:off x="600807" y="2764104"/>
            <a:ext cx="7590693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2F19E"/>
              </a:buClr>
              <a:buSzTx/>
              <a:buFont typeface="Wingdings" panose="05000000000000000000" pitchFamily="2" charset="2"/>
              <a:buChar char="v"/>
              <a:tabLst/>
            </a:pPr>
            <a:r>
              <a:rPr kumimoji="0" lang="ru-RU" altLang="ru-RU" sz="18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Involve" panose="020B0502020202020204" pitchFamily="34" charset="0"/>
              </a:rPr>
              <a:t>Невозможно точно оценить восстановление и стресс без медицинской аналитики.</a:t>
            </a: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2F19E"/>
              </a:buClr>
              <a:buSzTx/>
              <a:buFont typeface="Wingdings" panose="05000000000000000000" pitchFamily="2" charset="2"/>
              <a:buChar char="v"/>
              <a:tabLst/>
            </a:pPr>
            <a:r>
              <a:rPr kumimoji="0" lang="ru-RU" altLang="ru-RU" sz="18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Involve" panose="020B0502020202020204" pitchFamily="34" charset="0"/>
              </a:rPr>
              <a:t>Большинство устройств ограничены подсчётом шагов и пульса.</a:t>
            </a: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2F19E"/>
              </a:buClr>
              <a:buSzTx/>
              <a:buFont typeface="Wingdings" panose="05000000000000000000" pitchFamily="2" charset="2"/>
              <a:buChar char="v"/>
              <a:tabLst/>
            </a:pPr>
            <a:r>
              <a:rPr kumimoji="0" lang="ru-RU" altLang="ru-RU" sz="18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Involve" panose="020B0502020202020204" pitchFamily="34" charset="0"/>
              </a:rPr>
              <a:t>Пользователи теряют энергию и прогресс из-за перетренированности.</a:t>
            </a: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2F19E"/>
              </a:buClr>
              <a:buSzTx/>
              <a:buFont typeface="Wingdings" panose="05000000000000000000" pitchFamily="2" charset="2"/>
              <a:buChar char="v"/>
              <a:tabLst/>
            </a:pPr>
            <a:r>
              <a:rPr kumimoji="0" lang="ru-RU" altLang="ru-RU" sz="18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Involve" panose="020B0502020202020204" pitchFamily="34" charset="0"/>
              </a:rPr>
              <a:t>Нет доступных решений с профессиональной глубиной анализа показателей.</a:t>
            </a:r>
          </a:p>
        </p:txBody>
      </p:sp>
    </p:spTree>
    <p:extLst>
      <p:ext uri="{BB962C8B-B14F-4D97-AF65-F5344CB8AC3E}">
        <p14:creationId xmlns:p14="http://schemas.microsoft.com/office/powerpoint/2010/main" val="333946323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7171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6" name="Рисунок 95">
            <a:extLst>
              <a:ext uri="{FF2B5EF4-FFF2-40B4-BE49-F238E27FC236}">
                <a16:creationId xmlns:a16="http://schemas.microsoft.com/office/drawing/2014/main" id="{02411767-25BE-DA46-7F7C-0A12826798C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31" t="4673" r="2161" b="13900"/>
          <a:stretch>
            <a:fillRect/>
          </a:stretch>
        </p:blipFill>
        <p:spPr>
          <a:xfrm>
            <a:off x="9191935" y="2273600"/>
            <a:ext cx="2687594" cy="3798332"/>
          </a:xfrm>
          <a:custGeom>
            <a:avLst/>
            <a:gdLst>
              <a:gd name="connsiteX0" fmla="*/ 447941 w 2687594"/>
              <a:gd name="connsiteY0" fmla="*/ 0 h 3798332"/>
              <a:gd name="connsiteX1" fmla="*/ 2239653 w 2687594"/>
              <a:gd name="connsiteY1" fmla="*/ 0 h 3798332"/>
              <a:gd name="connsiteX2" fmla="*/ 2687594 w 2687594"/>
              <a:gd name="connsiteY2" fmla="*/ 447941 h 3798332"/>
              <a:gd name="connsiteX3" fmla="*/ 2687594 w 2687594"/>
              <a:gd name="connsiteY3" fmla="*/ 3350391 h 3798332"/>
              <a:gd name="connsiteX4" fmla="*/ 2239653 w 2687594"/>
              <a:gd name="connsiteY4" fmla="*/ 3798332 h 3798332"/>
              <a:gd name="connsiteX5" fmla="*/ 447941 w 2687594"/>
              <a:gd name="connsiteY5" fmla="*/ 3798332 h 3798332"/>
              <a:gd name="connsiteX6" fmla="*/ 0 w 2687594"/>
              <a:gd name="connsiteY6" fmla="*/ 3350391 h 3798332"/>
              <a:gd name="connsiteX7" fmla="*/ 0 w 2687594"/>
              <a:gd name="connsiteY7" fmla="*/ 447941 h 3798332"/>
              <a:gd name="connsiteX8" fmla="*/ 447941 w 2687594"/>
              <a:gd name="connsiteY8" fmla="*/ 0 h 37983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687594" h="3798332">
                <a:moveTo>
                  <a:pt x="447941" y="0"/>
                </a:moveTo>
                <a:lnTo>
                  <a:pt x="2239653" y="0"/>
                </a:lnTo>
                <a:cubicBezTo>
                  <a:pt x="2487044" y="0"/>
                  <a:pt x="2687594" y="200550"/>
                  <a:pt x="2687594" y="447941"/>
                </a:cubicBezTo>
                <a:lnTo>
                  <a:pt x="2687594" y="3350391"/>
                </a:lnTo>
                <a:cubicBezTo>
                  <a:pt x="2687594" y="3597782"/>
                  <a:pt x="2487044" y="3798332"/>
                  <a:pt x="2239653" y="3798332"/>
                </a:cubicBezTo>
                <a:lnTo>
                  <a:pt x="447941" y="3798332"/>
                </a:lnTo>
                <a:cubicBezTo>
                  <a:pt x="200550" y="3798332"/>
                  <a:pt x="0" y="3597782"/>
                  <a:pt x="0" y="3350391"/>
                </a:cubicBezTo>
                <a:lnTo>
                  <a:pt x="0" y="447941"/>
                </a:lnTo>
                <a:cubicBezTo>
                  <a:pt x="0" y="200550"/>
                  <a:pt x="200550" y="0"/>
                  <a:pt x="447941" y="0"/>
                </a:cubicBezTo>
                <a:close/>
              </a:path>
            </a:pathLst>
          </a:custGeom>
        </p:spPr>
      </p:pic>
      <p:pic>
        <p:nvPicPr>
          <p:cNvPr id="58" name="Рисунок 57">
            <a:extLst>
              <a:ext uri="{FF2B5EF4-FFF2-40B4-BE49-F238E27FC236}">
                <a16:creationId xmlns:a16="http://schemas.microsoft.com/office/drawing/2014/main" id="{7AE7C24B-272A-AEC6-DF28-C8E4C5446F5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076" t="1411" r="15076"/>
          <a:stretch>
            <a:fillRect/>
          </a:stretch>
        </p:blipFill>
        <p:spPr>
          <a:xfrm>
            <a:off x="3521955" y="2278407"/>
            <a:ext cx="2687594" cy="3793524"/>
          </a:xfrm>
          <a:custGeom>
            <a:avLst/>
            <a:gdLst>
              <a:gd name="connsiteX0" fmla="*/ 447941 w 2687594"/>
              <a:gd name="connsiteY0" fmla="*/ 0 h 3793524"/>
              <a:gd name="connsiteX1" fmla="*/ 2239653 w 2687594"/>
              <a:gd name="connsiteY1" fmla="*/ 0 h 3793524"/>
              <a:gd name="connsiteX2" fmla="*/ 2687594 w 2687594"/>
              <a:gd name="connsiteY2" fmla="*/ 447941 h 3793524"/>
              <a:gd name="connsiteX3" fmla="*/ 2687594 w 2687594"/>
              <a:gd name="connsiteY3" fmla="*/ 3345583 h 3793524"/>
              <a:gd name="connsiteX4" fmla="*/ 2239653 w 2687594"/>
              <a:gd name="connsiteY4" fmla="*/ 3793524 h 3793524"/>
              <a:gd name="connsiteX5" fmla="*/ 447941 w 2687594"/>
              <a:gd name="connsiteY5" fmla="*/ 3793524 h 3793524"/>
              <a:gd name="connsiteX6" fmla="*/ 0 w 2687594"/>
              <a:gd name="connsiteY6" fmla="*/ 3345583 h 3793524"/>
              <a:gd name="connsiteX7" fmla="*/ 0 w 2687594"/>
              <a:gd name="connsiteY7" fmla="*/ 447941 h 3793524"/>
              <a:gd name="connsiteX8" fmla="*/ 447941 w 2687594"/>
              <a:gd name="connsiteY8" fmla="*/ 0 h 37935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687594" h="3793524">
                <a:moveTo>
                  <a:pt x="447941" y="0"/>
                </a:moveTo>
                <a:lnTo>
                  <a:pt x="2239653" y="0"/>
                </a:lnTo>
                <a:cubicBezTo>
                  <a:pt x="2487044" y="0"/>
                  <a:pt x="2687594" y="200550"/>
                  <a:pt x="2687594" y="447941"/>
                </a:cubicBezTo>
                <a:lnTo>
                  <a:pt x="2687594" y="3345583"/>
                </a:lnTo>
                <a:cubicBezTo>
                  <a:pt x="2687594" y="3592974"/>
                  <a:pt x="2487044" y="3793524"/>
                  <a:pt x="2239653" y="3793524"/>
                </a:cubicBezTo>
                <a:lnTo>
                  <a:pt x="447941" y="3793524"/>
                </a:lnTo>
                <a:cubicBezTo>
                  <a:pt x="200550" y="3793524"/>
                  <a:pt x="0" y="3592974"/>
                  <a:pt x="0" y="3345583"/>
                </a:cubicBezTo>
                <a:lnTo>
                  <a:pt x="0" y="447941"/>
                </a:lnTo>
                <a:cubicBezTo>
                  <a:pt x="0" y="200550"/>
                  <a:pt x="200550" y="0"/>
                  <a:pt x="447941" y="0"/>
                </a:cubicBezTo>
                <a:close/>
              </a:path>
            </a:pathLst>
          </a:custGeom>
        </p:spPr>
      </p:pic>
      <p:sp>
        <p:nvSpPr>
          <p:cNvPr id="7" name="Заголовок 1">
            <a:extLst>
              <a:ext uri="{FF2B5EF4-FFF2-40B4-BE49-F238E27FC236}">
                <a16:creationId xmlns:a16="http://schemas.microsoft.com/office/drawing/2014/main" id="{CB73E67C-450C-8A81-8673-4CA92B10DB55}"/>
              </a:ext>
            </a:extLst>
          </p:cNvPr>
          <p:cNvSpPr txBox="1">
            <a:spLocks/>
          </p:cNvSpPr>
          <p:nvPr/>
        </p:nvSpPr>
        <p:spPr>
          <a:xfrm>
            <a:off x="600807" y="529789"/>
            <a:ext cx="11070493" cy="824225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4400" dirty="0">
                <a:solidFill>
                  <a:srgbClr val="02F19E"/>
                </a:solidFill>
                <a:latin typeface="Involve SemiBold" panose="020B0502020202020204" pitchFamily="34" charset="0"/>
              </a:rPr>
              <a:t>Решение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C5C749B-06A3-D91C-0A3E-DA01C5EFC09E}"/>
              </a:ext>
            </a:extLst>
          </p:cNvPr>
          <p:cNvSpPr txBox="1"/>
          <p:nvPr/>
        </p:nvSpPr>
        <p:spPr>
          <a:xfrm>
            <a:off x="600807" y="1354014"/>
            <a:ext cx="10095497" cy="7016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spcBef>
                <a:spcPct val="0"/>
              </a:spcBef>
            </a:pPr>
            <a:r>
              <a:rPr lang="ru-RU" sz="1400" dirty="0">
                <a:solidFill>
                  <a:schemeClr val="bg1"/>
                </a:solidFill>
                <a:latin typeface="Involve" panose="020B0502020202020204" pitchFamily="34" charset="0"/>
                <a:ea typeface="+mj-ea"/>
                <a:cs typeface="+mj-cs"/>
              </a:rPr>
              <a:t>H-Life автономно (7–10 суток) анализирует физиологию (PPG, ЭКГ, EDA) с помощью ИИ, предоставляя «индекс восстановления» и четкие рекомендации по нагрузке и сну.</a:t>
            </a:r>
            <a:endParaRPr lang="ru-RU" sz="700" dirty="0">
              <a:latin typeface="Involve" panose="020B0502020202020204" pitchFamily="34" charset="0"/>
            </a:endParaRPr>
          </a:p>
        </p:txBody>
      </p:sp>
      <p:pic>
        <p:nvPicPr>
          <p:cNvPr id="57" name="Рисунок 56">
            <a:extLst>
              <a:ext uri="{FF2B5EF4-FFF2-40B4-BE49-F238E27FC236}">
                <a16:creationId xmlns:a16="http://schemas.microsoft.com/office/drawing/2014/main" id="{AB2E8E1F-3414-5BC1-D7E5-2902852E9C4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46" r="4528" b="501"/>
          <a:stretch>
            <a:fillRect/>
          </a:stretch>
        </p:blipFill>
        <p:spPr>
          <a:xfrm>
            <a:off x="716692" y="2273599"/>
            <a:ext cx="2687594" cy="3756498"/>
          </a:xfrm>
          <a:custGeom>
            <a:avLst/>
            <a:gdLst>
              <a:gd name="connsiteX0" fmla="*/ 270221 w 2687594"/>
              <a:gd name="connsiteY0" fmla="*/ 0 h 3756498"/>
              <a:gd name="connsiteX1" fmla="*/ 2417373 w 2687594"/>
              <a:gd name="connsiteY1" fmla="*/ 0 h 3756498"/>
              <a:gd name="connsiteX2" fmla="*/ 2490101 w 2687594"/>
              <a:gd name="connsiteY2" fmla="*/ 39475 h 3756498"/>
              <a:gd name="connsiteX3" fmla="*/ 2687594 w 2687594"/>
              <a:gd name="connsiteY3" fmla="*/ 410915 h 3756498"/>
              <a:gd name="connsiteX4" fmla="*/ 2687594 w 2687594"/>
              <a:gd name="connsiteY4" fmla="*/ 3308557 h 3756498"/>
              <a:gd name="connsiteX5" fmla="*/ 2239653 w 2687594"/>
              <a:gd name="connsiteY5" fmla="*/ 3756498 h 3756498"/>
              <a:gd name="connsiteX6" fmla="*/ 447941 w 2687594"/>
              <a:gd name="connsiteY6" fmla="*/ 3756498 h 3756498"/>
              <a:gd name="connsiteX7" fmla="*/ 0 w 2687594"/>
              <a:gd name="connsiteY7" fmla="*/ 3308557 h 3756498"/>
              <a:gd name="connsiteX8" fmla="*/ 0 w 2687594"/>
              <a:gd name="connsiteY8" fmla="*/ 410915 h 3756498"/>
              <a:gd name="connsiteX9" fmla="*/ 197493 w 2687594"/>
              <a:gd name="connsiteY9" fmla="*/ 39475 h 37564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687594" h="3756498">
                <a:moveTo>
                  <a:pt x="270221" y="0"/>
                </a:moveTo>
                <a:lnTo>
                  <a:pt x="2417373" y="0"/>
                </a:lnTo>
                <a:lnTo>
                  <a:pt x="2490101" y="39475"/>
                </a:lnTo>
                <a:cubicBezTo>
                  <a:pt x="2609254" y="119974"/>
                  <a:pt x="2687594" y="256296"/>
                  <a:pt x="2687594" y="410915"/>
                </a:cubicBezTo>
                <a:lnTo>
                  <a:pt x="2687594" y="3308557"/>
                </a:lnTo>
                <a:cubicBezTo>
                  <a:pt x="2687594" y="3555948"/>
                  <a:pt x="2487044" y="3756498"/>
                  <a:pt x="2239653" y="3756498"/>
                </a:cubicBezTo>
                <a:lnTo>
                  <a:pt x="447941" y="3756498"/>
                </a:lnTo>
                <a:cubicBezTo>
                  <a:pt x="200550" y="3756498"/>
                  <a:pt x="0" y="3555948"/>
                  <a:pt x="0" y="3308557"/>
                </a:cubicBezTo>
                <a:lnTo>
                  <a:pt x="0" y="410915"/>
                </a:lnTo>
                <a:cubicBezTo>
                  <a:pt x="0" y="256296"/>
                  <a:pt x="78340" y="119974"/>
                  <a:pt x="197493" y="39475"/>
                </a:cubicBezTo>
                <a:close/>
              </a:path>
            </a:pathLst>
          </a:custGeom>
        </p:spPr>
      </p:pic>
      <p:pic>
        <p:nvPicPr>
          <p:cNvPr id="71" name="Рисунок 70">
            <a:extLst>
              <a:ext uri="{FF2B5EF4-FFF2-40B4-BE49-F238E27FC236}">
                <a16:creationId xmlns:a16="http://schemas.microsoft.com/office/drawing/2014/main" id="{5B0B1C7F-0247-8F26-DD98-2D0B78A8CA5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67" r="13447" b="4272"/>
          <a:stretch>
            <a:fillRect/>
          </a:stretch>
        </p:blipFill>
        <p:spPr bwMode="auto">
          <a:xfrm>
            <a:off x="6341122" y="2273599"/>
            <a:ext cx="2662706" cy="3798332"/>
          </a:xfrm>
          <a:custGeom>
            <a:avLst/>
            <a:gdLst>
              <a:gd name="connsiteX0" fmla="*/ 443793 w 2662706"/>
              <a:gd name="connsiteY0" fmla="*/ 0 h 3798332"/>
              <a:gd name="connsiteX1" fmla="*/ 2218913 w 2662706"/>
              <a:gd name="connsiteY1" fmla="*/ 0 h 3798332"/>
              <a:gd name="connsiteX2" fmla="*/ 2662706 w 2662706"/>
              <a:gd name="connsiteY2" fmla="*/ 443793 h 3798332"/>
              <a:gd name="connsiteX3" fmla="*/ 2662706 w 2662706"/>
              <a:gd name="connsiteY3" fmla="*/ 3354539 h 3798332"/>
              <a:gd name="connsiteX4" fmla="*/ 2218913 w 2662706"/>
              <a:gd name="connsiteY4" fmla="*/ 3798332 h 3798332"/>
              <a:gd name="connsiteX5" fmla="*/ 443793 w 2662706"/>
              <a:gd name="connsiteY5" fmla="*/ 3798332 h 3798332"/>
              <a:gd name="connsiteX6" fmla="*/ 0 w 2662706"/>
              <a:gd name="connsiteY6" fmla="*/ 3354539 h 3798332"/>
              <a:gd name="connsiteX7" fmla="*/ 0 w 2662706"/>
              <a:gd name="connsiteY7" fmla="*/ 443793 h 3798332"/>
              <a:gd name="connsiteX8" fmla="*/ 443793 w 2662706"/>
              <a:gd name="connsiteY8" fmla="*/ 0 h 37983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662706" h="3798332">
                <a:moveTo>
                  <a:pt x="443793" y="0"/>
                </a:moveTo>
                <a:lnTo>
                  <a:pt x="2218913" y="0"/>
                </a:lnTo>
                <a:cubicBezTo>
                  <a:pt x="2464013" y="0"/>
                  <a:pt x="2662706" y="198693"/>
                  <a:pt x="2662706" y="443793"/>
                </a:cubicBezTo>
                <a:lnTo>
                  <a:pt x="2662706" y="3354539"/>
                </a:lnTo>
                <a:cubicBezTo>
                  <a:pt x="2662706" y="3599639"/>
                  <a:pt x="2464013" y="3798332"/>
                  <a:pt x="2218913" y="3798332"/>
                </a:cubicBezTo>
                <a:lnTo>
                  <a:pt x="443793" y="3798332"/>
                </a:lnTo>
                <a:cubicBezTo>
                  <a:pt x="198693" y="3798332"/>
                  <a:pt x="0" y="3599639"/>
                  <a:pt x="0" y="3354539"/>
                </a:cubicBezTo>
                <a:lnTo>
                  <a:pt x="0" y="443793"/>
                </a:lnTo>
                <a:cubicBezTo>
                  <a:pt x="0" y="198693"/>
                  <a:pt x="198693" y="0"/>
                  <a:pt x="443793" y="0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7" name="TextBox 76">
            <a:extLst>
              <a:ext uri="{FF2B5EF4-FFF2-40B4-BE49-F238E27FC236}">
                <a16:creationId xmlns:a16="http://schemas.microsoft.com/office/drawing/2014/main" id="{505BD200-A970-596C-CE32-0CCF4F5CF54C}"/>
              </a:ext>
            </a:extLst>
          </p:cNvPr>
          <p:cNvSpPr txBox="1"/>
          <p:nvPr/>
        </p:nvSpPr>
        <p:spPr>
          <a:xfrm>
            <a:off x="904496" y="4756274"/>
            <a:ext cx="157655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>
                <a:solidFill>
                  <a:schemeClr val="bg1"/>
                </a:solidFill>
                <a:latin typeface="Involve Medium" panose="020B0502020202020204" pitchFamily="34" charset="0"/>
              </a:rPr>
              <a:t>Сбор данных</a:t>
            </a:r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74F3363A-FEA6-BEDE-AC0C-640535FA55DF}"/>
              </a:ext>
            </a:extLst>
          </p:cNvPr>
          <p:cNvSpPr txBox="1"/>
          <p:nvPr/>
        </p:nvSpPr>
        <p:spPr>
          <a:xfrm>
            <a:off x="1347537" y="5648826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999F620B-237E-198A-61B8-9844D40EB15F}"/>
              </a:ext>
            </a:extLst>
          </p:cNvPr>
          <p:cNvSpPr txBox="1"/>
          <p:nvPr/>
        </p:nvSpPr>
        <p:spPr>
          <a:xfrm>
            <a:off x="904496" y="5094828"/>
            <a:ext cx="146425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>
                <a:solidFill>
                  <a:srgbClr val="D8D8D8"/>
                </a:solidFill>
                <a:latin typeface="Involve" panose="020B0502020202020204" pitchFamily="34" charset="0"/>
              </a:rPr>
              <a:t>Ношение 24/7</a:t>
            </a:r>
          </a:p>
        </p:txBody>
      </p:sp>
      <p:sp>
        <p:nvSpPr>
          <p:cNvPr id="80" name="TextBox 79">
            <a:extLst>
              <a:ext uri="{FF2B5EF4-FFF2-40B4-BE49-F238E27FC236}">
                <a16:creationId xmlns:a16="http://schemas.microsoft.com/office/drawing/2014/main" id="{02C6491A-9FE7-B4A2-C5AA-6D125AE68C85}"/>
              </a:ext>
            </a:extLst>
          </p:cNvPr>
          <p:cNvSpPr txBox="1"/>
          <p:nvPr/>
        </p:nvSpPr>
        <p:spPr>
          <a:xfrm>
            <a:off x="3663708" y="4756274"/>
            <a:ext cx="164188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>
                <a:solidFill>
                  <a:schemeClr val="bg1"/>
                </a:solidFill>
                <a:latin typeface="Involve Medium" panose="020B0502020202020204" pitchFamily="34" charset="0"/>
              </a:rPr>
              <a:t>ИИ - анализ</a:t>
            </a:r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id="{30284019-B1AE-F11D-4F11-90DAEAC1ED8B}"/>
              </a:ext>
            </a:extLst>
          </p:cNvPr>
          <p:cNvSpPr txBox="1"/>
          <p:nvPr/>
        </p:nvSpPr>
        <p:spPr>
          <a:xfrm>
            <a:off x="3663708" y="5094828"/>
            <a:ext cx="227193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>
                <a:solidFill>
                  <a:srgbClr val="D8D8D8"/>
                </a:solidFill>
                <a:latin typeface="Involve" panose="020B0502020202020204" pitchFamily="34" charset="0"/>
              </a:rPr>
              <a:t>Расчет «Индекса Восстановления»</a:t>
            </a:r>
          </a:p>
        </p:txBody>
      </p:sp>
      <p:sp>
        <p:nvSpPr>
          <p:cNvPr id="82" name="TextBox 81">
            <a:extLst>
              <a:ext uri="{FF2B5EF4-FFF2-40B4-BE49-F238E27FC236}">
                <a16:creationId xmlns:a16="http://schemas.microsoft.com/office/drawing/2014/main" id="{B7524733-B76A-123D-1B1F-4AFF16F3D187}"/>
              </a:ext>
            </a:extLst>
          </p:cNvPr>
          <p:cNvSpPr txBox="1"/>
          <p:nvPr/>
        </p:nvSpPr>
        <p:spPr>
          <a:xfrm>
            <a:off x="6529229" y="4756274"/>
            <a:ext cx="183271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>
                <a:solidFill>
                  <a:schemeClr val="bg1"/>
                </a:solidFill>
                <a:latin typeface="Involve Medium" panose="020B0502020202020204" pitchFamily="34" charset="0"/>
              </a:rPr>
              <a:t>Рекомендации</a:t>
            </a:r>
          </a:p>
        </p:txBody>
      </p:sp>
      <p:sp>
        <p:nvSpPr>
          <p:cNvPr id="83" name="TextBox 82">
            <a:extLst>
              <a:ext uri="{FF2B5EF4-FFF2-40B4-BE49-F238E27FC236}">
                <a16:creationId xmlns:a16="http://schemas.microsoft.com/office/drawing/2014/main" id="{50790C36-7954-30C4-8471-1C61650AB3D1}"/>
              </a:ext>
            </a:extLst>
          </p:cNvPr>
          <p:cNvSpPr txBox="1"/>
          <p:nvPr/>
        </p:nvSpPr>
        <p:spPr>
          <a:xfrm>
            <a:off x="6529229" y="5094828"/>
            <a:ext cx="161159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>
                <a:solidFill>
                  <a:srgbClr val="D8D8D8"/>
                </a:solidFill>
                <a:latin typeface="Involve" panose="020B0502020202020204" pitchFamily="34" charset="0"/>
              </a:rPr>
              <a:t>Советы по нагрузке и сну</a:t>
            </a:r>
          </a:p>
        </p:txBody>
      </p:sp>
      <p:sp>
        <p:nvSpPr>
          <p:cNvPr id="84" name="TextBox 83">
            <a:extLst>
              <a:ext uri="{FF2B5EF4-FFF2-40B4-BE49-F238E27FC236}">
                <a16:creationId xmlns:a16="http://schemas.microsoft.com/office/drawing/2014/main" id="{2E3B9624-10D9-EBFA-E1ED-41DD00697F85}"/>
              </a:ext>
            </a:extLst>
          </p:cNvPr>
          <p:cNvSpPr txBox="1"/>
          <p:nvPr/>
        </p:nvSpPr>
        <p:spPr>
          <a:xfrm>
            <a:off x="9286466" y="4756274"/>
            <a:ext cx="189087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>
                <a:solidFill>
                  <a:schemeClr val="bg1"/>
                </a:solidFill>
                <a:latin typeface="Involve Medium" panose="020B0502020202020204" pitchFamily="34" charset="0"/>
              </a:rPr>
              <a:t>Автономность</a:t>
            </a:r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id="{F8B95B08-645D-9C1D-7C86-ED11FAB1C626}"/>
              </a:ext>
            </a:extLst>
          </p:cNvPr>
          <p:cNvSpPr txBox="1"/>
          <p:nvPr/>
        </p:nvSpPr>
        <p:spPr>
          <a:xfrm>
            <a:off x="9286466" y="5094828"/>
            <a:ext cx="154195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>
                <a:solidFill>
                  <a:srgbClr val="D8D8D8"/>
                </a:solidFill>
                <a:latin typeface="Involve" panose="020B0502020202020204" pitchFamily="34" charset="0"/>
              </a:rPr>
              <a:t>7–10 дней без подзарядки</a:t>
            </a:r>
          </a:p>
        </p:txBody>
      </p:sp>
    </p:spTree>
    <p:extLst>
      <p:ext uri="{BB962C8B-B14F-4D97-AF65-F5344CB8AC3E}">
        <p14:creationId xmlns:p14="http://schemas.microsoft.com/office/powerpoint/2010/main" val="152962447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F77FF473-4C50-43F5-99F7-89A9022A440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45000" contrast="24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9167" b="12169"/>
          <a:stretch/>
        </p:blipFill>
        <p:spPr>
          <a:xfrm flipH="1">
            <a:off x="-4" y="0"/>
            <a:ext cx="12192001" cy="6858000"/>
          </a:xfrm>
          <a:prstGeom prst="rect">
            <a:avLst/>
          </a:prstGeom>
        </p:spPr>
      </p:pic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9B3C3298-8BDA-420D-BD59-BBF2CD3F0180}"/>
              </a:ext>
            </a:extLst>
          </p:cNvPr>
          <p:cNvSpPr/>
          <p:nvPr/>
        </p:nvSpPr>
        <p:spPr>
          <a:xfrm>
            <a:off x="-3" y="0"/>
            <a:ext cx="12192004" cy="6858000"/>
          </a:xfrm>
          <a:prstGeom prst="rect">
            <a:avLst/>
          </a:prstGeom>
          <a:solidFill>
            <a:srgbClr val="181818">
              <a:alpha val="91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0AC6399-B866-4AC8-A284-78E47C6791B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20347" y="0"/>
            <a:ext cx="9144000" cy="1717552"/>
          </a:xfrm>
        </p:spPr>
        <p:txBody>
          <a:bodyPr>
            <a:normAutofit/>
          </a:bodyPr>
          <a:lstStyle/>
          <a:p>
            <a:pPr algn="l"/>
            <a:r>
              <a:rPr lang="ru-RU" sz="4400" dirty="0">
                <a:solidFill>
                  <a:srgbClr val="02F29F"/>
                </a:solidFill>
                <a:latin typeface="Involve Medium" panose="020B0502020202020204" pitchFamily="34" charset="0"/>
              </a:rPr>
              <a:t>Ценностное </a:t>
            </a:r>
            <a:br>
              <a:rPr lang="ru-RU" sz="4400" dirty="0">
                <a:solidFill>
                  <a:srgbClr val="02F29F"/>
                </a:solidFill>
                <a:latin typeface="Involve Medium" panose="020B0502020202020204" pitchFamily="34" charset="0"/>
              </a:rPr>
            </a:br>
            <a:r>
              <a:rPr lang="ru-RU" sz="4400" dirty="0">
                <a:solidFill>
                  <a:schemeClr val="bg1"/>
                </a:solidFill>
                <a:latin typeface="Involve Medium" panose="020B0502020202020204" pitchFamily="34" charset="0"/>
              </a:rPr>
              <a:t>предложение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5408374-0548-46AF-9BE7-9E4AA654C8D2}"/>
              </a:ext>
            </a:extLst>
          </p:cNvPr>
          <p:cNvSpPr txBox="1"/>
          <p:nvPr/>
        </p:nvSpPr>
        <p:spPr>
          <a:xfrm>
            <a:off x="620347" y="2019424"/>
            <a:ext cx="8104553" cy="37980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7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ru-RU" altLang="ru-RU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Involve" panose="020B0502020202020204" pitchFamily="34" charset="0"/>
              </a:rPr>
              <a:t>Клиент получает:</a:t>
            </a:r>
          </a:p>
          <a:p>
            <a:pPr marL="457200" marR="0" lvl="0" indent="-457200" algn="l" defTabSz="914400" rtl="0" eaLnBrk="0" fontAlgn="base" latinLnBrk="0" hangingPunct="0">
              <a:lnSpc>
                <a:spcPct val="170000"/>
              </a:lnSpc>
              <a:spcBef>
                <a:spcPct val="0"/>
              </a:spcBef>
              <a:spcAft>
                <a:spcPct val="0"/>
              </a:spcAft>
              <a:buClr>
                <a:srgbClr val="02F29F"/>
              </a:buClr>
              <a:buSzPct val="100000"/>
              <a:buFont typeface="Wingdings" panose="05000000000000000000" pitchFamily="2" charset="2"/>
              <a:buChar char="v"/>
              <a:tabLst/>
            </a:pPr>
            <a:r>
              <a:rPr kumimoji="0" lang="ru-RU" altLang="ru-RU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Involve" panose="020B0502020202020204" pitchFamily="34" charset="0"/>
              </a:rPr>
              <a:t>Персональные рекомендации на основе реальных данных.</a:t>
            </a:r>
          </a:p>
          <a:p>
            <a:pPr marL="457200" marR="0" lvl="0" indent="-457200" algn="l" defTabSz="914400" rtl="0" eaLnBrk="0" fontAlgn="base" latinLnBrk="0" hangingPunct="0">
              <a:lnSpc>
                <a:spcPct val="170000"/>
              </a:lnSpc>
              <a:spcBef>
                <a:spcPct val="0"/>
              </a:spcBef>
              <a:spcAft>
                <a:spcPct val="0"/>
              </a:spcAft>
              <a:buClr>
                <a:srgbClr val="02F29F"/>
              </a:buClr>
              <a:buSzPct val="100000"/>
              <a:buFont typeface="Wingdings" panose="05000000000000000000" pitchFamily="2" charset="2"/>
              <a:buChar char="v"/>
              <a:tabLst/>
            </a:pPr>
            <a:r>
              <a:rPr kumimoji="0" lang="ru-RU" altLang="ru-RU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Involve" panose="020B0502020202020204" pitchFamily="34" charset="0"/>
              </a:rPr>
              <a:t> Снижение риска перетренированности и стрессовых состояний.</a:t>
            </a:r>
          </a:p>
          <a:p>
            <a:pPr marL="457200" marR="0" lvl="0" indent="-457200" algn="l" defTabSz="914400" rtl="0" eaLnBrk="0" fontAlgn="base" latinLnBrk="0" hangingPunct="0">
              <a:lnSpc>
                <a:spcPct val="170000"/>
              </a:lnSpc>
              <a:spcBef>
                <a:spcPct val="0"/>
              </a:spcBef>
              <a:spcAft>
                <a:spcPct val="0"/>
              </a:spcAft>
              <a:buClr>
                <a:srgbClr val="02F29F"/>
              </a:buClr>
              <a:buSzPct val="100000"/>
              <a:buFont typeface="Wingdings" panose="05000000000000000000" pitchFamily="2" charset="2"/>
              <a:buChar char="v"/>
              <a:tabLst/>
            </a:pPr>
            <a:r>
              <a:rPr kumimoji="0" lang="ru-RU" altLang="ru-RU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Involve" panose="020B0502020202020204" pitchFamily="34" charset="0"/>
              </a:rPr>
              <a:t> Оптимизацию сна и эффективности тренировок.</a:t>
            </a:r>
          </a:p>
          <a:p>
            <a:pPr marL="457200" marR="0" lvl="0" indent="-457200" algn="l" defTabSz="914400" rtl="0" eaLnBrk="0" fontAlgn="base" latinLnBrk="0" hangingPunct="0">
              <a:lnSpc>
                <a:spcPct val="170000"/>
              </a:lnSpc>
              <a:spcBef>
                <a:spcPct val="0"/>
              </a:spcBef>
              <a:spcAft>
                <a:spcPct val="0"/>
              </a:spcAft>
              <a:buClr>
                <a:srgbClr val="02F29F"/>
              </a:buClr>
              <a:buSzPct val="100000"/>
              <a:buFont typeface="Wingdings" panose="05000000000000000000" pitchFamily="2" charset="2"/>
              <a:buChar char="v"/>
              <a:tabLst/>
            </a:pPr>
            <a:r>
              <a:rPr kumimoji="0" lang="ru-RU" altLang="ru-RU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Involve" panose="020B0502020202020204" pitchFamily="34" charset="0"/>
              </a:rPr>
              <a:t> Клиент перестаёт терять время, энергию и мотивацию.</a:t>
            </a:r>
          </a:p>
          <a:p>
            <a:pPr marL="457200" marR="0" lvl="0" indent="-457200" algn="l" defTabSz="914400" rtl="0" eaLnBrk="0" fontAlgn="base" latinLnBrk="0" hangingPunct="0">
              <a:lnSpc>
                <a:spcPct val="170000"/>
              </a:lnSpc>
              <a:spcBef>
                <a:spcPct val="0"/>
              </a:spcBef>
              <a:spcAft>
                <a:spcPct val="0"/>
              </a:spcAft>
              <a:buClr>
                <a:srgbClr val="02F29F"/>
              </a:buClr>
              <a:buSzPct val="100000"/>
              <a:buFont typeface="Wingdings" panose="05000000000000000000" pitchFamily="2" charset="2"/>
              <a:buChar char="v"/>
              <a:tabLst/>
            </a:pPr>
            <a:r>
              <a:rPr kumimoji="0" lang="ru-RU" altLang="ru-RU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Involve" panose="020B0502020202020204" pitchFamily="34" charset="0"/>
              </a:rPr>
              <a:t> Рациональная выгода — здоровье и производительность; эмоциональная — уверенность и контроль.</a:t>
            </a:r>
          </a:p>
        </p:txBody>
      </p:sp>
    </p:spTree>
    <p:extLst>
      <p:ext uri="{BB962C8B-B14F-4D97-AF65-F5344CB8AC3E}">
        <p14:creationId xmlns:p14="http://schemas.microsoft.com/office/powerpoint/2010/main" val="199379689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3ABAE79A-4B4A-48EC-B030-75A84C17E02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27000" contrast="5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5477" t="-7" r="10745" b="3"/>
          <a:stretch/>
        </p:blipFill>
        <p:spPr>
          <a:xfrm>
            <a:off x="6591300" y="0"/>
            <a:ext cx="5600700" cy="6858000"/>
          </a:xfrm>
          <a:prstGeom prst="rect">
            <a:avLst/>
          </a:prstGeom>
        </p:spPr>
      </p:pic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0D500413-739D-4F5B-99E1-6E7BC05ADC91}"/>
              </a:ext>
            </a:extLst>
          </p:cNvPr>
          <p:cNvSpPr/>
          <p:nvPr/>
        </p:nvSpPr>
        <p:spPr>
          <a:xfrm>
            <a:off x="6769103" y="0"/>
            <a:ext cx="5422897" cy="6858000"/>
          </a:xfrm>
          <a:prstGeom prst="rect">
            <a:avLst/>
          </a:prstGeom>
          <a:solidFill>
            <a:srgbClr val="181818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64E043D8-15A4-454F-BE63-C816D23B3BB1}"/>
              </a:ext>
            </a:extLst>
          </p:cNvPr>
          <p:cNvSpPr/>
          <p:nvPr/>
        </p:nvSpPr>
        <p:spPr>
          <a:xfrm>
            <a:off x="0" y="0"/>
            <a:ext cx="6769103" cy="6858000"/>
          </a:xfrm>
          <a:prstGeom prst="rect">
            <a:avLst/>
          </a:prstGeom>
          <a:solidFill>
            <a:srgbClr val="18181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75BA663-779B-4B4E-8D80-3257E42FAFA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57941" y="0"/>
            <a:ext cx="6033359" cy="1655762"/>
          </a:xfrm>
        </p:spPr>
        <p:txBody>
          <a:bodyPr>
            <a:normAutofit/>
          </a:bodyPr>
          <a:lstStyle/>
          <a:p>
            <a:pPr algn="l"/>
            <a:r>
              <a:rPr lang="ru-RU" sz="4400" dirty="0">
                <a:solidFill>
                  <a:srgbClr val="02F29F"/>
                </a:solidFill>
                <a:latin typeface="Involve Medium" panose="020B0502020202020204" pitchFamily="34" charset="0"/>
              </a:rPr>
              <a:t>Рынок</a:t>
            </a:r>
            <a:r>
              <a:rPr lang="pl-PL" sz="4400" dirty="0">
                <a:solidFill>
                  <a:srgbClr val="02F29F"/>
                </a:solidFill>
                <a:latin typeface="Involve Medium" panose="020B0502020202020204" pitchFamily="34" charset="0"/>
              </a:rPr>
              <a:t> </a:t>
            </a:r>
            <a:br>
              <a:rPr lang="ru-RU" sz="4400" dirty="0">
                <a:solidFill>
                  <a:schemeClr val="bg1"/>
                </a:solidFill>
                <a:latin typeface="Involve Medium" panose="020B0502020202020204" pitchFamily="34" charset="0"/>
              </a:rPr>
            </a:br>
            <a:r>
              <a:rPr lang="pl-PL" sz="4400" dirty="0">
                <a:solidFill>
                  <a:schemeClr val="bg1"/>
                </a:solidFill>
                <a:latin typeface="Involve Medium" panose="020B0502020202020204" pitchFamily="34" charset="0"/>
              </a:rPr>
              <a:t>PAM</a:t>
            </a:r>
            <a:r>
              <a:rPr lang="ru-RU" sz="4400" dirty="0">
                <a:solidFill>
                  <a:schemeClr val="bg1"/>
                </a:solidFill>
                <a:latin typeface="Involve Medium" panose="020B0502020202020204" pitchFamily="34" charset="0"/>
              </a:rPr>
              <a:t>, </a:t>
            </a:r>
            <a:r>
              <a:rPr lang="pl-PL" sz="4400" dirty="0">
                <a:solidFill>
                  <a:schemeClr val="bg1"/>
                </a:solidFill>
                <a:latin typeface="Involve Medium" panose="020B0502020202020204" pitchFamily="34" charset="0"/>
              </a:rPr>
              <a:t>TAM</a:t>
            </a:r>
            <a:r>
              <a:rPr lang="ru-RU" sz="4400" dirty="0">
                <a:solidFill>
                  <a:schemeClr val="bg1"/>
                </a:solidFill>
                <a:latin typeface="Involve Medium" panose="020B0502020202020204" pitchFamily="34" charset="0"/>
              </a:rPr>
              <a:t>, </a:t>
            </a:r>
            <a:r>
              <a:rPr lang="pl-PL" sz="4400" dirty="0">
                <a:solidFill>
                  <a:schemeClr val="bg1"/>
                </a:solidFill>
                <a:latin typeface="Involve Medium" panose="020B0502020202020204" pitchFamily="34" charset="0"/>
              </a:rPr>
              <a:t>SAM</a:t>
            </a:r>
            <a:r>
              <a:rPr lang="ru-RU" sz="4400" dirty="0">
                <a:solidFill>
                  <a:schemeClr val="bg1"/>
                </a:solidFill>
                <a:latin typeface="Involve Medium" panose="020B0502020202020204" pitchFamily="34" charset="0"/>
              </a:rPr>
              <a:t>, </a:t>
            </a:r>
            <a:r>
              <a:rPr lang="pl-PL" sz="4400" dirty="0">
                <a:solidFill>
                  <a:schemeClr val="bg1"/>
                </a:solidFill>
                <a:latin typeface="Involve Medium" panose="020B0502020202020204" pitchFamily="34" charset="0"/>
              </a:rPr>
              <a:t>SOM</a:t>
            </a:r>
            <a:endParaRPr lang="ru-RU" sz="4400" dirty="0">
              <a:solidFill>
                <a:schemeClr val="bg1"/>
              </a:solidFill>
              <a:latin typeface="Involve Medium" panose="020B0502020202020204" pitchFamily="34" charset="0"/>
            </a:endParaRPr>
          </a:p>
        </p:txBody>
      </p:sp>
      <p:sp>
        <p:nvSpPr>
          <p:cNvPr id="11" name="Овал 10">
            <a:extLst>
              <a:ext uri="{FF2B5EF4-FFF2-40B4-BE49-F238E27FC236}">
                <a16:creationId xmlns:a16="http://schemas.microsoft.com/office/drawing/2014/main" id="{D1702ACD-6F65-4C81-9B30-4C6589D946AF}"/>
              </a:ext>
            </a:extLst>
          </p:cNvPr>
          <p:cNvSpPr/>
          <p:nvPr/>
        </p:nvSpPr>
        <p:spPr>
          <a:xfrm>
            <a:off x="638582" y="1848666"/>
            <a:ext cx="4796688" cy="4816430"/>
          </a:xfrm>
          <a:prstGeom prst="ellipse">
            <a:avLst/>
          </a:prstGeom>
          <a:solidFill>
            <a:srgbClr val="02C27D"/>
          </a:solidFill>
          <a:ln>
            <a:noFill/>
          </a:ln>
          <a:effectLst>
            <a:outerShdw blurRad="50800" dist="50800" dir="5400000" algn="ctr" rotWithShape="0">
              <a:srgbClr val="000000">
                <a:alpha val="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12" name="Овал 11">
            <a:extLst>
              <a:ext uri="{FF2B5EF4-FFF2-40B4-BE49-F238E27FC236}">
                <a16:creationId xmlns:a16="http://schemas.microsoft.com/office/drawing/2014/main" id="{9962967B-5277-4FDD-9500-4BE5709C4FE6}"/>
              </a:ext>
            </a:extLst>
          </p:cNvPr>
          <p:cNvSpPr/>
          <p:nvPr/>
        </p:nvSpPr>
        <p:spPr>
          <a:xfrm>
            <a:off x="1068978" y="2789883"/>
            <a:ext cx="3935896" cy="3876261"/>
          </a:xfrm>
          <a:prstGeom prst="ellipse">
            <a:avLst/>
          </a:prstGeom>
          <a:solidFill>
            <a:srgbClr val="1484F1"/>
          </a:solidFill>
          <a:ln>
            <a:noFill/>
          </a:ln>
          <a:effectLst>
            <a:outerShdw blurRad="50800" dist="50800" dir="5400000" algn="ctr" rotWithShape="0">
              <a:srgbClr val="000000">
                <a:alpha val="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3" name="Овал 12">
            <a:extLst>
              <a:ext uri="{FF2B5EF4-FFF2-40B4-BE49-F238E27FC236}">
                <a16:creationId xmlns:a16="http://schemas.microsoft.com/office/drawing/2014/main" id="{31E39AFA-6755-4C13-B086-F8FFA80FD420}"/>
              </a:ext>
            </a:extLst>
          </p:cNvPr>
          <p:cNvSpPr/>
          <p:nvPr/>
        </p:nvSpPr>
        <p:spPr>
          <a:xfrm>
            <a:off x="1554086" y="3754644"/>
            <a:ext cx="2965679" cy="2912167"/>
          </a:xfrm>
          <a:prstGeom prst="ellipse">
            <a:avLst/>
          </a:prstGeom>
          <a:solidFill>
            <a:srgbClr val="64FA02"/>
          </a:solidFill>
          <a:ln>
            <a:noFill/>
          </a:ln>
          <a:effectLst>
            <a:outerShdw blurRad="50800" dist="50800" dir="5400000" algn="ctr" rotWithShape="0">
              <a:srgbClr val="000000">
                <a:alpha val="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4" name="Овал 13">
            <a:extLst>
              <a:ext uri="{FF2B5EF4-FFF2-40B4-BE49-F238E27FC236}">
                <a16:creationId xmlns:a16="http://schemas.microsoft.com/office/drawing/2014/main" id="{5287220B-2163-4D18-9ACD-21705AAB1048}"/>
              </a:ext>
            </a:extLst>
          </p:cNvPr>
          <p:cNvSpPr/>
          <p:nvPr/>
        </p:nvSpPr>
        <p:spPr>
          <a:xfrm>
            <a:off x="2070323" y="4733383"/>
            <a:ext cx="1938130" cy="1948069"/>
          </a:xfrm>
          <a:prstGeom prst="ellipse">
            <a:avLst/>
          </a:prstGeom>
          <a:solidFill>
            <a:srgbClr val="019D66"/>
          </a:solidFill>
          <a:ln>
            <a:noFill/>
          </a:ln>
          <a:effectLst>
            <a:outerShdw blurRad="50800" dist="50800" dir="5400000" algn="ctr" rotWithShape="0">
              <a:srgbClr val="000000">
                <a:alpha val="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7" name="Прямая со стрелкой 6">
            <a:extLst>
              <a:ext uri="{FF2B5EF4-FFF2-40B4-BE49-F238E27FC236}">
                <a16:creationId xmlns:a16="http://schemas.microsoft.com/office/drawing/2014/main" id="{BECDD3AE-1594-4BBD-94AA-007ECDB11F27}"/>
              </a:ext>
            </a:extLst>
          </p:cNvPr>
          <p:cNvCxnSpPr>
            <a:cxnSpLocks/>
          </p:cNvCxnSpPr>
          <p:nvPr/>
        </p:nvCxnSpPr>
        <p:spPr>
          <a:xfrm flipH="1">
            <a:off x="3574621" y="2298608"/>
            <a:ext cx="4832779" cy="0"/>
          </a:xfrm>
          <a:prstGeom prst="straightConnector1">
            <a:avLst/>
          </a:prstGeom>
          <a:ln w="38100">
            <a:solidFill>
              <a:schemeClr val="bg1"/>
            </a:solidFill>
            <a:tailEnd type="triangle"/>
          </a:ln>
          <a:effectLst>
            <a:outerShdw blurRad="50800" dist="50800" dir="5400000" algn="ctr" rotWithShape="0">
              <a:srgbClr val="000000">
                <a:alpha val="53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E031A8EF-FD8B-4697-8394-5C3F4B31CAAC}"/>
              </a:ext>
            </a:extLst>
          </p:cNvPr>
          <p:cNvSpPr txBox="1"/>
          <p:nvPr/>
        </p:nvSpPr>
        <p:spPr>
          <a:xfrm>
            <a:off x="2508575" y="2035748"/>
            <a:ext cx="108876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>
                <a:solidFill>
                  <a:schemeClr val="bg1"/>
                </a:solidFill>
                <a:latin typeface="Involve Medium" panose="020B0502020202020204" pitchFamily="34" charset="0"/>
              </a:rPr>
              <a:t>PAM</a:t>
            </a:r>
            <a:endParaRPr lang="ru-RU" sz="3200" b="1" dirty="0">
              <a:solidFill>
                <a:schemeClr val="bg1"/>
              </a:solidFill>
              <a:latin typeface="Involve Medium" panose="020B0502020202020204" pitchFamily="34" charset="0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42D697E0-D92E-4BC7-BE70-8742E2C66456}"/>
              </a:ext>
            </a:extLst>
          </p:cNvPr>
          <p:cNvSpPr txBox="1"/>
          <p:nvPr/>
        </p:nvSpPr>
        <p:spPr>
          <a:xfrm>
            <a:off x="2513340" y="3011882"/>
            <a:ext cx="102463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>
                <a:solidFill>
                  <a:schemeClr val="bg1"/>
                </a:solidFill>
                <a:latin typeface="Involve Medium" panose="020B0502020202020204" pitchFamily="34" charset="0"/>
              </a:rPr>
              <a:t>TAM</a:t>
            </a:r>
            <a:endParaRPr lang="ru-RU" sz="3200" b="1" dirty="0">
              <a:solidFill>
                <a:schemeClr val="bg1"/>
              </a:solidFill>
              <a:latin typeface="Involve Medium" panose="020B0502020202020204" pitchFamily="34" charset="0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98195053-7FE0-462E-8988-9744ACA06481}"/>
              </a:ext>
            </a:extLst>
          </p:cNvPr>
          <p:cNvSpPr txBox="1"/>
          <p:nvPr/>
        </p:nvSpPr>
        <p:spPr>
          <a:xfrm>
            <a:off x="2524605" y="4052156"/>
            <a:ext cx="105670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>
                <a:solidFill>
                  <a:schemeClr val="bg1"/>
                </a:solidFill>
                <a:latin typeface="Involve Medium" panose="020B0502020202020204" pitchFamily="34" charset="0"/>
              </a:rPr>
              <a:t>SAM</a:t>
            </a:r>
            <a:endParaRPr lang="ru-RU" sz="3200" b="1" dirty="0">
              <a:solidFill>
                <a:schemeClr val="bg1"/>
              </a:solidFill>
              <a:latin typeface="Involve Medium" panose="020B0502020202020204" pitchFamily="34" charset="0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FA6D0FA1-A64A-4996-BFC8-3310511AE0FA}"/>
              </a:ext>
            </a:extLst>
          </p:cNvPr>
          <p:cNvSpPr txBox="1"/>
          <p:nvPr/>
        </p:nvSpPr>
        <p:spPr>
          <a:xfrm>
            <a:off x="2517921" y="5118894"/>
            <a:ext cx="110479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>
                <a:solidFill>
                  <a:schemeClr val="bg1"/>
                </a:solidFill>
                <a:latin typeface="Involve Medium" panose="020B0502020202020204" pitchFamily="34" charset="0"/>
              </a:rPr>
              <a:t>SOM</a:t>
            </a:r>
            <a:endParaRPr lang="ru-RU" sz="3200" b="1" dirty="0">
              <a:solidFill>
                <a:schemeClr val="bg1"/>
              </a:solidFill>
              <a:latin typeface="Involve Medium" panose="020B0502020202020204" pitchFamily="34" charset="0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0C5F9705-AA3F-456D-940D-1B3C604EC72C}"/>
              </a:ext>
            </a:extLst>
          </p:cNvPr>
          <p:cNvSpPr txBox="1"/>
          <p:nvPr/>
        </p:nvSpPr>
        <p:spPr>
          <a:xfrm>
            <a:off x="2588725" y="6159324"/>
            <a:ext cx="9284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solidFill>
                  <a:schemeClr val="bg1"/>
                </a:solidFill>
                <a:latin typeface="Involve" panose="020B0502020202020204" pitchFamily="34" charset="0"/>
              </a:rPr>
              <a:t>(в год)</a:t>
            </a:r>
          </a:p>
        </p:txBody>
      </p:sp>
      <p:cxnSp>
        <p:nvCxnSpPr>
          <p:cNvPr id="29" name="Прямая со стрелкой 28">
            <a:extLst>
              <a:ext uri="{FF2B5EF4-FFF2-40B4-BE49-F238E27FC236}">
                <a16:creationId xmlns:a16="http://schemas.microsoft.com/office/drawing/2014/main" id="{F6F02F54-AC1E-44CD-84BB-4F8FF8A6C7C0}"/>
              </a:ext>
            </a:extLst>
          </p:cNvPr>
          <p:cNvCxnSpPr>
            <a:cxnSpLocks/>
          </p:cNvCxnSpPr>
          <p:nvPr/>
        </p:nvCxnSpPr>
        <p:spPr>
          <a:xfrm flipH="1">
            <a:off x="3574621" y="3304269"/>
            <a:ext cx="4832779" cy="0"/>
          </a:xfrm>
          <a:prstGeom prst="straightConnector1">
            <a:avLst/>
          </a:prstGeom>
          <a:ln w="38100">
            <a:solidFill>
              <a:schemeClr val="bg1"/>
            </a:solidFill>
            <a:tailEnd type="triangle"/>
          </a:ln>
          <a:effectLst>
            <a:outerShdw blurRad="50800" dist="50800" dir="5400000" algn="ctr" rotWithShape="0">
              <a:srgbClr val="000000">
                <a:alpha val="53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Прямая со стрелкой 29">
            <a:extLst>
              <a:ext uri="{FF2B5EF4-FFF2-40B4-BE49-F238E27FC236}">
                <a16:creationId xmlns:a16="http://schemas.microsoft.com/office/drawing/2014/main" id="{69944AB3-1893-4F2D-90A5-F86F5E8D02ED}"/>
              </a:ext>
            </a:extLst>
          </p:cNvPr>
          <p:cNvCxnSpPr>
            <a:cxnSpLocks/>
          </p:cNvCxnSpPr>
          <p:nvPr/>
        </p:nvCxnSpPr>
        <p:spPr>
          <a:xfrm flipH="1">
            <a:off x="3622712" y="4342133"/>
            <a:ext cx="4784688" cy="2410"/>
          </a:xfrm>
          <a:prstGeom prst="straightConnector1">
            <a:avLst/>
          </a:prstGeom>
          <a:ln w="38100">
            <a:solidFill>
              <a:schemeClr val="bg1"/>
            </a:solidFill>
            <a:tailEnd type="triangle"/>
          </a:ln>
          <a:effectLst>
            <a:outerShdw blurRad="50800" dist="50800" dir="5400000" algn="ctr" rotWithShape="0">
              <a:srgbClr val="000000">
                <a:alpha val="53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Прямая со стрелкой 30">
            <a:extLst>
              <a:ext uri="{FF2B5EF4-FFF2-40B4-BE49-F238E27FC236}">
                <a16:creationId xmlns:a16="http://schemas.microsoft.com/office/drawing/2014/main" id="{07BCFD8F-BA4A-451B-AB73-BFF19100A73B}"/>
              </a:ext>
            </a:extLst>
          </p:cNvPr>
          <p:cNvCxnSpPr>
            <a:cxnSpLocks/>
          </p:cNvCxnSpPr>
          <p:nvPr/>
        </p:nvCxnSpPr>
        <p:spPr>
          <a:xfrm flipH="1">
            <a:off x="3622712" y="5408870"/>
            <a:ext cx="4784688" cy="2411"/>
          </a:xfrm>
          <a:prstGeom prst="straightConnector1">
            <a:avLst/>
          </a:prstGeom>
          <a:ln w="38100">
            <a:solidFill>
              <a:schemeClr val="bg1"/>
            </a:solidFill>
            <a:tailEnd type="triangle"/>
          </a:ln>
          <a:effectLst>
            <a:outerShdw blurRad="50800" dist="50800" dir="5400000" algn="ctr" rotWithShape="0">
              <a:srgbClr val="000000">
                <a:alpha val="53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Box 31">
            <a:extLst>
              <a:ext uri="{FF2B5EF4-FFF2-40B4-BE49-F238E27FC236}">
                <a16:creationId xmlns:a16="http://schemas.microsoft.com/office/drawing/2014/main" id="{29F1A01E-C728-49D3-879A-718C71EE9867}"/>
              </a:ext>
            </a:extLst>
          </p:cNvPr>
          <p:cNvSpPr txBox="1"/>
          <p:nvPr/>
        </p:nvSpPr>
        <p:spPr>
          <a:xfrm>
            <a:off x="7179360" y="1970379"/>
            <a:ext cx="13115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solidFill>
                  <a:schemeClr val="bg1"/>
                </a:solidFill>
                <a:latin typeface="Involve Medium" panose="020B0502020202020204" pitchFamily="34" charset="0"/>
              </a:rPr>
              <a:t>50 млрд ₽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A0383EAA-E9CA-405F-AD97-70ED3301412F}"/>
              </a:ext>
            </a:extLst>
          </p:cNvPr>
          <p:cNvSpPr txBox="1"/>
          <p:nvPr/>
        </p:nvSpPr>
        <p:spPr>
          <a:xfrm>
            <a:off x="7121107" y="4031467"/>
            <a:ext cx="13756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solidFill>
                  <a:schemeClr val="bg1"/>
                </a:solidFill>
                <a:latin typeface="Involve Medium" panose="020B0502020202020204" pitchFamily="34" charset="0"/>
              </a:rPr>
              <a:t>3.5 млрд ₽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21F7732B-98C1-458E-934C-F07F9E98C06E}"/>
              </a:ext>
            </a:extLst>
          </p:cNvPr>
          <p:cNvSpPr txBox="1"/>
          <p:nvPr/>
        </p:nvSpPr>
        <p:spPr>
          <a:xfrm>
            <a:off x="7179360" y="2967140"/>
            <a:ext cx="13115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solidFill>
                  <a:schemeClr val="bg1"/>
                </a:solidFill>
                <a:latin typeface="Involve Medium" panose="020B0502020202020204" pitchFamily="34" charset="0"/>
              </a:rPr>
              <a:t>15 млрд ₽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3AA0474F-1F98-46FC-B7E7-43ADA7A3A732}"/>
              </a:ext>
            </a:extLst>
          </p:cNvPr>
          <p:cNvSpPr txBox="1"/>
          <p:nvPr/>
        </p:nvSpPr>
        <p:spPr>
          <a:xfrm>
            <a:off x="7186548" y="5103390"/>
            <a:ext cx="12682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solidFill>
                  <a:schemeClr val="bg1"/>
                </a:solidFill>
                <a:latin typeface="Involve Medium" panose="020B0502020202020204" pitchFamily="34" charset="0"/>
              </a:rPr>
              <a:t>350 млн ₽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97059F77-00FC-4C01-9692-6B0808303182}"/>
              </a:ext>
            </a:extLst>
          </p:cNvPr>
          <p:cNvSpPr txBox="1"/>
          <p:nvPr/>
        </p:nvSpPr>
        <p:spPr>
          <a:xfrm>
            <a:off x="8367448" y="2105925"/>
            <a:ext cx="37846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chemeClr val="bg1"/>
                </a:solidFill>
                <a:latin typeface="Involve Medium" panose="020B0502020202020204" pitchFamily="34" charset="0"/>
              </a:rPr>
              <a:t>~10 млн чел.</a:t>
            </a:r>
          </a:p>
          <a:p>
            <a:r>
              <a:rPr lang="ru-RU" dirty="0">
                <a:solidFill>
                  <a:schemeClr val="bg1"/>
                </a:solidFill>
                <a:latin typeface="Involve" panose="020B0502020202020204" pitchFamily="34" charset="0"/>
              </a:rPr>
              <a:t>весь рынок носимых устройств здоровья в России</a:t>
            </a:r>
            <a:r>
              <a:rPr lang="ru-RU" dirty="0">
                <a:solidFill>
                  <a:schemeClr val="bg1"/>
                </a:solidFill>
                <a:latin typeface="Involve Medium" panose="020B0502020202020204" pitchFamily="34" charset="0"/>
              </a:rPr>
              <a:t>.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97C83FB0-80C1-4FC2-8192-AAB7E1F53672}"/>
              </a:ext>
            </a:extLst>
          </p:cNvPr>
          <p:cNvSpPr txBox="1"/>
          <p:nvPr/>
        </p:nvSpPr>
        <p:spPr>
          <a:xfrm>
            <a:off x="8412150" y="3098965"/>
            <a:ext cx="37846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chemeClr val="bg1"/>
                </a:solidFill>
                <a:latin typeface="Involve Medium" panose="020B0502020202020204" pitchFamily="34" charset="0"/>
              </a:rPr>
              <a:t>~3 млн чел.</a:t>
            </a:r>
          </a:p>
          <a:p>
            <a:r>
              <a:rPr lang="ru-RU" dirty="0">
                <a:solidFill>
                  <a:schemeClr val="bg1"/>
                </a:solidFill>
                <a:latin typeface="Involve" panose="020B0502020202020204" pitchFamily="34" charset="0"/>
              </a:rPr>
              <a:t>сегмент спортивных </a:t>
            </a:r>
            <a:r>
              <a:rPr lang="ru-RU" dirty="0" err="1">
                <a:solidFill>
                  <a:schemeClr val="bg1"/>
                </a:solidFill>
                <a:latin typeface="Involve" panose="020B0502020202020204" pitchFamily="34" charset="0"/>
              </a:rPr>
              <a:t>трекеров</a:t>
            </a:r>
            <a:r>
              <a:rPr lang="ru-RU" dirty="0">
                <a:solidFill>
                  <a:schemeClr val="bg1"/>
                </a:solidFill>
                <a:latin typeface="Involve" panose="020B0502020202020204" pitchFamily="34" charset="0"/>
              </a:rPr>
              <a:t> и </a:t>
            </a:r>
            <a:r>
              <a:rPr lang="ru-RU" dirty="0" err="1">
                <a:solidFill>
                  <a:schemeClr val="bg1"/>
                </a:solidFill>
                <a:latin typeface="Involve" panose="020B0502020202020204" pitchFamily="34" charset="0"/>
              </a:rPr>
              <a:t>recovery</a:t>
            </a:r>
            <a:r>
              <a:rPr lang="ru-RU" dirty="0">
                <a:solidFill>
                  <a:schemeClr val="bg1"/>
                </a:solidFill>
                <a:latin typeface="Involve" panose="020B0502020202020204" pitchFamily="34" charset="0"/>
              </a:rPr>
              <a:t>-девайсов.</a:t>
            </a:r>
            <a:endParaRPr lang="ru-RU" dirty="0">
              <a:solidFill>
                <a:schemeClr val="bg1"/>
              </a:solidFill>
              <a:latin typeface="Involve Medium" panose="020B0502020202020204" pitchFamily="34" charset="0"/>
            </a:endParaRP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69CC6AEE-68BE-4A6F-A41F-1714B5466967}"/>
              </a:ext>
            </a:extLst>
          </p:cNvPr>
          <p:cNvSpPr txBox="1"/>
          <p:nvPr/>
        </p:nvSpPr>
        <p:spPr>
          <a:xfrm>
            <a:off x="8367448" y="4161715"/>
            <a:ext cx="37846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chemeClr val="bg1"/>
                </a:solidFill>
                <a:latin typeface="Involve Medium" panose="020B0502020202020204" pitchFamily="34" charset="0"/>
              </a:rPr>
              <a:t>~700 тыс. чел.</a:t>
            </a:r>
          </a:p>
          <a:p>
            <a:r>
              <a:rPr lang="ru-RU" dirty="0">
                <a:solidFill>
                  <a:schemeClr val="bg1"/>
                </a:solidFill>
                <a:latin typeface="Involve" panose="020B0502020202020204" pitchFamily="34" charset="0"/>
              </a:rPr>
              <a:t>активные пользователи фитнеса, спортивные команды</a:t>
            </a:r>
            <a:endParaRPr lang="ru-RU" dirty="0">
              <a:solidFill>
                <a:schemeClr val="bg1"/>
              </a:solidFill>
              <a:latin typeface="Involve Medium" panose="020B0502020202020204" pitchFamily="34" charset="0"/>
            </a:endParaRP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4F7C68A6-0294-4190-B01E-8E89CAF344DF}"/>
              </a:ext>
            </a:extLst>
          </p:cNvPr>
          <p:cNvSpPr txBox="1"/>
          <p:nvPr/>
        </p:nvSpPr>
        <p:spPr>
          <a:xfrm>
            <a:off x="8355529" y="5228065"/>
            <a:ext cx="37846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chemeClr val="bg1"/>
                </a:solidFill>
                <a:latin typeface="Involve Medium" panose="020B0502020202020204" pitchFamily="34" charset="0"/>
              </a:rPr>
              <a:t>~70 тыс. чел.</a:t>
            </a:r>
          </a:p>
          <a:p>
            <a:r>
              <a:rPr lang="ru-RU" dirty="0">
                <a:solidFill>
                  <a:schemeClr val="bg1"/>
                </a:solidFill>
                <a:latin typeface="Involve" panose="020B0502020202020204" pitchFamily="34" charset="0"/>
              </a:rPr>
              <a:t>достижимый рынок на старте — любители спорта 25–45 лет в крупных городах.</a:t>
            </a:r>
            <a:endParaRPr lang="ru-RU" dirty="0">
              <a:solidFill>
                <a:schemeClr val="bg1"/>
              </a:solidFill>
              <a:latin typeface="Involve Medium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2726112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7171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6A9D0B3D-D54A-65AA-F42E-564122CDE441}"/>
              </a:ext>
            </a:extLst>
          </p:cNvPr>
          <p:cNvSpPr txBox="1">
            <a:spLocks/>
          </p:cNvSpPr>
          <p:nvPr/>
        </p:nvSpPr>
        <p:spPr>
          <a:xfrm>
            <a:off x="655026" y="348814"/>
            <a:ext cx="11070493" cy="824225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4400" dirty="0">
                <a:solidFill>
                  <a:srgbClr val="02F19E"/>
                </a:solidFill>
                <a:latin typeface="Involve SemiBold" panose="020B0502020202020204" pitchFamily="34" charset="0"/>
              </a:rPr>
              <a:t>Конкуренты</a:t>
            </a:r>
          </a:p>
        </p:txBody>
      </p:sp>
      <p:graphicFrame>
        <p:nvGraphicFramePr>
          <p:cNvPr id="6" name="Таблица 5">
            <a:extLst>
              <a:ext uri="{FF2B5EF4-FFF2-40B4-BE49-F238E27FC236}">
                <a16:creationId xmlns:a16="http://schemas.microsoft.com/office/drawing/2014/main" id="{9CF0965C-FC4C-45C3-9105-E147A89FB37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51390619"/>
              </p:ext>
            </p:extLst>
          </p:nvPr>
        </p:nvGraphicFramePr>
        <p:xfrm>
          <a:off x="655026" y="1173039"/>
          <a:ext cx="10964498" cy="5526555"/>
        </p:xfrm>
        <a:graphic>
          <a:graphicData uri="http://schemas.openxmlformats.org/drawingml/2006/table">
            <a:tbl>
              <a:tblPr firstRow="1" bandRow="1">
                <a:effectLst/>
                <a:tableStyleId>{2D5ABB26-0587-4C30-8999-92F81FD0307C}</a:tableStyleId>
              </a:tblPr>
              <a:tblGrid>
                <a:gridCol w="1989079">
                  <a:extLst>
                    <a:ext uri="{9D8B030D-6E8A-4147-A177-3AD203B41FA5}">
                      <a16:colId xmlns:a16="http://schemas.microsoft.com/office/drawing/2014/main" val="1483165297"/>
                    </a:ext>
                  </a:extLst>
                </a:gridCol>
                <a:gridCol w="2396722">
                  <a:extLst>
                    <a:ext uri="{9D8B030D-6E8A-4147-A177-3AD203B41FA5}">
                      <a16:colId xmlns:a16="http://schemas.microsoft.com/office/drawing/2014/main" val="1754559467"/>
                    </a:ext>
                  </a:extLst>
                </a:gridCol>
                <a:gridCol w="2192899">
                  <a:extLst>
                    <a:ext uri="{9D8B030D-6E8A-4147-A177-3AD203B41FA5}">
                      <a16:colId xmlns:a16="http://schemas.microsoft.com/office/drawing/2014/main" val="1880945226"/>
                    </a:ext>
                  </a:extLst>
                </a:gridCol>
                <a:gridCol w="2192899">
                  <a:extLst>
                    <a:ext uri="{9D8B030D-6E8A-4147-A177-3AD203B41FA5}">
                      <a16:colId xmlns:a16="http://schemas.microsoft.com/office/drawing/2014/main" val="1951794784"/>
                    </a:ext>
                  </a:extLst>
                </a:gridCol>
                <a:gridCol w="2192899">
                  <a:extLst>
                    <a:ext uri="{9D8B030D-6E8A-4147-A177-3AD203B41FA5}">
                      <a16:colId xmlns:a16="http://schemas.microsoft.com/office/drawing/2014/main" val="2580492295"/>
                    </a:ext>
                  </a:extLst>
                </a:gridCol>
              </a:tblGrid>
              <a:tr h="403906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</a:pPr>
                      <a:r>
                        <a:rPr lang="ru-RU" sz="1400" b="1" i="0" kern="1200" dirty="0">
                          <a:solidFill>
                            <a:srgbClr val="D8D8D8"/>
                          </a:solidFill>
                          <a:effectLst/>
                          <a:latin typeface="Involve" panose="020B0502020202020204" pitchFamily="34" charset="0"/>
                          <a:ea typeface="+mn-ea"/>
                          <a:cs typeface="+mn-cs"/>
                        </a:rPr>
                        <a:t>Критерий</a:t>
                      </a:r>
                      <a:endParaRPr lang="ru-RU" sz="1400" b="1" dirty="0">
                        <a:solidFill>
                          <a:srgbClr val="D8D8D8"/>
                        </a:solidFill>
                        <a:latin typeface="Involve" panose="020B050202020202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81818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</a:pPr>
                      <a:r>
                        <a:rPr lang="en-US" sz="1600" b="1">
                          <a:solidFill>
                            <a:srgbClr val="02F19E"/>
                          </a:solidFill>
                          <a:latin typeface="Involve" panose="020B0502020202020204" pitchFamily="34" charset="0"/>
                        </a:rPr>
                        <a:t>H-Life </a:t>
                      </a:r>
                      <a:endParaRPr lang="ru-RU" sz="1600" b="1" dirty="0">
                        <a:solidFill>
                          <a:srgbClr val="02F19E"/>
                        </a:solidFill>
                        <a:latin typeface="Involve" panose="020B0502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81818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</a:pPr>
                      <a:r>
                        <a:rPr lang="en-US" sz="1600" b="1" i="0" kern="1200" dirty="0">
                          <a:solidFill>
                            <a:srgbClr val="D8D8D8"/>
                          </a:solidFill>
                          <a:effectLst/>
                          <a:latin typeface="Involve" panose="020B0502020202020204" pitchFamily="34" charset="0"/>
                          <a:ea typeface="+mn-ea"/>
                          <a:cs typeface="+mn-cs"/>
                        </a:rPr>
                        <a:t>Whoop </a:t>
                      </a:r>
                      <a:r>
                        <a:rPr lang="ru-RU" sz="1600" b="1" i="0" kern="1200" dirty="0">
                          <a:solidFill>
                            <a:srgbClr val="D8D8D8"/>
                          </a:solidFill>
                          <a:effectLst/>
                          <a:latin typeface="Involve" panose="020B0502020202020204" pitchFamily="34" charset="0"/>
                          <a:ea typeface="+mn-ea"/>
                          <a:cs typeface="+mn-cs"/>
                        </a:rPr>
                        <a:t>5</a:t>
                      </a:r>
                      <a:r>
                        <a:rPr lang="en-US" sz="1600" b="1" i="0" kern="1200" dirty="0">
                          <a:solidFill>
                            <a:srgbClr val="D8D8D8"/>
                          </a:solidFill>
                          <a:effectLst/>
                          <a:latin typeface="Involve" panose="020B0502020202020204" pitchFamily="34" charset="0"/>
                          <a:ea typeface="+mn-ea"/>
                          <a:cs typeface="+mn-cs"/>
                        </a:rPr>
                        <a:t>.0</a:t>
                      </a:r>
                      <a:endParaRPr lang="ru-RU" sz="1600" b="1" dirty="0">
                        <a:solidFill>
                          <a:srgbClr val="D8D8D8"/>
                        </a:solidFill>
                        <a:latin typeface="Involve" panose="020B0502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81818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</a:pPr>
                      <a:r>
                        <a:rPr lang="en-US" sz="1600" b="1" i="0" kern="1200" dirty="0" err="1">
                          <a:solidFill>
                            <a:srgbClr val="D8D8D8"/>
                          </a:solidFill>
                          <a:effectLst/>
                          <a:latin typeface="Involve" panose="020B0502020202020204" pitchFamily="34" charset="0"/>
                          <a:ea typeface="+mn-ea"/>
                          <a:cs typeface="+mn-cs"/>
                        </a:rPr>
                        <a:t>Oura</a:t>
                      </a:r>
                      <a:r>
                        <a:rPr lang="en-US" sz="1600" b="1" i="0" kern="1200" dirty="0">
                          <a:solidFill>
                            <a:srgbClr val="D8D8D8"/>
                          </a:solidFill>
                          <a:effectLst/>
                          <a:latin typeface="Involve" panose="020B0502020202020204" pitchFamily="34" charset="0"/>
                          <a:ea typeface="+mn-ea"/>
                          <a:cs typeface="+mn-cs"/>
                        </a:rPr>
                        <a:t> Ring 4</a:t>
                      </a:r>
                      <a:endParaRPr lang="ru-RU" sz="1600" b="1" dirty="0">
                        <a:solidFill>
                          <a:srgbClr val="D8D8D8"/>
                        </a:solidFill>
                        <a:latin typeface="Involve" panose="020B0502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81818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</a:pPr>
                      <a:r>
                        <a:rPr lang="en-US" sz="1600" b="1" i="0" kern="1200" dirty="0">
                          <a:solidFill>
                            <a:srgbClr val="D8D8D8"/>
                          </a:solidFill>
                          <a:effectLst/>
                          <a:latin typeface="Involve" panose="020B0502020202020204" pitchFamily="34" charset="0"/>
                          <a:ea typeface="+mn-ea"/>
                          <a:cs typeface="+mn-cs"/>
                        </a:rPr>
                        <a:t>Garmin </a:t>
                      </a:r>
                      <a:r>
                        <a:rPr lang="en-US" sz="1600" b="1" i="0" kern="1200" dirty="0" err="1">
                          <a:solidFill>
                            <a:srgbClr val="D8D8D8"/>
                          </a:solidFill>
                          <a:effectLst/>
                          <a:latin typeface="Involve" panose="020B0502020202020204" pitchFamily="34" charset="0"/>
                          <a:ea typeface="+mn-ea"/>
                          <a:cs typeface="+mn-cs"/>
                        </a:rPr>
                        <a:t>Vivosmart</a:t>
                      </a:r>
                      <a:r>
                        <a:rPr lang="en-US" sz="1600" b="1" i="0" kern="1200" dirty="0">
                          <a:solidFill>
                            <a:srgbClr val="D8D8D8"/>
                          </a:solidFill>
                          <a:effectLst/>
                          <a:latin typeface="Involve" panose="020B0502020202020204" pitchFamily="34" charset="0"/>
                          <a:ea typeface="+mn-ea"/>
                          <a:cs typeface="+mn-cs"/>
                        </a:rPr>
                        <a:t> 5</a:t>
                      </a:r>
                      <a:endParaRPr lang="ru-RU" sz="1600" b="1" dirty="0">
                        <a:solidFill>
                          <a:srgbClr val="D8D8D8"/>
                        </a:solidFill>
                        <a:latin typeface="Involve" panose="020B0502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8181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16303893"/>
                  </a:ext>
                </a:extLst>
              </a:tr>
              <a:tr h="294121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</a:pPr>
                      <a:r>
                        <a:rPr lang="ru-RU" sz="1400" b="0" dirty="0">
                          <a:solidFill>
                            <a:srgbClr val="D8D8D8"/>
                          </a:solidFill>
                          <a:latin typeface="Involve" panose="020B0502020202020204" pitchFamily="34" charset="0"/>
                        </a:rPr>
                        <a:t>Формат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52525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</a:pPr>
                      <a:r>
                        <a:rPr lang="ru-RU" sz="1400" b="0" i="0" kern="1200" dirty="0">
                          <a:solidFill>
                            <a:schemeClr val="bg1"/>
                          </a:solidFill>
                          <a:effectLst/>
                          <a:latin typeface="Involve" panose="020B0502020202020204" pitchFamily="34" charset="0"/>
                          <a:ea typeface="+mn-ea"/>
                          <a:cs typeface="+mn-cs"/>
                        </a:rPr>
                        <a:t>Браслет</a:t>
                      </a:r>
                      <a:r>
                        <a:rPr lang="en-US" sz="1400" b="0" i="0" kern="1200" dirty="0">
                          <a:solidFill>
                            <a:schemeClr val="bg1"/>
                          </a:solidFill>
                          <a:effectLst/>
                          <a:latin typeface="Involve" panose="020B0502020202020204" pitchFamily="34" charset="0"/>
                          <a:ea typeface="+mn-ea"/>
                          <a:cs typeface="+mn-cs"/>
                        </a:rPr>
                        <a:t> </a:t>
                      </a:r>
                      <a:endParaRPr lang="ru-RU" sz="1400" b="0" dirty="0">
                        <a:solidFill>
                          <a:schemeClr val="bg1"/>
                        </a:solidFill>
                        <a:latin typeface="Involve" panose="020B0502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52525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</a:pPr>
                      <a:r>
                        <a:rPr lang="ru-RU" sz="1400" b="0" i="0" kern="1200" dirty="0">
                          <a:solidFill>
                            <a:srgbClr val="D8D8D8"/>
                          </a:solidFill>
                          <a:effectLst/>
                          <a:latin typeface="Involve" panose="020B0502020202020204" pitchFamily="34" charset="0"/>
                          <a:ea typeface="+mn-ea"/>
                          <a:cs typeface="+mn-cs"/>
                        </a:rPr>
                        <a:t>Браслет</a:t>
                      </a:r>
                      <a:endParaRPr lang="ru-RU" sz="1400" b="0" dirty="0">
                        <a:solidFill>
                          <a:srgbClr val="D8D8D8"/>
                        </a:solidFill>
                        <a:latin typeface="Involve" panose="020B0502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52525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buNone/>
                      </a:pPr>
                      <a:r>
                        <a:rPr lang="ru-RU" sz="1400" b="0" dirty="0">
                          <a:solidFill>
                            <a:srgbClr val="D8D8D8"/>
                          </a:solidFill>
                          <a:effectLst/>
                          <a:latin typeface="Involve" panose="020B0502020202020204" pitchFamily="34" charset="0"/>
                        </a:rPr>
                        <a:t>Кольцо</a:t>
                      </a:r>
                    </a:p>
                  </a:txBody>
                  <a:tcPr marL="88900" marR="88900" marT="76200" marB="76200">
                    <a:lnL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52525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</a:pPr>
                      <a:r>
                        <a:rPr lang="ru-RU" sz="1400" b="0" i="0" kern="1200" dirty="0">
                          <a:solidFill>
                            <a:srgbClr val="D8D8D8"/>
                          </a:solidFill>
                          <a:effectLst/>
                          <a:latin typeface="Involve" panose="020B0502020202020204" pitchFamily="34" charset="0"/>
                          <a:ea typeface="+mn-ea"/>
                          <a:cs typeface="+mn-cs"/>
                        </a:rPr>
                        <a:t>Браслет (с экраном)</a:t>
                      </a:r>
                      <a:endParaRPr lang="ru-RU" sz="1400" b="0" dirty="0">
                        <a:solidFill>
                          <a:srgbClr val="D8D8D8"/>
                        </a:solidFill>
                        <a:latin typeface="Involve" panose="020B0502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5252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73789422"/>
                  </a:ext>
                </a:extLst>
              </a:tr>
              <a:tr h="298647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</a:pPr>
                      <a:r>
                        <a:rPr lang="ru-RU" sz="1400" b="0" i="0" kern="1200" dirty="0">
                          <a:solidFill>
                            <a:srgbClr val="D8D8D8"/>
                          </a:solidFill>
                          <a:effectLst/>
                          <a:latin typeface="Involve" panose="020B0502020202020204" pitchFamily="34" charset="0"/>
                          <a:ea typeface="+mn-ea"/>
                          <a:cs typeface="+mn-cs"/>
                        </a:rPr>
                        <a:t>Страна</a:t>
                      </a:r>
                      <a:endParaRPr lang="ru-RU" sz="1400" b="0" dirty="0">
                        <a:solidFill>
                          <a:srgbClr val="D8D8D8"/>
                        </a:solidFill>
                        <a:latin typeface="Involve" panose="020B050202020202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81718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</a:pPr>
                      <a:r>
                        <a:rPr lang="ru-RU" sz="1400" b="0" i="0" kern="1200" dirty="0">
                          <a:solidFill>
                            <a:schemeClr val="bg1"/>
                          </a:solidFill>
                          <a:effectLst/>
                          <a:latin typeface="Involve" panose="020B0502020202020204" pitchFamily="34" charset="0"/>
                          <a:ea typeface="+mn-ea"/>
                          <a:cs typeface="+mn-cs"/>
                        </a:rPr>
                        <a:t>Россия</a:t>
                      </a:r>
                      <a:endParaRPr lang="ru-RU" sz="1400" b="0" dirty="0">
                        <a:solidFill>
                          <a:schemeClr val="bg1"/>
                        </a:solidFill>
                        <a:latin typeface="Involve" panose="020B0502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81718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</a:pPr>
                      <a:r>
                        <a:rPr lang="ru-RU" sz="1400" b="0" i="0" kern="1200" dirty="0">
                          <a:solidFill>
                            <a:srgbClr val="D8D8D8"/>
                          </a:solidFill>
                          <a:effectLst/>
                          <a:latin typeface="Involve" panose="020B0502020202020204" pitchFamily="34" charset="0"/>
                          <a:ea typeface="+mn-ea"/>
                          <a:cs typeface="+mn-cs"/>
                        </a:rPr>
                        <a:t>США</a:t>
                      </a:r>
                      <a:endParaRPr lang="ru-RU" sz="1400" b="0" dirty="0">
                        <a:solidFill>
                          <a:srgbClr val="D8D8D8"/>
                        </a:solidFill>
                        <a:latin typeface="Involve" panose="020B0502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81718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buNone/>
                      </a:pPr>
                      <a:r>
                        <a:rPr lang="ru-RU" sz="1400" b="0" dirty="0">
                          <a:solidFill>
                            <a:srgbClr val="D8D8D8"/>
                          </a:solidFill>
                          <a:effectLst/>
                          <a:latin typeface="Involve" panose="020B0502020202020204" pitchFamily="34" charset="0"/>
                        </a:rPr>
                        <a:t>Финляндия</a:t>
                      </a:r>
                    </a:p>
                  </a:txBody>
                  <a:tcPr marL="88900" marR="88900" marT="76200" marB="76200">
                    <a:lnL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81718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</a:pPr>
                      <a:r>
                        <a:rPr lang="ru-RU" sz="1400" b="0" i="0" kern="1200" dirty="0">
                          <a:solidFill>
                            <a:srgbClr val="D8D8D8"/>
                          </a:solidFill>
                          <a:effectLst/>
                          <a:latin typeface="Involve" panose="020B0502020202020204" pitchFamily="34" charset="0"/>
                          <a:ea typeface="+mn-ea"/>
                          <a:cs typeface="+mn-cs"/>
                        </a:rPr>
                        <a:t>США</a:t>
                      </a:r>
                      <a:endParaRPr lang="ru-RU" sz="1400" b="0" dirty="0">
                        <a:solidFill>
                          <a:srgbClr val="D8D8D8"/>
                        </a:solidFill>
                        <a:latin typeface="Involve" panose="020B0502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8171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568793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</a:pPr>
                      <a:r>
                        <a:rPr lang="ru-RU" sz="1400" b="0" dirty="0">
                          <a:solidFill>
                            <a:srgbClr val="D8D8D8"/>
                          </a:solidFill>
                          <a:latin typeface="Involve" panose="020B0502020202020204" pitchFamily="34" charset="0"/>
                        </a:rPr>
                        <a:t>Цена в РФ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52525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</a:pPr>
                      <a:r>
                        <a:rPr lang="ru-RU" sz="1400" b="0" i="0" kern="1200" dirty="0">
                          <a:solidFill>
                            <a:schemeClr val="bg1"/>
                          </a:solidFill>
                          <a:effectLst/>
                          <a:latin typeface="Involve" panose="020B0502020202020204" pitchFamily="34" charset="0"/>
                          <a:ea typeface="+mn-ea"/>
                          <a:cs typeface="+mn-cs"/>
                        </a:rPr>
                        <a:t>~10 000 руб.</a:t>
                      </a:r>
                      <a:endParaRPr lang="ru-RU" sz="1400" b="0" dirty="0">
                        <a:solidFill>
                          <a:schemeClr val="bg1"/>
                        </a:solidFill>
                        <a:latin typeface="Involve" panose="020B0502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52525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buNone/>
                      </a:pPr>
                      <a:r>
                        <a:rPr lang="ru-RU" sz="1400" b="0" dirty="0">
                          <a:solidFill>
                            <a:srgbClr val="D8D8D8"/>
                          </a:solidFill>
                          <a:effectLst/>
                          <a:latin typeface="Involve" panose="020B0502020202020204" pitchFamily="34" charset="0"/>
                        </a:rPr>
                        <a:t>~40 000 руб.</a:t>
                      </a:r>
                    </a:p>
                  </a:txBody>
                  <a:tcPr marL="88900" marR="88900" marT="76200" marB="76200">
                    <a:lnL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52525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buNone/>
                      </a:pPr>
                      <a:r>
                        <a:rPr lang="ru-RU" sz="1400" b="0" dirty="0">
                          <a:solidFill>
                            <a:srgbClr val="D8D8D8"/>
                          </a:solidFill>
                          <a:effectLst/>
                          <a:latin typeface="Involve" panose="020B0502020202020204" pitchFamily="34" charset="0"/>
                        </a:rPr>
                        <a:t>~50 000 руб.</a:t>
                      </a:r>
                    </a:p>
                  </a:txBody>
                  <a:tcPr marL="88900" marR="88900" marT="76200" marB="76200">
                    <a:lnL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52525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buNone/>
                      </a:pPr>
                      <a:r>
                        <a:rPr lang="ru-RU" sz="1400" b="0" dirty="0">
                          <a:solidFill>
                            <a:srgbClr val="D8D8D8"/>
                          </a:solidFill>
                          <a:effectLst/>
                          <a:latin typeface="Involve" panose="020B0502020202020204" pitchFamily="34" charset="0"/>
                        </a:rPr>
                        <a:t>~15 000 руб.</a:t>
                      </a:r>
                    </a:p>
                  </a:txBody>
                  <a:tcPr marL="88900" marR="88900" marT="76200" marB="76200">
                    <a:lnL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5252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1429322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</a:pPr>
                      <a:r>
                        <a:rPr lang="ru-RU" sz="1400" b="0" i="0" kern="1200" dirty="0">
                          <a:solidFill>
                            <a:srgbClr val="D8D8D8"/>
                          </a:solidFill>
                          <a:effectLst/>
                          <a:latin typeface="Involve" panose="020B0502020202020204" pitchFamily="34" charset="0"/>
                          <a:ea typeface="+mn-ea"/>
                          <a:cs typeface="+mn-cs"/>
                        </a:rPr>
                        <a:t>Подписка</a:t>
                      </a:r>
                      <a:endParaRPr lang="ru-RU" sz="1400" b="0" dirty="0">
                        <a:solidFill>
                          <a:srgbClr val="D8D8D8"/>
                        </a:solidFill>
                        <a:latin typeface="Involve" panose="020B050202020202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1717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</a:pPr>
                      <a:r>
                        <a:rPr lang="ru-RU" sz="1400" b="0" i="0" kern="1200" dirty="0">
                          <a:solidFill>
                            <a:schemeClr val="bg1"/>
                          </a:solidFill>
                          <a:effectLst/>
                          <a:latin typeface="Involve" panose="020B0502020202020204" pitchFamily="34" charset="0"/>
                          <a:ea typeface="+mn-ea"/>
                          <a:cs typeface="+mn-cs"/>
                        </a:rPr>
                        <a:t>~1 000 руб./мес.</a:t>
                      </a:r>
                      <a:endParaRPr lang="ru-RU" sz="1400" b="0" dirty="0">
                        <a:solidFill>
                          <a:schemeClr val="bg1"/>
                        </a:solidFill>
                        <a:latin typeface="Involve" panose="020B0502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1717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</a:pPr>
                      <a:r>
                        <a:rPr lang="ru-RU" sz="1400" b="0" i="0" kern="1200" dirty="0">
                          <a:solidFill>
                            <a:srgbClr val="D8D8D8"/>
                          </a:solidFill>
                          <a:effectLst/>
                          <a:latin typeface="Involve" panose="020B0502020202020204" pitchFamily="34" charset="0"/>
                          <a:ea typeface="+mn-ea"/>
                          <a:cs typeface="+mn-cs"/>
                        </a:rPr>
                        <a:t>~2 500 руб./мес.</a:t>
                      </a:r>
                      <a:endParaRPr lang="ru-RU" sz="1400" b="0" dirty="0">
                        <a:solidFill>
                          <a:srgbClr val="D8D8D8"/>
                        </a:solidFill>
                        <a:latin typeface="Involve" panose="020B0502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1717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buNone/>
                      </a:pPr>
                      <a:r>
                        <a:rPr lang="ru-RU" sz="1400" b="0" dirty="0">
                          <a:solidFill>
                            <a:srgbClr val="D8D8D8"/>
                          </a:solidFill>
                          <a:effectLst/>
                          <a:latin typeface="Involve" panose="020B0502020202020204" pitchFamily="34" charset="0"/>
                        </a:rPr>
                        <a:t>~600 руб./мес.</a:t>
                      </a:r>
                    </a:p>
                  </a:txBody>
                  <a:tcPr marL="88900" marR="88900" marT="76200" marB="76200">
                    <a:lnL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1717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</a:pPr>
                      <a:r>
                        <a:rPr lang="ru-RU" sz="1400" b="0" i="0" kern="1200" dirty="0">
                          <a:solidFill>
                            <a:srgbClr val="D8D8D8"/>
                          </a:solidFill>
                          <a:effectLst/>
                          <a:latin typeface="Involve" panose="020B0502020202020204" pitchFamily="34" charset="0"/>
                          <a:ea typeface="+mn-ea"/>
                          <a:cs typeface="+mn-cs"/>
                        </a:rPr>
                        <a:t>Не требуется</a:t>
                      </a:r>
                      <a:endParaRPr lang="ru-RU" sz="1400" b="0" dirty="0">
                        <a:solidFill>
                          <a:srgbClr val="D8D8D8"/>
                        </a:solidFill>
                        <a:latin typeface="Involve" panose="020B0502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171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86798631"/>
                  </a:ext>
                </a:extLst>
              </a:tr>
              <a:tr h="195760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</a:pPr>
                      <a:r>
                        <a:rPr lang="ru-RU" sz="1400" b="0" i="0" kern="1200" dirty="0">
                          <a:solidFill>
                            <a:srgbClr val="D8D8D8"/>
                          </a:solidFill>
                          <a:effectLst/>
                          <a:latin typeface="Involve" panose="020B0502020202020204" pitchFamily="34" charset="0"/>
                          <a:ea typeface="+mn-ea"/>
                          <a:cs typeface="+mn-cs"/>
                        </a:rPr>
                        <a:t>Специализация</a:t>
                      </a:r>
                      <a:endParaRPr lang="ru-RU" sz="1400" b="0" dirty="0">
                        <a:solidFill>
                          <a:srgbClr val="D8D8D8"/>
                        </a:solidFill>
                        <a:latin typeface="Involve" panose="020B050202020202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52525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</a:pPr>
                      <a:r>
                        <a:rPr lang="ru-RU" sz="1400" b="0" i="0" kern="1200" dirty="0">
                          <a:solidFill>
                            <a:schemeClr val="bg1"/>
                          </a:solidFill>
                          <a:effectLst/>
                          <a:latin typeface="Involve" panose="020B0502020202020204" pitchFamily="34" charset="0"/>
                          <a:ea typeface="+mn-ea"/>
                          <a:cs typeface="+mn-cs"/>
                        </a:rPr>
                        <a:t>Восстановление, стресс, сон, активность, адаптация</a:t>
                      </a:r>
                      <a:endParaRPr lang="ru-RU" sz="1400" b="0" dirty="0">
                        <a:solidFill>
                          <a:schemeClr val="bg1"/>
                        </a:solidFill>
                        <a:latin typeface="Involve" panose="020B0502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52525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buNone/>
                      </a:pPr>
                      <a:r>
                        <a:rPr lang="ru-RU" sz="1400" b="0" dirty="0">
                          <a:solidFill>
                            <a:srgbClr val="D8D8D8"/>
                          </a:solidFill>
                          <a:effectLst/>
                          <a:latin typeface="Involve" panose="020B0502020202020204" pitchFamily="34" charset="0"/>
                        </a:rPr>
                        <a:t>Восстановление</a:t>
                      </a:r>
                      <a:r>
                        <a:rPr lang="en-US" sz="1400" b="0" dirty="0">
                          <a:solidFill>
                            <a:srgbClr val="D8D8D8"/>
                          </a:solidFill>
                          <a:effectLst/>
                          <a:latin typeface="Involve" panose="020B0502020202020204" pitchFamily="34" charset="0"/>
                        </a:rPr>
                        <a:t>,</a:t>
                      </a:r>
                      <a:r>
                        <a:rPr lang="ru-RU" sz="1400" b="0" dirty="0">
                          <a:solidFill>
                            <a:srgbClr val="D8D8D8"/>
                          </a:solidFill>
                          <a:effectLst/>
                          <a:latin typeface="Involve" panose="020B0502020202020204" pitchFamily="34" charset="0"/>
                        </a:rPr>
                        <a:t> контроль нагрузки и здоровья  </a:t>
                      </a:r>
                    </a:p>
                  </a:txBody>
                  <a:tcPr marL="88900" marR="88900" marT="76200" marB="76200">
                    <a:lnL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52525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</a:pPr>
                      <a:r>
                        <a:rPr lang="ru-RU" sz="1400" b="0" i="0" kern="1200" dirty="0">
                          <a:solidFill>
                            <a:srgbClr val="D8D8D8"/>
                          </a:solidFill>
                          <a:effectLst/>
                          <a:latin typeface="Involve" panose="020B0502020202020204" pitchFamily="34" charset="0"/>
                          <a:ea typeface="+mn-ea"/>
                          <a:cs typeface="+mn-cs"/>
                        </a:rPr>
                        <a:t>Сон, общее состояние организма, биоритмы</a:t>
                      </a:r>
                      <a:endParaRPr lang="ru-RU" sz="1400" b="0" dirty="0">
                        <a:solidFill>
                          <a:srgbClr val="D8D8D8"/>
                        </a:solidFill>
                        <a:latin typeface="Involve" panose="020B0502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52525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</a:pPr>
                      <a:r>
                        <a:rPr lang="ru-RU" sz="1400" b="0" i="0" kern="1200" dirty="0">
                          <a:solidFill>
                            <a:srgbClr val="D8D8D8"/>
                          </a:solidFill>
                          <a:effectLst/>
                          <a:latin typeface="Involve" panose="020B0502020202020204" pitchFamily="34" charset="0"/>
                          <a:ea typeface="+mn-ea"/>
                          <a:cs typeface="+mn-cs"/>
                        </a:rPr>
                        <a:t>Активность, шаги, базовый фитнес</a:t>
                      </a:r>
                      <a:endParaRPr lang="ru-RU" sz="1400" b="0" dirty="0">
                        <a:solidFill>
                          <a:srgbClr val="D8D8D8"/>
                        </a:solidFill>
                        <a:latin typeface="Involve" panose="020B0502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5252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51324179"/>
                  </a:ext>
                </a:extLst>
              </a:tr>
              <a:tr h="519833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</a:pPr>
                      <a:r>
                        <a:rPr lang="ru-RU" sz="1400" b="0" i="0" kern="1200" dirty="0">
                          <a:solidFill>
                            <a:srgbClr val="D8D8D8"/>
                          </a:solidFill>
                          <a:effectLst/>
                          <a:latin typeface="Involve" panose="020B0502020202020204" pitchFamily="34" charset="0"/>
                          <a:ea typeface="+mn-ea"/>
                          <a:cs typeface="+mn-cs"/>
                        </a:rPr>
                        <a:t>Аналитика</a:t>
                      </a:r>
                      <a:endParaRPr lang="ru-RU" sz="1400" b="0" dirty="0">
                        <a:solidFill>
                          <a:srgbClr val="D8D8D8"/>
                        </a:solidFill>
                        <a:latin typeface="Involve" panose="020B050202020202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81718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buNone/>
                      </a:pPr>
                      <a:r>
                        <a:rPr lang="ru-RU" sz="1400" b="0" dirty="0">
                          <a:solidFill>
                            <a:schemeClr val="bg1"/>
                          </a:solidFill>
                          <a:effectLst/>
                          <a:latin typeface="Involve" panose="020B0502020202020204" pitchFamily="34" charset="0"/>
                        </a:rPr>
                        <a:t>Глубокая (</a:t>
                      </a:r>
                      <a:r>
                        <a:rPr lang="en-US" sz="1400" b="0" dirty="0">
                          <a:solidFill>
                            <a:schemeClr val="bg1"/>
                          </a:solidFill>
                          <a:effectLst/>
                          <a:latin typeface="Involve" panose="020B0502020202020204" pitchFamily="34" charset="0"/>
                        </a:rPr>
                        <a:t>PPG</a:t>
                      </a:r>
                      <a:r>
                        <a:rPr lang="ru-RU" sz="1400" b="0" dirty="0">
                          <a:solidFill>
                            <a:schemeClr val="bg1"/>
                          </a:solidFill>
                          <a:effectLst/>
                          <a:latin typeface="Involve" panose="020B0502020202020204" pitchFamily="34" charset="0"/>
                        </a:rPr>
                        <a:t>,</a:t>
                      </a:r>
                      <a:r>
                        <a:rPr lang="en-US" sz="1400" b="0" dirty="0">
                          <a:solidFill>
                            <a:schemeClr val="bg1"/>
                          </a:solidFill>
                          <a:effectLst/>
                          <a:latin typeface="Involve" panose="020B0502020202020204" pitchFamily="34" charset="0"/>
                        </a:rPr>
                        <a:t> ECG, IMU,</a:t>
                      </a:r>
                      <a:r>
                        <a:rPr lang="ru-RU" sz="1400" b="0" dirty="0">
                          <a:solidFill>
                            <a:schemeClr val="bg1"/>
                          </a:solidFill>
                          <a:effectLst/>
                          <a:latin typeface="Involve" panose="020B0502020202020204" pitchFamily="34" charset="0"/>
                        </a:rPr>
                        <a:t> </a:t>
                      </a:r>
                      <a:r>
                        <a:rPr lang="en-US" sz="1400" b="0" dirty="0">
                          <a:solidFill>
                            <a:schemeClr val="bg1"/>
                          </a:solidFill>
                          <a:effectLst/>
                          <a:latin typeface="Involve" panose="020B0502020202020204" pitchFamily="34" charset="0"/>
                        </a:rPr>
                        <a:t>HRV, EDA, </a:t>
                      </a:r>
                      <a:r>
                        <a:rPr lang="ru-RU" sz="1400" b="0" dirty="0">
                          <a:solidFill>
                            <a:schemeClr val="bg1"/>
                          </a:solidFill>
                          <a:effectLst/>
                          <a:latin typeface="Involve" panose="020B0502020202020204" pitchFamily="34" charset="0"/>
                        </a:rPr>
                        <a:t>температура, активность</a:t>
                      </a:r>
                      <a:r>
                        <a:rPr lang="en-US" sz="1400" b="0" dirty="0">
                          <a:solidFill>
                            <a:schemeClr val="bg1"/>
                          </a:solidFill>
                          <a:effectLst/>
                          <a:latin typeface="Involve" panose="020B0502020202020204" pitchFamily="34" charset="0"/>
                        </a:rPr>
                        <a:t>,</a:t>
                      </a:r>
                      <a:r>
                        <a:rPr lang="ru-RU" sz="1400" b="0" dirty="0">
                          <a:solidFill>
                            <a:schemeClr val="bg1"/>
                          </a:solidFill>
                          <a:effectLst/>
                          <a:latin typeface="Involve" panose="020B0502020202020204" pitchFamily="34" charset="0"/>
                        </a:rPr>
                        <a:t> сон, стресс</a:t>
                      </a:r>
                      <a:r>
                        <a:rPr lang="en-US" sz="1400" b="0" dirty="0">
                          <a:solidFill>
                            <a:schemeClr val="bg1"/>
                          </a:solidFill>
                          <a:effectLst/>
                          <a:latin typeface="Involve" panose="020B0502020202020204" pitchFamily="34" charset="0"/>
                        </a:rPr>
                        <a:t>)</a:t>
                      </a:r>
                    </a:p>
                  </a:txBody>
                  <a:tcPr marL="88900" marR="88900" marT="76200" marB="76200">
                    <a:lnL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81718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buNone/>
                      </a:pPr>
                      <a:r>
                        <a:rPr lang="ru-RU" sz="1400" b="0" dirty="0">
                          <a:solidFill>
                            <a:srgbClr val="D8D8D8"/>
                          </a:solidFill>
                          <a:effectLst/>
                          <a:latin typeface="Involve" panose="020B0502020202020204" pitchFamily="34" charset="0"/>
                        </a:rPr>
                        <a:t>HRV, температура кожи, частота дыхания, стресс «</a:t>
                      </a:r>
                      <a:r>
                        <a:rPr lang="ru-RU" sz="1400" b="0" dirty="0" err="1">
                          <a:solidFill>
                            <a:srgbClr val="D8D8D8"/>
                          </a:solidFill>
                          <a:effectLst/>
                          <a:latin typeface="Involve" panose="020B0502020202020204" pitchFamily="34" charset="0"/>
                        </a:rPr>
                        <a:t>Healthspan</a:t>
                      </a:r>
                      <a:r>
                        <a:rPr lang="ru-RU" sz="1400" b="0" dirty="0">
                          <a:solidFill>
                            <a:srgbClr val="D8D8D8"/>
                          </a:solidFill>
                          <a:effectLst/>
                          <a:latin typeface="Involve" panose="020B0502020202020204" pitchFamily="34" charset="0"/>
                        </a:rPr>
                        <a:t>», </a:t>
                      </a:r>
                      <a:r>
                        <a:rPr lang="en-US" sz="1400" b="0" dirty="0">
                          <a:solidFill>
                            <a:srgbClr val="D8D8D8"/>
                          </a:solidFill>
                          <a:effectLst/>
                          <a:latin typeface="Involve" panose="020B0502020202020204" pitchFamily="34" charset="0"/>
                        </a:rPr>
                        <a:t>V</a:t>
                      </a:r>
                      <a:r>
                        <a:rPr lang="ru-RU" sz="1400" b="0" i="0" kern="1200" dirty="0">
                          <a:solidFill>
                            <a:srgbClr val="D8D8D8"/>
                          </a:solidFill>
                          <a:effectLst/>
                          <a:latin typeface="Involve" panose="020B0502020202020204" pitchFamily="34" charset="0"/>
                          <a:ea typeface="+mn-ea"/>
                          <a:cs typeface="+mn-cs"/>
                        </a:rPr>
                        <a:t>O₂</a:t>
                      </a:r>
                      <a:r>
                        <a:rPr lang="en-US" sz="1400" b="0" dirty="0">
                          <a:solidFill>
                            <a:srgbClr val="D8D8D8"/>
                          </a:solidFill>
                          <a:effectLst/>
                          <a:latin typeface="Involve" panose="020B0502020202020204" pitchFamily="34" charset="0"/>
                        </a:rPr>
                        <a:t> Max</a:t>
                      </a:r>
                    </a:p>
                  </a:txBody>
                  <a:tcPr marL="88900" marR="88900" marT="76200" marB="76200">
                    <a:lnL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81718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</a:pPr>
                      <a:r>
                        <a:rPr lang="ru-RU" sz="1400" b="0" i="0" kern="1200" dirty="0">
                          <a:solidFill>
                            <a:srgbClr val="D8D8D8"/>
                          </a:solidFill>
                          <a:effectLst/>
                          <a:latin typeface="Involve" panose="020B0502020202020204" pitchFamily="34" charset="0"/>
                          <a:ea typeface="+mn-ea"/>
                          <a:cs typeface="+mn-cs"/>
                        </a:rPr>
                        <a:t>HRV, температура кожи, </a:t>
                      </a:r>
                      <a:r>
                        <a:rPr lang="ru-RU" sz="1400" b="0" i="0" kern="1200" dirty="0" err="1">
                          <a:solidFill>
                            <a:srgbClr val="D8D8D8"/>
                          </a:solidFill>
                          <a:effectLst/>
                          <a:latin typeface="Involve" panose="020B0502020202020204" pitchFamily="34" charset="0"/>
                          <a:ea typeface="+mn-ea"/>
                          <a:cs typeface="+mn-cs"/>
                        </a:rPr>
                        <a:t>SpO</a:t>
                      </a:r>
                      <a:r>
                        <a:rPr lang="ru-RU" sz="1400" b="0" i="0" kern="1200" dirty="0">
                          <a:solidFill>
                            <a:srgbClr val="D8D8D8"/>
                          </a:solidFill>
                          <a:effectLst/>
                          <a:latin typeface="Involve" panose="020B0502020202020204" pitchFamily="34" charset="0"/>
                          <a:ea typeface="+mn-ea"/>
                          <a:cs typeface="+mn-cs"/>
                        </a:rPr>
                        <a:t>₂, дыхание, стресс</a:t>
                      </a:r>
                      <a:endParaRPr lang="ru-RU" sz="1400" b="0" dirty="0">
                        <a:solidFill>
                          <a:srgbClr val="D8D8D8"/>
                        </a:solidFill>
                        <a:latin typeface="Involve" panose="020B0502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81718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</a:pPr>
                      <a:r>
                        <a:rPr lang="ru-RU" sz="1400" b="0" i="0" kern="1200" dirty="0">
                          <a:solidFill>
                            <a:srgbClr val="D8D8D8"/>
                          </a:solidFill>
                          <a:effectLst/>
                          <a:latin typeface="Involve" panose="020B0502020202020204" pitchFamily="34" charset="0"/>
                          <a:ea typeface="+mn-ea"/>
                          <a:cs typeface="+mn-cs"/>
                        </a:rPr>
                        <a:t>Пульс, шаги, сон, энергия, стресс </a:t>
                      </a:r>
                    </a:p>
                    <a:p>
                      <a:pPr algn="l">
                        <a:lnSpc>
                          <a:spcPct val="150000"/>
                        </a:lnSpc>
                      </a:pPr>
                      <a:r>
                        <a:rPr lang="ru-RU" sz="1400" b="0" i="0" kern="1200" dirty="0">
                          <a:solidFill>
                            <a:srgbClr val="D8D8D8"/>
                          </a:solidFill>
                          <a:effectLst/>
                          <a:latin typeface="Involve" panose="020B0502020202020204" pitchFamily="34" charset="0"/>
                          <a:ea typeface="+mn-ea"/>
                          <a:cs typeface="+mn-cs"/>
                        </a:rPr>
                        <a:t>(на базовом уровне)</a:t>
                      </a:r>
                      <a:endParaRPr lang="ru-RU" sz="1400" b="0" dirty="0">
                        <a:solidFill>
                          <a:srgbClr val="D8D8D8"/>
                        </a:solidFill>
                        <a:latin typeface="Involve" panose="020B0502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8171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95201287"/>
                  </a:ext>
                </a:extLst>
              </a:tr>
              <a:tr h="458401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</a:pPr>
                      <a:r>
                        <a:rPr lang="ru-RU" sz="1400" b="0" i="0" kern="1200" dirty="0">
                          <a:solidFill>
                            <a:srgbClr val="D8D8D8"/>
                          </a:solidFill>
                          <a:effectLst/>
                          <a:latin typeface="Involve" panose="020B0502020202020204" pitchFamily="34" charset="0"/>
                          <a:ea typeface="+mn-ea"/>
                          <a:cs typeface="+mn-cs"/>
                        </a:rPr>
                        <a:t>Автономность</a:t>
                      </a:r>
                      <a:endParaRPr lang="ru-RU" sz="1400" b="0" dirty="0">
                        <a:solidFill>
                          <a:srgbClr val="D8D8D8"/>
                        </a:solidFill>
                        <a:latin typeface="Involve" panose="020B050202020202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52525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buNone/>
                      </a:pPr>
                      <a:r>
                        <a:rPr lang="ru-RU" sz="1400" b="0" dirty="0">
                          <a:solidFill>
                            <a:schemeClr val="bg1"/>
                          </a:solidFill>
                          <a:effectLst/>
                          <a:latin typeface="Involve" panose="020B0502020202020204" pitchFamily="34" charset="0"/>
                        </a:rPr>
                        <a:t>7-10 дней</a:t>
                      </a:r>
                    </a:p>
                  </a:txBody>
                  <a:tcPr marL="88900" marR="88900" marT="76200" marB="76200">
                    <a:lnL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52525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</a:pPr>
                      <a:r>
                        <a:rPr lang="en-US" sz="1400" b="0" i="0" kern="1200" dirty="0">
                          <a:solidFill>
                            <a:srgbClr val="D8D8D8"/>
                          </a:solidFill>
                          <a:effectLst/>
                          <a:latin typeface="Involve" panose="020B0502020202020204" pitchFamily="34" charset="0"/>
                          <a:ea typeface="+mn-ea"/>
                          <a:cs typeface="+mn-cs"/>
                        </a:rPr>
                        <a:t>14+ </a:t>
                      </a:r>
                      <a:r>
                        <a:rPr lang="ru-RU" sz="1400" b="0" i="0" kern="1200" dirty="0">
                          <a:solidFill>
                            <a:srgbClr val="D8D8D8"/>
                          </a:solidFill>
                          <a:effectLst/>
                          <a:latin typeface="Involve" panose="020B0502020202020204" pitchFamily="34" charset="0"/>
                          <a:ea typeface="+mn-ea"/>
                          <a:cs typeface="+mn-cs"/>
                        </a:rPr>
                        <a:t>дней</a:t>
                      </a:r>
                      <a:endParaRPr lang="ru-RU" sz="1400" b="0" dirty="0">
                        <a:solidFill>
                          <a:srgbClr val="D8D8D8"/>
                        </a:solidFill>
                        <a:latin typeface="Involve" panose="020B0502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52525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buNone/>
                      </a:pPr>
                      <a:r>
                        <a:rPr lang="ru-RU" sz="1400" b="0" dirty="0">
                          <a:solidFill>
                            <a:srgbClr val="D8D8D8"/>
                          </a:solidFill>
                          <a:effectLst/>
                          <a:latin typeface="Involve" panose="020B0502020202020204" pitchFamily="34" charset="0"/>
                        </a:rPr>
                        <a:t>4-7 дней</a:t>
                      </a:r>
                    </a:p>
                  </a:txBody>
                  <a:tcPr marL="88900" marR="88900" marT="76200" marB="76200">
                    <a:lnL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5252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dirty="0">
                          <a:solidFill>
                            <a:srgbClr val="D8D8D8"/>
                          </a:solidFill>
                          <a:effectLst/>
                          <a:latin typeface="Involve" panose="020B0502020202020204" pitchFamily="34" charset="0"/>
                        </a:rPr>
                        <a:t>7 дней</a:t>
                      </a:r>
                    </a:p>
                  </a:txBody>
                  <a:tcPr>
                    <a:lnL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5252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03004014"/>
                  </a:ext>
                </a:extLst>
              </a:tr>
              <a:tr h="438242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</a:pPr>
                      <a:r>
                        <a:rPr lang="ru-RU" sz="1400" b="0" i="0" kern="1200" dirty="0">
                          <a:solidFill>
                            <a:srgbClr val="D8D8D8"/>
                          </a:solidFill>
                          <a:effectLst/>
                          <a:latin typeface="Involve" panose="020B0502020202020204" pitchFamily="34" charset="0"/>
                          <a:ea typeface="+mn-ea"/>
                          <a:cs typeface="+mn-cs"/>
                        </a:rPr>
                        <a:t>Доступность</a:t>
                      </a:r>
                      <a:endParaRPr lang="ru-RU" sz="1400" b="0" dirty="0">
                        <a:solidFill>
                          <a:srgbClr val="D8D8D8"/>
                        </a:solidFill>
                        <a:latin typeface="Involve" panose="020B050202020202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81718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</a:pPr>
                      <a:r>
                        <a:rPr lang="ru-RU" sz="1400" b="0" i="0" kern="1200" dirty="0">
                          <a:solidFill>
                            <a:schemeClr val="bg1"/>
                          </a:solidFill>
                          <a:effectLst/>
                          <a:latin typeface="Involve" panose="020B0502020202020204" pitchFamily="34" charset="0"/>
                          <a:ea typeface="+mn-ea"/>
                          <a:cs typeface="+mn-cs"/>
                        </a:rPr>
                        <a:t>Полная (поддержка)</a:t>
                      </a:r>
                      <a:endParaRPr lang="ru-RU" sz="1400" b="0" dirty="0">
                        <a:solidFill>
                          <a:schemeClr val="bg1"/>
                        </a:solidFill>
                        <a:latin typeface="Involve" panose="020B0502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81718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buNone/>
                      </a:pPr>
                      <a:r>
                        <a:rPr lang="ru-RU" sz="1400" b="0" dirty="0">
                          <a:solidFill>
                            <a:srgbClr val="D8D8D8"/>
                          </a:solidFill>
                          <a:effectLst/>
                          <a:latin typeface="Involve" panose="020B0502020202020204" pitchFamily="34" charset="0"/>
                        </a:rPr>
                        <a:t>Нет (серый импорт)</a:t>
                      </a:r>
                    </a:p>
                  </a:txBody>
                  <a:tcPr marL="88900" marR="88900" marT="76200" marB="76200">
                    <a:lnL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8171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dirty="0">
                          <a:solidFill>
                            <a:srgbClr val="D8D8D8"/>
                          </a:solidFill>
                          <a:effectLst/>
                          <a:latin typeface="Involve" panose="020B0502020202020204" pitchFamily="34" charset="0"/>
                        </a:rPr>
                        <a:t>Нет (серый импорт)</a:t>
                      </a:r>
                    </a:p>
                  </a:txBody>
                  <a:tcPr>
                    <a:lnL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8171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dirty="0">
                          <a:solidFill>
                            <a:srgbClr val="D8D8D8"/>
                          </a:solidFill>
                          <a:effectLst/>
                          <a:latin typeface="Involve" panose="020B0502020202020204" pitchFamily="34" charset="0"/>
                        </a:rPr>
                        <a:t>Нет (серый импорт)</a:t>
                      </a:r>
                    </a:p>
                  </a:txBody>
                  <a:tcPr>
                    <a:lnL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8171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2440397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7155418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7171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>
            <a:extLst>
              <a:ext uri="{FF2B5EF4-FFF2-40B4-BE49-F238E27FC236}">
                <a16:creationId xmlns:a16="http://schemas.microsoft.com/office/drawing/2014/main" id="{598488F0-9BE7-B604-821D-3318FCAD9FD6}"/>
              </a:ext>
            </a:extLst>
          </p:cNvPr>
          <p:cNvSpPr txBox="1">
            <a:spLocks/>
          </p:cNvSpPr>
          <p:nvPr/>
        </p:nvSpPr>
        <p:spPr>
          <a:xfrm>
            <a:off x="655026" y="348814"/>
            <a:ext cx="11070493" cy="824225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4400" dirty="0">
                <a:solidFill>
                  <a:srgbClr val="02F19E"/>
                </a:solidFill>
                <a:latin typeface="Involve SemiBold" panose="020B0502020202020204" pitchFamily="34" charset="0"/>
              </a:rPr>
              <a:t>Бизнес-модель</a:t>
            </a:r>
          </a:p>
        </p:txBody>
      </p:sp>
      <p:graphicFrame>
        <p:nvGraphicFramePr>
          <p:cNvPr id="8" name="Таблица 7">
            <a:extLst>
              <a:ext uri="{FF2B5EF4-FFF2-40B4-BE49-F238E27FC236}">
                <a16:creationId xmlns:a16="http://schemas.microsoft.com/office/drawing/2014/main" id="{D811DE88-1C95-2308-F635-094517CBE43F}"/>
              </a:ext>
            </a:extLst>
          </p:cNvPr>
          <p:cNvGraphicFramePr>
            <a:graphicFrameLocks noGrp="1"/>
          </p:cNvGraphicFramePr>
          <p:nvPr/>
        </p:nvGraphicFramePr>
        <p:xfrm>
          <a:off x="655026" y="1190378"/>
          <a:ext cx="11257574" cy="5510988"/>
        </p:xfrm>
        <a:graphic>
          <a:graphicData uri="http://schemas.openxmlformats.org/drawingml/2006/table">
            <a:tbl>
              <a:tblPr firstRow="1" bandRow="1">
                <a:effectLst/>
                <a:tableStyleId>{2D5ABB26-0587-4C30-8999-92F81FD0307C}</a:tableStyleId>
              </a:tblPr>
              <a:tblGrid>
                <a:gridCol w="1869587">
                  <a:extLst>
                    <a:ext uri="{9D8B030D-6E8A-4147-A177-3AD203B41FA5}">
                      <a16:colId xmlns:a16="http://schemas.microsoft.com/office/drawing/2014/main" val="1483165297"/>
                    </a:ext>
                  </a:extLst>
                </a:gridCol>
                <a:gridCol w="2633443">
                  <a:extLst>
                    <a:ext uri="{9D8B030D-6E8A-4147-A177-3AD203B41FA5}">
                      <a16:colId xmlns:a16="http://schemas.microsoft.com/office/drawing/2014/main" val="1754559467"/>
                    </a:ext>
                  </a:extLst>
                </a:gridCol>
                <a:gridCol w="1125759">
                  <a:extLst>
                    <a:ext uri="{9D8B030D-6E8A-4147-A177-3AD203B41FA5}">
                      <a16:colId xmlns:a16="http://schemas.microsoft.com/office/drawing/2014/main" val="1880945226"/>
                    </a:ext>
                  </a:extLst>
                </a:gridCol>
                <a:gridCol w="1287630">
                  <a:extLst>
                    <a:ext uri="{9D8B030D-6E8A-4147-A177-3AD203B41FA5}">
                      <a16:colId xmlns:a16="http://schemas.microsoft.com/office/drawing/2014/main" val="3116113877"/>
                    </a:ext>
                  </a:extLst>
                </a:gridCol>
                <a:gridCol w="2542560">
                  <a:extLst>
                    <a:ext uri="{9D8B030D-6E8A-4147-A177-3AD203B41FA5}">
                      <a16:colId xmlns:a16="http://schemas.microsoft.com/office/drawing/2014/main" val="1951794784"/>
                    </a:ext>
                  </a:extLst>
                </a:gridCol>
                <a:gridCol w="1798595">
                  <a:extLst>
                    <a:ext uri="{9D8B030D-6E8A-4147-A177-3AD203B41FA5}">
                      <a16:colId xmlns:a16="http://schemas.microsoft.com/office/drawing/2014/main" val="2580492295"/>
                    </a:ext>
                  </a:extLst>
                </a:gridCol>
              </a:tblGrid>
              <a:tr h="2493028">
                <a:tc rowSpan="3">
                  <a:txBody>
                    <a:bodyPr/>
                    <a:lstStyle/>
                    <a:p>
                      <a:pPr marL="0" lvl="1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ru-RU" sz="1400" b="1" dirty="0">
                          <a:solidFill>
                            <a:schemeClr val="bg1"/>
                          </a:solidFill>
                          <a:latin typeface="Involve" panose="020B0502020202020204" pitchFamily="34" charset="0"/>
                        </a:rPr>
                        <a:t>Ключевые партнеры</a:t>
                      </a: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D8D8D8"/>
                          </a:solidFill>
                          <a:latin typeface="Involve" panose="020B0502020202020204" pitchFamily="34" charset="0"/>
                        </a:rPr>
                        <a:t>Поставщики компонентов</a:t>
                      </a:r>
                      <a:endParaRPr lang="en-US" sz="1400" dirty="0">
                        <a:solidFill>
                          <a:srgbClr val="D8D8D8"/>
                        </a:solidFill>
                        <a:latin typeface="Involve" panose="020B0502020202020204" pitchFamily="34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ru-RU" sz="1400" dirty="0">
                        <a:solidFill>
                          <a:srgbClr val="D8D8D8"/>
                        </a:solidFill>
                        <a:latin typeface="Involve" panose="020B0502020202020204" pitchFamily="34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D8D8D8"/>
                          </a:solidFill>
                          <a:latin typeface="Involve" panose="020B0502020202020204" pitchFamily="34" charset="0"/>
                        </a:rPr>
                        <a:t>Контрактные производители</a:t>
                      </a:r>
                      <a:endParaRPr lang="en-US" sz="1400" dirty="0">
                        <a:solidFill>
                          <a:srgbClr val="D8D8D8"/>
                        </a:solidFill>
                        <a:latin typeface="Involve" panose="020B0502020202020204" pitchFamily="34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ru-RU" sz="1400" dirty="0">
                        <a:solidFill>
                          <a:srgbClr val="D8D8D8"/>
                        </a:solidFill>
                        <a:latin typeface="Involve" panose="020B0502020202020204" pitchFamily="34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D8D8D8"/>
                          </a:solidFill>
                          <a:latin typeface="Involve" panose="020B0502020202020204" pitchFamily="34" charset="0"/>
                        </a:rPr>
                        <a:t>Фитнес-клубы, спортивные школы</a:t>
                      </a:r>
                      <a:endParaRPr lang="en-US" sz="1400" dirty="0">
                        <a:solidFill>
                          <a:srgbClr val="D8D8D8"/>
                        </a:solidFill>
                        <a:latin typeface="Involve" panose="020B0502020202020204" pitchFamily="34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ru-RU" sz="1400" dirty="0">
                        <a:solidFill>
                          <a:srgbClr val="D8D8D8"/>
                        </a:solidFill>
                        <a:latin typeface="Involve" panose="020B0502020202020204" pitchFamily="34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D8D8D8"/>
                          </a:solidFill>
                          <a:latin typeface="Involve" panose="020B0502020202020204" pitchFamily="34" charset="0"/>
                        </a:rPr>
                        <a:t>Научные партнеры (R&amp;D)</a:t>
                      </a: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81818"/>
                    </a:solidFill>
                  </a:tcPr>
                </a:tc>
                <a:tc>
                  <a:txBody>
                    <a:bodyPr/>
                    <a:lstStyle/>
                    <a:p>
                      <a:pPr marL="0" lvl="1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ru-RU" sz="1400" b="1" kern="1200" dirty="0">
                          <a:solidFill>
                            <a:schemeClr val="bg1"/>
                          </a:solidFill>
                          <a:latin typeface="Involve" panose="020B0502020202020204" pitchFamily="34" charset="0"/>
                          <a:ea typeface="+mn-ea"/>
                          <a:cs typeface="+mn-cs"/>
                        </a:rPr>
                        <a:t>Ключевые виды деятельности</a:t>
                      </a:r>
                      <a:endParaRPr lang="en-US" sz="1400" b="1" kern="1200" dirty="0">
                        <a:solidFill>
                          <a:schemeClr val="bg1"/>
                        </a:solidFill>
                        <a:latin typeface="Involve" panose="020B0502020202020204" pitchFamily="34" charset="0"/>
                        <a:ea typeface="+mn-ea"/>
                        <a:cs typeface="+mn-cs"/>
                      </a:endParaRPr>
                    </a:p>
                    <a:p>
                      <a:pPr marL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 kern="1200" dirty="0">
                          <a:solidFill>
                            <a:srgbClr val="D8D8D8"/>
                          </a:solidFill>
                          <a:latin typeface="Involve" panose="020B0502020202020204" pitchFamily="34" charset="0"/>
                          <a:ea typeface="+mn-ea"/>
                          <a:cs typeface="+mn-cs"/>
                        </a:rPr>
                        <a:t>R&amp;D и Data Science</a:t>
                      </a:r>
                      <a:endParaRPr lang="en-US" sz="1400" kern="1200" dirty="0">
                        <a:solidFill>
                          <a:srgbClr val="D8D8D8"/>
                        </a:solidFill>
                        <a:latin typeface="Involve" panose="020B0502020202020204" pitchFamily="34" charset="0"/>
                        <a:ea typeface="+mn-ea"/>
                        <a:cs typeface="+mn-cs"/>
                      </a:endParaRPr>
                    </a:p>
                    <a:p>
                      <a:pPr marL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ru-RU" sz="1400" kern="1200" dirty="0">
                        <a:solidFill>
                          <a:srgbClr val="D8D8D8"/>
                        </a:solidFill>
                        <a:latin typeface="Involve" panose="020B0502020202020204" pitchFamily="34" charset="0"/>
                        <a:ea typeface="+mn-ea"/>
                        <a:cs typeface="+mn-cs"/>
                      </a:endParaRPr>
                    </a:p>
                    <a:p>
                      <a:pPr marL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 kern="1200" dirty="0">
                          <a:solidFill>
                            <a:srgbClr val="D8D8D8"/>
                          </a:solidFill>
                          <a:latin typeface="Involve" panose="020B0502020202020204" pitchFamily="34" charset="0"/>
                          <a:ea typeface="+mn-ea"/>
                          <a:cs typeface="+mn-cs"/>
                        </a:rPr>
                        <a:t>Разработка ПО</a:t>
                      </a:r>
                      <a:endParaRPr lang="en-US" sz="1400" kern="1200" dirty="0">
                        <a:solidFill>
                          <a:srgbClr val="D8D8D8"/>
                        </a:solidFill>
                        <a:latin typeface="Involve" panose="020B0502020202020204" pitchFamily="34" charset="0"/>
                        <a:ea typeface="+mn-ea"/>
                        <a:cs typeface="+mn-cs"/>
                      </a:endParaRPr>
                    </a:p>
                    <a:p>
                      <a:pPr marL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ru-RU" sz="1400" kern="1200" dirty="0">
                        <a:solidFill>
                          <a:srgbClr val="D8D8D8"/>
                        </a:solidFill>
                        <a:latin typeface="Involve" panose="020B0502020202020204" pitchFamily="34" charset="0"/>
                        <a:ea typeface="+mn-ea"/>
                        <a:cs typeface="+mn-cs"/>
                      </a:endParaRPr>
                    </a:p>
                    <a:p>
                      <a:pPr marL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 kern="1200" dirty="0">
                          <a:solidFill>
                            <a:srgbClr val="D8D8D8"/>
                          </a:solidFill>
                          <a:latin typeface="Involve" panose="020B0502020202020204" pitchFamily="34" charset="0"/>
                          <a:ea typeface="+mn-ea"/>
                          <a:cs typeface="+mn-cs"/>
                        </a:rPr>
                        <a:t>Управление производством</a:t>
                      </a:r>
                      <a:endParaRPr lang="en-US" sz="1400" kern="1200" dirty="0">
                        <a:solidFill>
                          <a:srgbClr val="D8D8D8"/>
                        </a:solidFill>
                        <a:latin typeface="Involve" panose="020B0502020202020204" pitchFamily="34" charset="0"/>
                        <a:ea typeface="+mn-ea"/>
                        <a:cs typeface="+mn-cs"/>
                      </a:endParaRPr>
                    </a:p>
                    <a:p>
                      <a:pPr marL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ru-RU" sz="1400" kern="1200" dirty="0">
                        <a:solidFill>
                          <a:srgbClr val="D8D8D8"/>
                        </a:solidFill>
                        <a:latin typeface="Involve" panose="020B0502020202020204" pitchFamily="34" charset="0"/>
                        <a:ea typeface="+mn-ea"/>
                        <a:cs typeface="+mn-cs"/>
                      </a:endParaRPr>
                    </a:p>
                    <a:p>
                      <a:pPr marL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 kern="1200" dirty="0">
                          <a:solidFill>
                            <a:srgbClr val="D8D8D8"/>
                          </a:solidFill>
                          <a:latin typeface="Involve" panose="020B0502020202020204" pitchFamily="34" charset="0"/>
                          <a:ea typeface="+mn-ea"/>
                          <a:cs typeface="+mn-cs"/>
                        </a:rPr>
                        <a:t>Маркетинг и продажи</a:t>
                      </a:r>
                      <a:endParaRPr lang="en-US" sz="1400" kern="1200" dirty="0">
                        <a:solidFill>
                          <a:srgbClr val="D8D8D8"/>
                        </a:solidFill>
                        <a:latin typeface="Involve" panose="020B0502020202020204" pitchFamily="34" charset="0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81818"/>
                    </a:solidFill>
                  </a:tcPr>
                </a:tc>
                <a:tc rowSpan="3" gridSpan="2">
                  <a:txBody>
                    <a:bodyPr/>
                    <a:lstStyle/>
                    <a:p>
                      <a:pPr marL="0" lvl="1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ru-RU" sz="1400" b="1" kern="1200" dirty="0">
                          <a:solidFill>
                            <a:schemeClr val="bg1"/>
                          </a:solidFill>
                          <a:latin typeface="Involve" panose="020B0502020202020204" pitchFamily="34" charset="0"/>
                          <a:ea typeface="+mn-ea"/>
                          <a:cs typeface="+mn-cs"/>
                        </a:rPr>
                        <a:t>Ценностное предложение</a:t>
                      </a:r>
                      <a:endParaRPr lang="en-US" sz="1400" b="1" kern="1200" dirty="0">
                        <a:solidFill>
                          <a:schemeClr val="bg1"/>
                        </a:solidFill>
                        <a:latin typeface="Involve" panose="020B0502020202020204" pitchFamily="34" charset="0"/>
                        <a:ea typeface="+mn-ea"/>
                        <a:cs typeface="+mn-cs"/>
                      </a:endParaRPr>
                    </a:p>
                    <a:p>
                      <a:pPr marL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 kern="1200" dirty="0">
                          <a:solidFill>
                            <a:srgbClr val="D8D8D8"/>
                          </a:solidFill>
                          <a:latin typeface="Involve" panose="020B0502020202020204" pitchFamily="34" charset="0"/>
                          <a:ea typeface="+mn-ea"/>
                          <a:cs typeface="+mn-cs"/>
                        </a:rPr>
                        <a:t>Осознанное управление восстановлением</a:t>
                      </a:r>
                      <a:endParaRPr lang="en-US" sz="1400" kern="1200" dirty="0">
                        <a:solidFill>
                          <a:srgbClr val="D8D8D8"/>
                        </a:solidFill>
                        <a:latin typeface="Involve" panose="020B0502020202020204" pitchFamily="34" charset="0"/>
                        <a:ea typeface="+mn-ea"/>
                        <a:cs typeface="+mn-cs"/>
                      </a:endParaRPr>
                    </a:p>
                    <a:p>
                      <a:pPr marL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ru-RU" sz="1400" kern="1200" dirty="0">
                        <a:solidFill>
                          <a:srgbClr val="D8D8D8"/>
                        </a:solidFill>
                        <a:latin typeface="Involve" panose="020B0502020202020204" pitchFamily="34" charset="0"/>
                        <a:ea typeface="+mn-ea"/>
                        <a:cs typeface="+mn-cs"/>
                      </a:endParaRPr>
                    </a:p>
                    <a:p>
                      <a:pPr marL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 kern="1200" dirty="0">
                          <a:solidFill>
                            <a:srgbClr val="D8D8D8"/>
                          </a:solidFill>
                          <a:latin typeface="Involve" panose="020B0502020202020204" pitchFamily="34" charset="0"/>
                          <a:ea typeface="+mn-ea"/>
                          <a:cs typeface="+mn-cs"/>
                        </a:rPr>
                        <a:t>Персональные рекомендации ИИ</a:t>
                      </a:r>
                      <a:endParaRPr lang="en-US" sz="1400" kern="1200" dirty="0">
                        <a:solidFill>
                          <a:srgbClr val="D8D8D8"/>
                        </a:solidFill>
                        <a:latin typeface="Involve" panose="020B0502020202020204" pitchFamily="34" charset="0"/>
                        <a:ea typeface="+mn-ea"/>
                        <a:cs typeface="+mn-cs"/>
                      </a:endParaRPr>
                    </a:p>
                    <a:p>
                      <a:pPr marL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ru-RU" sz="1400" kern="1200" dirty="0">
                        <a:solidFill>
                          <a:srgbClr val="D8D8D8"/>
                        </a:solidFill>
                        <a:latin typeface="Involve" panose="020B0502020202020204" pitchFamily="34" charset="0"/>
                        <a:ea typeface="+mn-ea"/>
                        <a:cs typeface="+mn-cs"/>
                      </a:endParaRPr>
                    </a:p>
                    <a:p>
                      <a:pPr marL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 kern="1200" dirty="0">
                          <a:solidFill>
                            <a:srgbClr val="D8D8D8"/>
                          </a:solidFill>
                          <a:latin typeface="Involve" panose="020B0502020202020204" pitchFamily="34" charset="0"/>
                          <a:ea typeface="+mn-ea"/>
                          <a:cs typeface="+mn-cs"/>
                        </a:rPr>
                        <a:t>Объективный мониторинг состояния</a:t>
                      </a:r>
                      <a:endParaRPr lang="en-US" sz="1400" kern="1200" dirty="0">
                        <a:solidFill>
                          <a:srgbClr val="D8D8D8"/>
                        </a:solidFill>
                        <a:latin typeface="Involve" panose="020B0502020202020204" pitchFamily="34" charset="0"/>
                        <a:ea typeface="+mn-ea"/>
                        <a:cs typeface="+mn-cs"/>
                      </a:endParaRPr>
                    </a:p>
                    <a:p>
                      <a:pPr marL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ru-RU" sz="1400" kern="1200" dirty="0">
                        <a:solidFill>
                          <a:srgbClr val="D8D8D8"/>
                        </a:solidFill>
                        <a:latin typeface="Involve" panose="020B0502020202020204" pitchFamily="34" charset="0"/>
                        <a:ea typeface="+mn-ea"/>
                        <a:cs typeface="+mn-cs"/>
                      </a:endParaRPr>
                    </a:p>
                    <a:p>
                      <a:pPr marL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 kern="1200" dirty="0">
                          <a:solidFill>
                            <a:srgbClr val="D8D8D8"/>
                          </a:solidFill>
                          <a:latin typeface="Involve" panose="020B0502020202020204" pitchFamily="34" charset="0"/>
                          <a:ea typeface="+mn-ea"/>
                          <a:cs typeface="+mn-cs"/>
                        </a:rPr>
                        <a:t>Снижение травматизма / выгорания</a:t>
                      </a:r>
                      <a:endParaRPr lang="en-US" sz="1400" kern="1200" dirty="0">
                        <a:solidFill>
                          <a:srgbClr val="D8D8D8"/>
                        </a:solidFill>
                        <a:latin typeface="Involve" panose="020B0502020202020204" pitchFamily="34" charset="0"/>
                        <a:ea typeface="+mn-ea"/>
                        <a:cs typeface="+mn-cs"/>
                      </a:endParaRPr>
                    </a:p>
                    <a:p>
                      <a:pPr marL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ru-RU" sz="1400" kern="1200" dirty="0">
                        <a:solidFill>
                          <a:srgbClr val="D8D8D8"/>
                        </a:solidFill>
                        <a:latin typeface="Involve" panose="020B0502020202020204" pitchFamily="34" charset="0"/>
                        <a:ea typeface="+mn-ea"/>
                        <a:cs typeface="+mn-cs"/>
                      </a:endParaRPr>
                    </a:p>
                    <a:p>
                      <a:pPr marL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 kern="1200" dirty="0">
                          <a:solidFill>
                            <a:srgbClr val="D8D8D8"/>
                          </a:solidFill>
                          <a:latin typeface="Involve" panose="020B0502020202020204" pitchFamily="34" charset="0"/>
                          <a:ea typeface="+mn-ea"/>
                          <a:cs typeface="+mn-cs"/>
                        </a:rPr>
                        <a:t>Соответствие 152-ФЗ</a:t>
                      </a: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81818"/>
                    </a:solidFill>
                  </a:tcPr>
                </a:tc>
                <a:tc rowSpan="3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lvl="1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ru-RU" sz="1400" b="1" kern="1200" dirty="0">
                          <a:solidFill>
                            <a:schemeClr val="bg1"/>
                          </a:solidFill>
                          <a:latin typeface="Involve" panose="020B0502020202020204" pitchFamily="34" charset="0"/>
                          <a:ea typeface="+mn-ea"/>
                          <a:cs typeface="+mn-cs"/>
                        </a:rPr>
                        <a:t>Взаимоотношения с клиентами</a:t>
                      </a:r>
                      <a:endParaRPr lang="en-US" sz="1400" b="1" kern="1200" dirty="0">
                        <a:solidFill>
                          <a:schemeClr val="bg1"/>
                        </a:solidFill>
                        <a:latin typeface="Involve" panose="020B0502020202020204" pitchFamily="34" charset="0"/>
                        <a:ea typeface="+mn-ea"/>
                        <a:cs typeface="+mn-cs"/>
                      </a:endParaRPr>
                    </a:p>
                    <a:p>
                      <a:pPr marL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 kern="1200" dirty="0">
                          <a:solidFill>
                            <a:srgbClr val="D8D8D8"/>
                          </a:solidFill>
                          <a:latin typeface="Involve" panose="020B0502020202020204" pitchFamily="34" charset="0"/>
                          <a:ea typeface="+mn-ea"/>
                          <a:cs typeface="+mn-cs"/>
                        </a:rPr>
                        <a:t>Персонализированный сервис</a:t>
                      </a:r>
                      <a:endParaRPr lang="en-US" sz="1400" kern="1200" dirty="0">
                        <a:solidFill>
                          <a:srgbClr val="D8D8D8"/>
                        </a:solidFill>
                        <a:latin typeface="Involve" panose="020B0502020202020204" pitchFamily="34" charset="0"/>
                        <a:ea typeface="+mn-ea"/>
                        <a:cs typeface="+mn-cs"/>
                      </a:endParaRPr>
                    </a:p>
                    <a:p>
                      <a:pPr marL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ru-RU" sz="1400" kern="1200" dirty="0">
                        <a:solidFill>
                          <a:srgbClr val="D8D8D8"/>
                        </a:solidFill>
                        <a:latin typeface="Involve" panose="020B0502020202020204" pitchFamily="34" charset="0"/>
                        <a:ea typeface="+mn-ea"/>
                        <a:cs typeface="+mn-cs"/>
                      </a:endParaRPr>
                    </a:p>
                    <a:p>
                      <a:pPr marL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 kern="1200" dirty="0">
                          <a:solidFill>
                            <a:srgbClr val="D8D8D8"/>
                          </a:solidFill>
                          <a:latin typeface="Involve" panose="020B0502020202020204" pitchFamily="34" charset="0"/>
                          <a:ea typeface="+mn-ea"/>
                          <a:cs typeface="+mn-cs"/>
                        </a:rPr>
                        <a:t>Локализованная поддержка</a:t>
                      </a:r>
                      <a:endParaRPr lang="en-US" sz="1400" kern="1200" dirty="0">
                        <a:solidFill>
                          <a:srgbClr val="D8D8D8"/>
                        </a:solidFill>
                        <a:latin typeface="Involve" panose="020B0502020202020204" pitchFamily="34" charset="0"/>
                        <a:ea typeface="+mn-ea"/>
                        <a:cs typeface="+mn-cs"/>
                      </a:endParaRPr>
                    </a:p>
                    <a:p>
                      <a:pPr marL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ru-RU" sz="1400" kern="1200" dirty="0">
                        <a:solidFill>
                          <a:srgbClr val="D8D8D8"/>
                        </a:solidFill>
                        <a:latin typeface="Involve" panose="020B0502020202020204" pitchFamily="34" charset="0"/>
                        <a:ea typeface="+mn-ea"/>
                        <a:cs typeface="+mn-cs"/>
                      </a:endParaRPr>
                    </a:p>
                    <a:p>
                      <a:pPr marL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 kern="1200" dirty="0">
                          <a:solidFill>
                            <a:srgbClr val="D8D8D8"/>
                          </a:solidFill>
                          <a:latin typeface="Involve" panose="020B0502020202020204" pitchFamily="34" charset="0"/>
                          <a:ea typeface="+mn-ea"/>
                          <a:cs typeface="+mn-cs"/>
                        </a:rPr>
                        <a:t>Сообщество (</a:t>
                      </a:r>
                      <a:r>
                        <a:rPr lang="ru-RU" sz="1400" kern="1200" dirty="0" err="1">
                          <a:solidFill>
                            <a:srgbClr val="D8D8D8"/>
                          </a:solidFill>
                          <a:latin typeface="Involve" panose="020B0502020202020204" pitchFamily="34" charset="0"/>
                          <a:ea typeface="+mn-ea"/>
                          <a:cs typeface="+mn-cs"/>
                        </a:rPr>
                        <a:t>Telegram</a:t>
                      </a:r>
                      <a:r>
                        <a:rPr lang="ru-RU" sz="1400" kern="1200" dirty="0">
                          <a:solidFill>
                            <a:srgbClr val="D8D8D8"/>
                          </a:solidFill>
                          <a:latin typeface="Involve" panose="020B0502020202020204" pitchFamily="34" charset="0"/>
                          <a:ea typeface="+mn-ea"/>
                          <a:cs typeface="+mn-cs"/>
                        </a:rPr>
                        <a:t>/VK)</a:t>
                      </a:r>
                      <a:endParaRPr lang="en-US" sz="1400" kern="1200" dirty="0">
                        <a:solidFill>
                          <a:srgbClr val="D8D8D8"/>
                        </a:solidFill>
                        <a:latin typeface="Involve" panose="020B0502020202020204" pitchFamily="34" charset="0"/>
                        <a:ea typeface="+mn-ea"/>
                        <a:cs typeface="+mn-cs"/>
                      </a:endParaRPr>
                    </a:p>
                    <a:p>
                      <a:pPr marL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ru-RU" sz="1400" kern="1200" dirty="0">
                        <a:solidFill>
                          <a:srgbClr val="D8D8D8"/>
                        </a:solidFill>
                        <a:latin typeface="Involve" panose="020B0502020202020204" pitchFamily="34" charset="0"/>
                        <a:ea typeface="+mn-ea"/>
                        <a:cs typeface="+mn-cs"/>
                      </a:endParaRPr>
                    </a:p>
                    <a:p>
                      <a:pPr marL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 kern="1200" dirty="0">
                          <a:solidFill>
                            <a:srgbClr val="D8D8D8"/>
                          </a:solidFill>
                          <a:latin typeface="Involve" panose="020B0502020202020204" pitchFamily="34" charset="0"/>
                          <a:ea typeface="+mn-ea"/>
                          <a:cs typeface="+mn-cs"/>
                        </a:rPr>
                        <a:t>Аккаунт-менеджеры (B2B)</a:t>
                      </a: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81818"/>
                    </a:solidFill>
                  </a:tcPr>
                </a:tc>
                <a:tc rowSpan="3">
                  <a:txBody>
                    <a:bodyPr/>
                    <a:lstStyle/>
                    <a:p>
                      <a:pPr marL="0" lvl="1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ru-RU" sz="1400" b="1" kern="1200" dirty="0">
                          <a:solidFill>
                            <a:schemeClr val="bg1"/>
                          </a:solidFill>
                          <a:latin typeface="Involve" panose="020B0502020202020204" pitchFamily="34" charset="0"/>
                          <a:ea typeface="+mn-ea"/>
                          <a:cs typeface="+mn-cs"/>
                        </a:rPr>
                        <a:t>Потребительский сегмент</a:t>
                      </a:r>
                      <a:endParaRPr lang="en-US" sz="1400" b="1" kern="1200" dirty="0">
                        <a:solidFill>
                          <a:schemeClr val="bg1"/>
                        </a:solidFill>
                        <a:latin typeface="Involve" panose="020B0502020202020204" pitchFamily="34" charset="0"/>
                        <a:ea typeface="+mn-ea"/>
                        <a:cs typeface="+mn-cs"/>
                      </a:endParaRPr>
                    </a:p>
                    <a:p>
                      <a:pPr marL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 kern="1200" dirty="0">
                          <a:solidFill>
                            <a:srgbClr val="D8D8D8"/>
                          </a:solidFill>
                          <a:latin typeface="Involve" panose="020B0502020202020204" pitchFamily="34" charset="0"/>
                          <a:ea typeface="+mn-ea"/>
                          <a:cs typeface="+mn-cs"/>
                        </a:rPr>
                        <a:t>Здоровье-ориентированные любители спорта</a:t>
                      </a:r>
                      <a:endParaRPr lang="en-US" sz="1400" kern="1200" dirty="0">
                        <a:solidFill>
                          <a:srgbClr val="D8D8D8"/>
                        </a:solidFill>
                        <a:latin typeface="Involve" panose="020B0502020202020204" pitchFamily="34" charset="0"/>
                        <a:ea typeface="+mn-ea"/>
                        <a:cs typeface="+mn-cs"/>
                      </a:endParaRPr>
                    </a:p>
                    <a:p>
                      <a:pPr marL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ru-RU" sz="1400" kern="1200" dirty="0">
                        <a:solidFill>
                          <a:srgbClr val="D8D8D8"/>
                        </a:solidFill>
                        <a:latin typeface="Involve" panose="020B0502020202020204" pitchFamily="34" charset="0"/>
                        <a:ea typeface="+mn-ea"/>
                        <a:cs typeface="+mn-cs"/>
                      </a:endParaRPr>
                    </a:p>
                    <a:p>
                      <a:pPr marL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 kern="1200" dirty="0">
                          <a:solidFill>
                            <a:srgbClr val="D8D8D8"/>
                          </a:solidFill>
                          <a:latin typeface="Involve" panose="020B0502020202020204" pitchFamily="34" charset="0"/>
                          <a:ea typeface="+mn-ea"/>
                          <a:cs typeface="+mn-cs"/>
                        </a:rPr>
                        <a:t>Тренеры, спортивные команды</a:t>
                      </a:r>
                      <a:endParaRPr lang="en-US" sz="1400" kern="1200" dirty="0">
                        <a:solidFill>
                          <a:srgbClr val="D8D8D8"/>
                        </a:solidFill>
                        <a:latin typeface="Involve" panose="020B0502020202020204" pitchFamily="34" charset="0"/>
                        <a:ea typeface="+mn-ea"/>
                        <a:cs typeface="+mn-cs"/>
                      </a:endParaRPr>
                    </a:p>
                    <a:p>
                      <a:pPr marL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ru-RU" sz="1400" kern="1200" dirty="0">
                        <a:solidFill>
                          <a:srgbClr val="D8D8D8"/>
                        </a:solidFill>
                        <a:latin typeface="Involve" panose="020B0502020202020204" pitchFamily="34" charset="0"/>
                        <a:ea typeface="+mn-ea"/>
                        <a:cs typeface="+mn-cs"/>
                      </a:endParaRPr>
                    </a:p>
                    <a:p>
                      <a:pPr marL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 kern="1200" dirty="0">
                          <a:solidFill>
                            <a:srgbClr val="D8D8D8"/>
                          </a:solidFill>
                          <a:latin typeface="Involve" panose="020B0502020202020204" pitchFamily="34" charset="0"/>
                          <a:ea typeface="+mn-ea"/>
                          <a:cs typeface="+mn-cs"/>
                        </a:rPr>
                        <a:t>Корпоративные клиенты</a:t>
                      </a:r>
                    </a:p>
                    <a:p>
                      <a:pPr marL="0" lvl="1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ru-RU" sz="1400" kern="1200" dirty="0">
                        <a:solidFill>
                          <a:srgbClr val="D8D8D8"/>
                        </a:solidFill>
                        <a:latin typeface="Involve" panose="020B0502020202020204" pitchFamily="34" charset="0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8181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16303893"/>
                  </a:ext>
                </a:extLst>
              </a:tr>
              <a:tr h="15873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lvl="1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ru-RU" sz="1400" b="1" kern="1200" dirty="0">
                          <a:solidFill>
                            <a:schemeClr val="bg1"/>
                          </a:solidFill>
                          <a:latin typeface="Involve" panose="020B0502020202020204" pitchFamily="34" charset="0"/>
                          <a:ea typeface="+mn-ea"/>
                          <a:cs typeface="+mn-cs"/>
                        </a:rPr>
                        <a:t>Ключевые ресурсы</a:t>
                      </a:r>
                      <a:endParaRPr lang="en-US" sz="1400" b="1" kern="1200" dirty="0">
                        <a:solidFill>
                          <a:schemeClr val="bg1"/>
                        </a:solidFill>
                        <a:latin typeface="Involve" panose="020B0502020202020204" pitchFamily="34" charset="0"/>
                        <a:ea typeface="+mn-ea"/>
                        <a:cs typeface="+mn-cs"/>
                      </a:endParaRPr>
                    </a:p>
                    <a:p>
                      <a:pPr marL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 kern="1200" dirty="0">
                          <a:solidFill>
                            <a:srgbClr val="D8D8D8"/>
                          </a:solidFill>
                          <a:latin typeface="Involve" panose="020B0502020202020204" pitchFamily="34" charset="0"/>
                          <a:ea typeface="+mn-ea"/>
                          <a:cs typeface="+mn-cs"/>
                        </a:rPr>
                        <a:t>Интеллектуальная собственность</a:t>
                      </a:r>
                      <a:endParaRPr lang="en-US" sz="1400" kern="1200" dirty="0">
                        <a:solidFill>
                          <a:srgbClr val="D8D8D8"/>
                        </a:solidFill>
                        <a:latin typeface="Involve" panose="020B0502020202020204" pitchFamily="34" charset="0"/>
                        <a:ea typeface="+mn-ea"/>
                        <a:cs typeface="+mn-cs"/>
                      </a:endParaRPr>
                    </a:p>
                    <a:p>
                      <a:pPr marL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ru-RU" sz="1400" kern="1200" dirty="0">
                        <a:solidFill>
                          <a:srgbClr val="D8D8D8"/>
                        </a:solidFill>
                        <a:latin typeface="Involve" panose="020B0502020202020204" pitchFamily="34" charset="0"/>
                        <a:ea typeface="+mn-ea"/>
                        <a:cs typeface="+mn-cs"/>
                      </a:endParaRPr>
                    </a:p>
                    <a:p>
                      <a:pPr marL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 kern="1200" dirty="0">
                          <a:solidFill>
                            <a:srgbClr val="D8D8D8"/>
                          </a:solidFill>
                          <a:latin typeface="Involve" panose="020B0502020202020204" pitchFamily="34" charset="0"/>
                          <a:ea typeface="+mn-ea"/>
                          <a:cs typeface="+mn-cs"/>
                        </a:rPr>
                        <a:t>Команда экспертов</a:t>
                      </a:r>
                      <a:endParaRPr lang="en-US" sz="1400" kern="1200" dirty="0">
                        <a:solidFill>
                          <a:srgbClr val="D8D8D8"/>
                        </a:solidFill>
                        <a:latin typeface="Involve" panose="020B0502020202020204" pitchFamily="34" charset="0"/>
                        <a:ea typeface="+mn-ea"/>
                        <a:cs typeface="+mn-cs"/>
                      </a:endParaRPr>
                    </a:p>
                    <a:p>
                      <a:pPr marL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ru-RU" sz="1400" kern="1200" dirty="0">
                        <a:solidFill>
                          <a:srgbClr val="D8D8D8"/>
                        </a:solidFill>
                        <a:latin typeface="Involve" panose="020B0502020202020204" pitchFamily="34" charset="0"/>
                        <a:ea typeface="+mn-ea"/>
                        <a:cs typeface="+mn-cs"/>
                      </a:endParaRPr>
                    </a:p>
                    <a:p>
                      <a:pPr marL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 kern="1200" dirty="0">
                          <a:solidFill>
                            <a:srgbClr val="D8D8D8"/>
                          </a:solidFill>
                          <a:latin typeface="Involve" panose="020B0502020202020204" pitchFamily="34" charset="0"/>
                          <a:ea typeface="+mn-ea"/>
                          <a:cs typeface="+mn-cs"/>
                        </a:rPr>
                        <a:t>Облачная инфраструктура</a:t>
                      </a:r>
                      <a:endParaRPr lang="en-US" sz="1400" kern="1200" dirty="0">
                        <a:solidFill>
                          <a:srgbClr val="D8D8D8"/>
                        </a:solidFill>
                        <a:latin typeface="Involve" panose="020B0502020202020204" pitchFamily="34" charset="0"/>
                        <a:ea typeface="+mn-ea"/>
                        <a:cs typeface="+mn-cs"/>
                      </a:endParaRPr>
                    </a:p>
                    <a:p>
                      <a:pPr marL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ru-RU" sz="1400" kern="1200" dirty="0">
                        <a:solidFill>
                          <a:srgbClr val="D8D8D8"/>
                        </a:solidFill>
                        <a:latin typeface="Involve" panose="020B0502020202020204" pitchFamily="34" charset="0"/>
                        <a:ea typeface="+mn-ea"/>
                        <a:cs typeface="+mn-cs"/>
                      </a:endParaRPr>
                    </a:p>
                    <a:p>
                      <a:pPr marL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 kern="1200" dirty="0">
                          <a:solidFill>
                            <a:srgbClr val="D8D8D8"/>
                          </a:solidFill>
                          <a:latin typeface="Involve" panose="020B0502020202020204" pitchFamily="34" charset="0"/>
                          <a:ea typeface="+mn-ea"/>
                          <a:cs typeface="+mn-cs"/>
                        </a:rPr>
                        <a:t>Бренд H-Life</a:t>
                      </a:r>
                      <a:endParaRPr lang="en-US" sz="1400" kern="1200" dirty="0">
                        <a:solidFill>
                          <a:srgbClr val="D8D8D8"/>
                        </a:solidFill>
                        <a:latin typeface="Involve" panose="020B0502020202020204" pitchFamily="34" charset="0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1717"/>
                    </a:solidFill>
                  </a:tcPr>
                </a:tc>
                <a:tc gridSpan="2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ru-RU" sz="1400" kern="1200" dirty="0">
                        <a:solidFill>
                          <a:srgbClr val="D8D8D8"/>
                        </a:solidFill>
                        <a:latin typeface="Involve" panose="020B0502020202020204" pitchFamily="34" charset="0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81818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2081267"/>
                  </a:ext>
                </a:extLst>
              </a:tr>
              <a:tr h="79137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T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vMerge="1">
                  <a:txBody>
                    <a:bodyPr/>
                    <a:lstStyle/>
                    <a:p>
                      <a:pPr marL="0" lvl="1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 b="1" kern="1200" dirty="0">
                          <a:solidFill>
                            <a:schemeClr val="bg1"/>
                          </a:solidFill>
                          <a:latin typeface="Involve" panose="020B0502020202020204" pitchFamily="34" charset="0"/>
                          <a:ea typeface="+mn-ea"/>
                          <a:cs typeface="+mn-cs"/>
                        </a:rPr>
                        <a:t>Ключевые ресурсы</a:t>
                      </a:r>
                      <a:endParaRPr lang="en-US" sz="1400" b="1" kern="1200" dirty="0">
                        <a:solidFill>
                          <a:schemeClr val="bg1"/>
                        </a:solidFill>
                        <a:latin typeface="Involve" panose="020B0502020202020204" pitchFamily="34" charset="0"/>
                        <a:ea typeface="+mn-ea"/>
                        <a:cs typeface="+mn-cs"/>
                      </a:endParaRPr>
                    </a:p>
                    <a:p>
                      <a:pPr marL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 kern="1200" dirty="0">
                          <a:solidFill>
                            <a:srgbClr val="D8D8D8"/>
                          </a:solidFill>
                          <a:latin typeface="Involve" panose="020B0502020202020204" pitchFamily="34" charset="0"/>
                          <a:ea typeface="+mn-ea"/>
                          <a:cs typeface="+mn-cs"/>
                        </a:rPr>
                        <a:t>Интеллектуальная собственность</a:t>
                      </a:r>
                      <a:endParaRPr lang="en-US" sz="1400" kern="1200" dirty="0">
                        <a:solidFill>
                          <a:srgbClr val="D8D8D8"/>
                        </a:solidFill>
                        <a:latin typeface="Involve" panose="020B0502020202020204" pitchFamily="34" charset="0"/>
                        <a:ea typeface="+mn-ea"/>
                        <a:cs typeface="+mn-cs"/>
                      </a:endParaRPr>
                    </a:p>
                    <a:p>
                      <a:pPr marL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ru-RU" sz="1400" kern="1200" dirty="0">
                        <a:solidFill>
                          <a:srgbClr val="D8D8D8"/>
                        </a:solidFill>
                        <a:latin typeface="Involve" panose="020B0502020202020204" pitchFamily="34" charset="0"/>
                        <a:ea typeface="+mn-ea"/>
                        <a:cs typeface="+mn-cs"/>
                      </a:endParaRPr>
                    </a:p>
                    <a:p>
                      <a:pPr marL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 kern="1200" dirty="0">
                          <a:solidFill>
                            <a:srgbClr val="D8D8D8"/>
                          </a:solidFill>
                          <a:latin typeface="Involve" panose="020B0502020202020204" pitchFamily="34" charset="0"/>
                          <a:ea typeface="+mn-ea"/>
                          <a:cs typeface="+mn-cs"/>
                        </a:rPr>
                        <a:t>Команда экспертов</a:t>
                      </a:r>
                      <a:endParaRPr lang="en-US" sz="1400" kern="1200" dirty="0">
                        <a:solidFill>
                          <a:srgbClr val="D8D8D8"/>
                        </a:solidFill>
                        <a:latin typeface="Involve" panose="020B0502020202020204" pitchFamily="34" charset="0"/>
                        <a:ea typeface="+mn-ea"/>
                        <a:cs typeface="+mn-cs"/>
                      </a:endParaRPr>
                    </a:p>
                    <a:p>
                      <a:pPr marL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ru-RU" sz="1400" kern="1200" dirty="0">
                        <a:solidFill>
                          <a:srgbClr val="D8D8D8"/>
                        </a:solidFill>
                        <a:latin typeface="Involve" panose="020B0502020202020204" pitchFamily="34" charset="0"/>
                        <a:ea typeface="+mn-ea"/>
                        <a:cs typeface="+mn-cs"/>
                      </a:endParaRPr>
                    </a:p>
                    <a:p>
                      <a:pPr marL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 kern="1200" dirty="0">
                          <a:solidFill>
                            <a:srgbClr val="D8D8D8"/>
                          </a:solidFill>
                          <a:latin typeface="Involve" panose="020B0502020202020204" pitchFamily="34" charset="0"/>
                          <a:ea typeface="+mn-ea"/>
                          <a:cs typeface="+mn-cs"/>
                        </a:rPr>
                        <a:t>Облачная инфраструктура</a:t>
                      </a:r>
                      <a:endParaRPr lang="en-US" sz="1400" kern="1200" dirty="0">
                        <a:solidFill>
                          <a:srgbClr val="D8D8D8"/>
                        </a:solidFill>
                        <a:latin typeface="Involve" panose="020B0502020202020204" pitchFamily="34" charset="0"/>
                        <a:ea typeface="+mn-ea"/>
                        <a:cs typeface="+mn-cs"/>
                      </a:endParaRPr>
                    </a:p>
                    <a:p>
                      <a:pPr marL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ru-RU" sz="1400" kern="1200" dirty="0">
                        <a:solidFill>
                          <a:srgbClr val="D8D8D8"/>
                        </a:solidFill>
                        <a:latin typeface="Involve" panose="020B0502020202020204" pitchFamily="34" charset="0"/>
                        <a:ea typeface="+mn-ea"/>
                        <a:cs typeface="+mn-cs"/>
                      </a:endParaRPr>
                    </a:p>
                    <a:p>
                      <a:pPr marL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 kern="1200" dirty="0">
                          <a:solidFill>
                            <a:srgbClr val="D8D8D8"/>
                          </a:solidFill>
                          <a:latin typeface="Involve" panose="020B0502020202020204" pitchFamily="34" charset="0"/>
                          <a:ea typeface="+mn-ea"/>
                          <a:cs typeface="+mn-cs"/>
                        </a:rPr>
                        <a:t>Бренд H-Life</a:t>
                      </a: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1717"/>
                    </a:solidFill>
                  </a:tcPr>
                </a:tc>
                <a:tc gridSpan="2"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1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ru-RU" sz="1400" b="1" kern="1200" dirty="0">
                          <a:solidFill>
                            <a:schemeClr val="bg1"/>
                          </a:solidFill>
                          <a:latin typeface="Involve" panose="020B0502020202020204" pitchFamily="34" charset="0"/>
                          <a:ea typeface="+mn-ea"/>
                          <a:cs typeface="+mn-cs"/>
                        </a:rPr>
                        <a:t>Каналы сбыта</a:t>
                      </a:r>
                      <a:endParaRPr lang="en-US" sz="1400" b="1" kern="1200" dirty="0">
                        <a:solidFill>
                          <a:schemeClr val="bg1"/>
                        </a:solidFill>
                        <a:latin typeface="Involve" panose="020B0502020202020204" pitchFamily="34" charset="0"/>
                        <a:ea typeface="+mn-ea"/>
                        <a:cs typeface="+mn-cs"/>
                      </a:endParaRPr>
                    </a:p>
                    <a:p>
                      <a:pPr marL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 kern="1200" dirty="0">
                          <a:solidFill>
                            <a:srgbClr val="D8D8D8"/>
                          </a:solidFill>
                          <a:latin typeface="Involve" panose="020B0502020202020204" pitchFamily="34" charset="0"/>
                          <a:ea typeface="+mn-ea"/>
                          <a:cs typeface="+mn-cs"/>
                        </a:rPr>
                        <a:t>Собственный веб-сайт</a:t>
                      </a:r>
                      <a:endParaRPr lang="en-US" sz="1400" kern="1200" dirty="0">
                        <a:solidFill>
                          <a:srgbClr val="D8D8D8"/>
                        </a:solidFill>
                        <a:latin typeface="Involve" panose="020B0502020202020204" pitchFamily="34" charset="0"/>
                        <a:ea typeface="+mn-ea"/>
                        <a:cs typeface="+mn-cs"/>
                      </a:endParaRPr>
                    </a:p>
                    <a:p>
                      <a:pPr marL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ru-RU" sz="1400" kern="1200" dirty="0">
                        <a:solidFill>
                          <a:srgbClr val="D8D8D8"/>
                        </a:solidFill>
                        <a:latin typeface="Involve" panose="020B0502020202020204" pitchFamily="34" charset="0"/>
                        <a:ea typeface="+mn-ea"/>
                        <a:cs typeface="+mn-cs"/>
                      </a:endParaRPr>
                    </a:p>
                    <a:p>
                      <a:pPr marL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 kern="1200" dirty="0">
                          <a:solidFill>
                            <a:srgbClr val="D8D8D8"/>
                          </a:solidFill>
                          <a:latin typeface="Involve" panose="020B0502020202020204" pitchFamily="34" charset="0"/>
                          <a:ea typeface="+mn-ea"/>
                          <a:cs typeface="+mn-cs"/>
                        </a:rPr>
                        <a:t>Маркетплейсы (</a:t>
                      </a:r>
                      <a:r>
                        <a:rPr lang="ru-RU" sz="1400" kern="1200" dirty="0" err="1">
                          <a:solidFill>
                            <a:srgbClr val="D8D8D8"/>
                          </a:solidFill>
                          <a:latin typeface="Involve" panose="020B0502020202020204" pitchFamily="34" charset="0"/>
                          <a:ea typeface="+mn-ea"/>
                          <a:cs typeface="+mn-cs"/>
                        </a:rPr>
                        <a:t>Ozon</a:t>
                      </a:r>
                      <a:r>
                        <a:rPr lang="ru-RU" sz="1400" kern="1200" dirty="0">
                          <a:solidFill>
                            <a:srgbClr val="D8D8D8"/>
                          </a:solidFill>
                          <a:latin typeface="Involve" panose="020B0502020202020204" pitchFamily="34" charset="0"/>
                          <a:ea typeface="+mn-ea"/>
                          <a:cs typeface="+mn-cs"/>
                        </a:rPr>
                        <a:t>, WB)</a:t>
                      </a:r>
                      <a:endParaRPr lang="en-US" sz="1400" kern="1200" dirty="0">
                        <a:solidFill>
                          <a:srgbClr val="D8D8D8"/>
                        </a:solidFill>
                        <a:latin typeface="Involve" panose="020B0502020202020204" pitchFamily="34" charset="0"/>
                        <a:ea typeface="+mn-ea"/>
                        <a:cs typeface="+mn-cs"/>
                      </a:endParaRPr>
                    </a:p>
                    <a:p>
                      <a:pPr marL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ru-RU" sz="1400" kern="1200" dirty="0">
                        <a:solidFill>
                          <a:srgbClr val="D8D8D8"/>
                        </a:solidFill>
                        <a:latin typeface="Involve" panose="020B0502020202020204" pitchFamily="34" charset="0"/>
                        <a:ea typeface="+mn-ea"/>
                        <a:cs typeface="+mn-cs"/>
                      </a:endParaRPr>
                    </a:p>
                    <a:p>
                      <a:pPr marL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 kern="1200" dirty="0">
                          <a:solidFill>
                            <a:srgbClr val="D8D8D8"/>
                          </a:solidFill>
                          <a:latin typeface="Involve" panose="020B0502020202020204" pitchFamily="34" charset="0"/>
                          <a:ea typeface="+mn-ea"/>
                          <a:cs typeface="+mn-cs"/>
                        </a:rPr>
                        <a:t>Прямые B2B продажи</a:t>
                      </a:r>
                      <a:endParaRPr lang="en-US" sz="1400" kern="1200" dirty="0">
                        <a:solidFill>
                          <a:srgbClr val="D8D8D8"/>
                        </a:solidFill>
                        <a:latin typeface="Involve" panose="020B0502020202020204" pitchFamily="34" charset="0"/>
                        <a:ea typeface="+mn-ea"/>
                        <a:cs typeface="+mn-cs"/>
                      </a:endParaRPr>
                    </a:p>
                    <a:p>
                      <a:pPr marL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ru-RU" sz="1400" kern="1200" dirty="0">
                        <a:solidFill>
                          <a:srgbClr val="D8D8D8"/>
                        </a:solidFill>
                        <a:latin typeface="Involve" panose="020B0502020202020204" pitchFamily="34" charset="0"/>
                        <a:ea typeface="+mn-ea"/>
                        <a:cs typeface="+mn-cs"/>
                      </a:endParaRPr>
                    </a:p>
                    <a:p>
                      <a:pPr marL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 kern="1200" dirty="0">
                          <a:solidFill>
                            <a:srgbClr val="D8D8D8"/>
                          </a:solidFill>
                          <a:latin typeface="Involve" panose="020B0502020202020204" pitchFamily="34" charset="0"/>
                          <a:ea typeface="+mn-ea"/>
                          <a:cs typeface="+mn-cs"/>
                        </a:rPr>
                        <a:t>Партнерские программы</a:t>
                      </a:r>
                    </a:p>
                  </a:txBody>
                  <a:tcPr marL="88900" marR="88900" marT="76200" marB="76200">
                    <a:lnL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1717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3801755222"/>
                  </a:ext>
                </a:extLst>
              </a:tr>
              <a:tr h="847548">
                <a:tc gridSpan="3">
                  <a:txBody>
                    <a:bodyPr/>
                    <a:lstStyle/>
                    <a:p>
                      <a:pPr marL="0" lvl="1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ru-RU" sz="1400" b="1" kern="1200" dirty="0">
                          <a:solidFill>
                            <a:schemeClr val="bg1"/>
                          </a:solidFill>
                          <a:latin typeface="Involve" panose="020B0502020202020204" pitchFamily="34" charset="0"/>
                          <a:ea typeface="+mn-ea"/>
                          <a:cs typeface="+mn-cs"/>
                        </a:rPr>
                        <a:t>Структура издержек</a:t>
                      </a:r>
                      <a:endParaRPr lang="en-US" sz="1400" b="1" kern="1200" dirty="0">
                        <a:solidFill>
                          <a:schemeClr val="bg1"/>
                        </a:solidFill>
                        <a:latin typeface="Involve" panose="020B0502020202020204" pitchFamily="34" charset="0"/>
                        <a:ea typeface="+mn-ea"/>
                        <a:cs typeface="+mn-cs"/>
                      </a:endParaRPr>
                    </a:p>
                    <a:p>
                      <a:pPr marL="0" lvl="1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 kern="1200" dirty="0">
                          <a:solidFill>
                            <a:srgbClr val="D8D8D8"/>
                          </a:solidFill>
                          <a:latin typeface="Involve" panose="020B0502020202020204" pitchFamily="34" charset="0"/>
                          <a:ea typeface="+mn-ea"/>
                          <a:cs typeface="+mn-cs"/>
                        </a:rPr>
                        <a:t>R&amp;D, ФОТ команды разработки, производство, маркетинг, инфраструктура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52525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buNone/>
                      </a:pPr>
                      <a:endParaRPr lang="ru-RU" sz="1400" b="0" dirty="0">
                        <a:solidFill>
                          <a:schemeClr val="bg1"/>
                        </a:solidFill>
                        <a:effectLst/>
                        <a:latin typeface="Involve" panose="020B0502020202020204" pitchFamily="34" charset="0"/>
                      </a:endParaRPr>
                    </a:p>
                  </a:txBody>
                  <a:tcPr marL="88900" marR="88900" marT="76200" marB="76200">
                    <a:lnL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52525">
                        <a:alpha val="56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</a:pPr>
                      <a:endParaRPr lang="ru-RU" sz="1400" b="0" dirty="0">
                        <a:solidFill>
                          <a:srgbClr val="D8D8D8"/>
                        </a:solidFill>
                        <a:latin typeface="Involve" panose="020B0502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52525">
                        <a:alpha val="56000"/>
                      </a:srgb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lvl="1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ru-RU" sz="1400" b="1" kern="1200" dirty="0">
                          <a:solidFill>
                            <a:schemeClr val="bg1"/>
                          </a:solidFill>
                          <a:latin typeface="Involve" panose="020B0502020202020204" pitchFamily="34" charset="0"/>
                          <a:ea typeface="+mn-ea"/>
                          <a:cs typeface="+mn-cs"/>
                        </a:rPr>
                        <a:t>Структура доходов</a:t>
                      </a:r>
                      <a:endParaRPr lang="en-US" sz="1400" b="1" kern="1200" dirty="0">
                        <a:solidFill>
                          <a:schemeClr val="bg1"/>
                        </a:solidFill>
                        <a:latin typeface="Involve" panose="020B0502020202020204" pitchFamily="34" charset="0"/>
                        <a:ea typeface="+mn-ea"/>
                        <a:cs typeface="+mn-cs"/>
                      </a:endParaRPr>
                    </a:p>
                    <a:p>
                      <a:pPr marL="0" lvl="1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 kern="1200" dirty="0">
                          <a:solidFill>
                            <a:srgbClr val="D8D8D8"/>
                          </a:solidFill>
                          <a:latin typeface="Involve" panose="020B0502020202020204" pitchFamily="34" charset="0"/>
                          <a:ea typeface="+mn-ea"/>
                          <a:cs typeface="+mn-cs"/>
                        </a:rPr>
                        <a:t>Продажа устройств, PRO-подписка в приложении, B2B лицензирование платформы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52525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buNone/>
                      </a:pPr>
                      <a:endParaRPr lang="ru-RU" sz="1400" b="0" dirty="0">
                        <a:solidFill>
                          <a:srgbClr val="D8D8D8"/>
                        </a:solidFill>
                        <a:effectLst/>
                        <a:latin typeface="Involve" panose="020B0502020202020204" pitchFamily="34" charset="0"/>
                      </a:endParaRPr>
                    </a:p>
                  </a:txBody>
                  <a:tcPr marL="88900" marR="88900" marT="76200" marB="76200">
                    <a:lnL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52525">
                        <a:alpha val="56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0" dirty="0">
                        <a:solidFill>
                          <a:srgbClr val="D8D8D8"/>
                        </a:solidFill>
                        <a:effectLst/>
                        <a:latin typeface="Involve" panose="020B0502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52525">
                        <a:alpha val="56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03004014"/>
                  </a:ext>
                </a:extLst>
              </a:tr>
            </a:tbl>
          </a:graphicData>
        </a:graphic>
      </p:graphicFrame>
      <p:sp>
        <p:nvSpPr>
          <p:cNvPr id="9" name="AutoShape 2" descr="Выбранное изображение показано в окне просмотра.">
            <a:extLst>
              <a:ext uri="{FF2B5EF4-FFF2-40B4-BE49-F238E27FC236}">
                <a16:creationId xmlns:a16="http://schemas.microsoft.com/office/drawing/2014/main" id="{587B5977-71E3-29FC-0141-00DD688D42D5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1061699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7171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13130CD-4D25-A241-3A66-1F53258B4D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b="1" dirty="0">
                <a:solidFill>
                  <a:schemeClr val="bg1"/>
                </a:solidFill>
                <a:latin typeface="Involve" panose="020B0502020202020204" pitchFamily="34" charset="0"/>
              </a:rPr>
              <a:t>Текущие этапы и планы</a:t>
            </a:r>
            <a:endParaRPr lang="ru-RU" dirty="0">
              <a:solidFill>
                <a:schemeClr val="bg1"/>
              </a:solidFill>
              <a:latin typeface="Involve" panose="020B0502020202020204" pitchFamily="34" charset="0"/>
            </a:endParaRPr>
          </a:p>
        </p:txBody>
      </p:sp>
      <p:graphicFrame>
        <p:nvGraphicFramePr>
          <p:cNvPr id="5" name="Таблица 4">
            <a:extLst>
              <a:ext uri="{FF2B5EF4-FFF2-40B4-BE49-F238E27FC236}">
                <a16:creationId xmlns:a16="http://schemas.microsoft.com/office/drawing/2014/main" id="{1CCA990B-5E63-2660-1EA7-9A8AFC5AACD5}"/>
              </a:ext>
            </a:extLst>
          </p:cNvPr>
          <p:cNvGraphicFramePr>
            <a:graphicFrameLocks noGrp="1"/>
          </p:cNvGraphicFramePr>
          <p:nvPr/>
        </p:nvGraphicFramePr>
        <p:xfrm>
          <a:off x="908050" y="1690688"/>
          <a:ext cx="8921750" cy="4500560"/>
        </p:xfrm>
        <a:graphic>
          <a:graphicData uri="http://schemas.openxmlformats.org/drawingml/2006/table">
            <a:tbl>
              <a:tblPr firstRow="1" bandRow="1">
                <a:effectLst/>
                <a:tableStyleId>{2D5ABB26-0587-4C30-8999-92F81FD0307C}</a:tableStyleId>
              </a:tblPr>
              <a:tblGrid>
                <a:gridCol w="4046255">
                  <a:extLst>
                    <a:ext uri="{9D8B030D-6E8A-4147-A177-3AD203B41FA5}">
                      <a16:colId xmlns:a16="http://schemas.microsoft.com/office/drawing/2014/main" val="449959413"/>
                    </a:ext>
                  </a:extLst>
                </a:gridCol>
                <a:gridCol w="4875495">
                  <a:extLst>
                    <a:ext uri="{9D8B030D-6E8A-4147-A177-3AD203B41FA5}">
                      <a16:colId xmlns:a16="http://schemas.microsoft.com/office/drawing/2014/main" val="2269582270"/>
                    </a:ext>
                  </a:extLst>
                </a:gridCol>
              </a:tblGrid>
              <a:tr h="444014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</a:pPr>
                      <a:r>
                        <a:rPr lang="ru-RU" sz="1600" b="1" i="0" kern="1200">
                          <a:solidFill>
                            <a:srgbClr val="D8D8D8"/>
                          </a:solidFill>
                          <a:effectLst/>
                          <a:latin typeface="Involve" panose="020B0502020202020204" pitchFamily="34" charset="0"/>
                          <a:ea typeface="+mn-ea"/>
                          <a:cs typeface="+mn-cs"/>
                        </a:rPr>
                        <a:t>Задачи</a:t>
                      </a:r>
                      <a:endParaRPr lang="ru-RU" sz="1600" b="1" dirty="0">
                        <a:solidFill>
                          <a:srgbClr val="D8D8D8"/>
                        </a:solidFill>
                        <a:latin typeface="Involve" panose="020B050202020202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81818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</a:pPr>
                      <a:r>
                        <a:rPr lang="ru-RU" sz="1600" b="1" dirty="0">
                          <a:solidFill>
                            <a:schemeClr val="bg1"/>
                          </a:solidFill>
                          <a:latin typeface="Involve" panose="020B0502020202020204" pitchFamily="34" charset="0"/>
                        </a:rPr>
                        <a:t>Срок</a:t>
                      </a:r>
                      <a:r>
                        <a:rPr lang="en-US" sz="1600" b="1" dirty="0">
                          <a:solidFill>
                            <a:schemeClr val="bg1"/>
                          </a:solidFill>
                          <a:latin typeface="Involve" panose="020B0502020202020204" pitchFamily="34" charset="0"/>
                        </a:rPr>
                        <a:t> </a:t>
                      </a:r>
                      <a:endParaRPr lang="ru-RU" sz="1600" b="1" dirty="0">
                        <a:solidFill>
                          <a:schemeClr val="bg1"/>
                        </a:solidFill>
                        <a:latin typeface="Involve" panose="020B0502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8181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23030996"/>
                  </a:ext>
                </a:extLst>
              </a:tr>
              <a:tr h="1085050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</a:pPr>
                      <a:r>
                        <a:rPr lang="ru-RU" sz="1400" b="0">
                          <a:solidFill>
                            <a:srgbClr val="D8D8D8"/>
                          </a:solidFill>
                          <a:latin typeface="Involve" panose="020B0502020202020204" pitchFamily="34" charset="0"/>
                        </a:rPr>
                        <a:t>Что сделано (Q4 2025): CustDev, архитектура устройства, лабораторный прототип, альфа ИИ для HRV.</a:t>
                      </a:r>
                      <a:endParaRPr lang="ru-RU" sz="1400" b="0" dirty="0">
                        <a:solidFill>
                          <a:srgbClr val="D8D8D8"/>
                        </a:solidFill>
                        <a:latin typeface="Involve" panose="020B050202020202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52525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</a:pPr>
                      <a:r>
                        <a:rPr lang="en-US" sz="1400" b="1" i="0" kern="1200" dirty="0">
                          <a:solidFill>
                            <a:srgbClr val="D8D8D8"/>
                          </a:solidFill>
                          <a:effectLst/>
                          <a:latin typeface="Involve" panose="020B0502020202020204" pitchFamily="34" charset="0"/>
                          <a:ea typeface="+mn-ea"/>
                          <a:cs typeface="+mn-cs"/>
                        </a:rPr>
                        <a:t>T+0 </a:t>
                      </a:r>
                      <a:r>
                        <a:rPr lang="ru-RU" sz="1400" b="1" i="0" kern="1200" dirty="0">
                          <a:solidFill>
                            <a:srgbClr val="D8D8D8"/>
                          </a:solidFill>
                          <a:effectLst/>
                          <a:latin typeface="Involve" panose="020B0502020202020204" pitchFamily="34" charset="0"/>
                          <a:ea typeface="+mn-ea"/>
                          <a:cs typeface="+mn-cs"/>
                        </a:rPr>
                        <a:t>мес. (Завершено)</a:t>
                      </a:r>
                      <a:r>
                        <a:rPr lang="en-US" sz="1400" b="1" i="0" kern="1200" dirty="0">
                          <a:solidFill>
                            <a:srgbClr val="D8D8D8"/>
                          </a:solidFill>
                          <a:effectLst/>
                          <a:latin typeface="Involve" panose="020B0502020202020204" pitchFamily="34" charset="0"/>
                          <a:ea typeface="+mn-ea"/>
                          <a:cs typeface="+mn-cs"/>
                        </a:rPr>
                        <a:t> </a:t>
                      </a:r>
                      <a:endParaRPr lang="ru-RU" sz="1400" b="1" dirty="0">
                        <a:solidFill>
                          <a:srgbClr val="D8D8D8"/>
                        </a:solidFill>
                        <a:latin typeface="Involve" panose="020B0502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5252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31935563"/>
                  </a:ext>
                </a:extLst>
              </a:tr>
              <a:tr h="742874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</a:pPr>
                      <a:r>
                        <a:rPr lang="ru-RU" sz="1400" b="0" i="0" kern="1200" dirty="0">
                          <a:solidFill>
                            <a:srgbClr val="D8D8D8"/>
                          </a:solidFill>
                          <a:effectLst/>
                          <a:latin typeface="Involve" panose="020B0502020202020204" pitchFamily="34" charset="0"/>
                          <a:ea typeface="+mn-ea"/>
                          <a:cs typeface="+mn-cs"/>
                        </a:rPr>
                        <a:t>Ближайшие цели (0–6 мес.): Бета-партия (50-100 шт.), закрытое тестирование.</a:t>
                      </a:r>
                      <a:endParaRPr lang="ru-RU" sz="1400" b="0" dirty="0">
                        <a:solidFill>
                          <a:srgbClr val="D8D8D8"/>
                        </a:solidFill>
                        <a:latin typeface="Involve" panose="020B050202020202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81718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</a:pPr>
                      <a:r>
                        <a:rPr lang="en-US" sz="1400" b="1" i="0" kern="1200" dirty="0">
                          <a:solidFill>
                            <a:srgbClr val="D8D8D8"/>
                          </a:solidFill>
                          <a:effectLst/>
                          <a:latin typeface="Involve" panose="020B0502020202020204" pitchFamily="34" charset="0"/>
                          <a:ea typeface="+mn-ea"/>
                          <a:cs typeface="+mn-cs"/>
                        </a:rPr>
                        <a:t>T+6 </a:t>
                      </a:r>
                      <a:r>
                        <a:rPr lang="ru-RU" sz="1400" b="1" i="0" kern="1200" dirty="0">
                          <a:solidFill>
                            <a:srgbClr val="D8D8D8"/>
                          </a:solidFill>
                          <a:effectLst/>
                          <a:latin typeface="Involve" panose="020B0502020202020204" pitchFamily="34" charset="0"/>
                          <a:ea typeface="+mn-ea"/>
                          <a:cs typeface="+mn-cs"/>
                        </a:rPr>
                        <a:t>мес.</a:t>
                      </a:r>
                      <a:endParaRPr lang="ru-RU" sz="1400" b="1" dirty="0">
                        <a:solidFill>
                          <a:srgbClr val="D8D8D8"/>
                        </a:solidFill>
                        <a:latin typeface="Involve" panose="020B0502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8171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82235536"/>
                  </a:ext>
                </a:extLst>
              </a:tr>
              <a:tr h="742874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</a:pPr>
                      <a:r>
                        <a:rPr lang="ru-RU" sz="1400" b="0" dirty="0">
                          <a:solidFill>
                            <a:srgbClr val="D8D8D8"/>
                          </a:solidFill>
                          <a:latin typeface="Involve" panose="020B0502020202020204" pitchFamily="34" charset="0"/>
                        </a:rPr>
                        <a:t>Ближайшие цели (0–6 мес.): Валидация (Polar H10), релиз MVP.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52525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</a:pPr>
                      <a:r>
                        <a:rPr lang="en-US" sz="1400" b="1" i="0" kern="1200" dirty="0">
                          <a:solidFill>
                            <a:srgbClr val="D8D8D8"/>
                          </a:solidFill>
                          <a:effectLst/>
                          <a:latin typeface="Involve" panose="020B0502020202020204" pitchFamily="34" charset="0"/>
                          <a:ea typeface="+mn-ea"/>
                          <a:cs typeface="+mn-cs"/>
                        </a:rPr>
                        <a:t>T+6 </a:t>
                      </a:r>
                      <a:r>
                        <a:rPr lang="ru-RU" sz="1400" b="1" i="0" kern="1200" dirty="0">
                          <a:solidFill>
                            <a:srgbClr val="D8D8D8"/>
                          </a:solidFill>
                          <a:effectLst/>
                          <a:latin typeface="Involve" panose="020B0502020202020204" pitchFamily="34" charset="0"/>
                          <a:ea typeface="+mn-ea"/>
                          <a:cs typeface="+mn-cs"/>
                        </a:rPr>
                        <a:t>мес.</a:t>
                      </a:r>
                      <a:endParaRPr lang="ru-RU" sz="1400" b="1" dirty="0">
                        <a:solidFill>
                          <a:srgbClr val="D8D8D8"/>
                        </a:solidFill>
                        <a:latin typeface="Involve" panose="020B0502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5252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15213577"/>
                  </a:ext>
                </a:extLst>
              </a:tr>
              <a:tr h="742874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</a:pPr>
                      <a:r>
                        <a:rPr lang="ru-RU" sz="1400" b="0" i="0" kern="1200" dirty="0">
                          <a:solidFill>
                            <a:srgbClr val="D8D8D8"/>
                          </a:solidFill>
                          <a:effectLst/>
                          <a:latin typeface="Involve" panose="020B0502020202020204" pitchFamily="34" charset="0"/>
                          <a:ea typeface="+mn-ea"/>
                          <a:cs typeface="+mn-cs"/>
                        </a:rPr>
                        <a:t>Планы (6–12 мес.): Подготовка серийной партии, выход на маркетплейсы.</a:t>
                      </a:r>
                      <a:endParaRPr lang="ru-RU" sz="1400" b="0" dirty="0">
                        <a:solidFill>
                          <a:srgbClr val="D8D8D8"/>
                        </a:solidFill>
                        <a:latin typeface="Involve" panose="020B050202020202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1717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</a:pPr>
                      <a:r>
                        <a:rPr lang="en-US" sz="1400" b="1" i="0" kern="1200" dirty="0">
                          <a:solidFill>
                            <a:srgbClr val="D8D8D8"/>
                          </a:solidFill>
                          <a:effectLst/>
                          <a:latin typeface="Involve" panose="020B0502020202020204" pitchFamily="34" charset="0"/>
                          <a:ea typeface="+mn-ea"/>
                          <a:cs typeface="+mn-cs"/>
                        </a:rPr>
                        <a:t>T+12 </a:t>
                      </a:r>
                      <a:r>
                        <a:rPr lang="ru-RU" sz="1400" b="1" i="0" kern="1200" dirty="0">
                          <a:solidFill>
                            <a:srgbClr val="D8D8D8"/>
                          </a:solidFill>
                          <a:effectLst/>
                          <a:latin typeface="Involve" panose="020B0502020202020204" pitchFamily="34" charset="0"/>
                          <a:ea typeface="+mn-ea"/>
                          <a:cs typeface="+mn-cs"/>
                        </a:rPr>
                        <a:t>мес.</a:t>
                      </a:r>
                      <a:endParaRPr lang="ru-RU" sz="1400" b="1" dirty="0">
                        <a:solidFill>
                          <a:srgbClr val="D8D8D8"/>
                        </a:solidFill>
                        <a:latin typeface="Involve" panose="020B0502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171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26163700"/>
                  </a:ext>
                </a:extLst>
              </a:tr>
              <a:tr h="742874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</a:pPr>
                      <a:r>
                        <a:rPr lang="ru-RU" sz="1400" b="0" i="0" kern="1200" dirty="0">
                          <a:solidFill>
                            <a:srgbClr val="D8D8D8"/>
                          </a:solidFill>
                          <a:effectLst/>
                          <a:latin typeface="Involve" panose="020B0502020202020204" pitchFamily="34" charset="0"/>
                          <a:ea typeface="+mn-ea"/>
                          <a:cs typeface="+mn-cs"/>
                        </a:rPr>
                        <a:t>Планы (12–18 мес.): Развитие B2B платформы, расширение ИИ.</a:t>
                      </a:r>
                      <a:endParaRPr lang="ru-RU" sz="1400" b="0" dirty="0">
                        <a:solidFill>
                          <a:srgbClr val="D8D8D8"/>
                        </a:solidFill>
                        <a:latin typeface="Involve" panose="020B050202020202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52525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</a:pPr>
                      <a:r>
                        <a:rPr lang="en-US" sz="1400" b="1" i="0" kern="1200" dirty="0">
                          <a:solidFill>
                            <a:srgbClr val="D8D8D8"/>
                          </a:solidFill>
                          <a:effectLst/>
                          <a:latin typeface="Involve" panose="020B0502020202020204" pitchFamily="34" charset="0"/>
                          <a:ea typeface="+mn-ea"/>
                          <a:cs typeface="+mn-cs"/>
                        </a:rPr>
                        <a:t>T+18 </a:t>
                      </a:r>
                      <a:r>
                        <a:rPr lang="ru-RU" sz="1400" b="1" i="0" kern="1200" dirty="0">
                          <a:solidFill>
                            <a:srgbClr val="D8D8D8"/>
                          </a:solidFill>
                          <a:effectLst/>
                          <a:latin typeface="Involve" panose="020B0502020202020204" pitchFamily="34" charset="0"/>
                          <a:ea typeface="+mn-ea"/>
                          <a:cs typeface="+mn-cs"/>
                        </a:rPr>
                        <a:t>мес.</a:t>
                      </a:r>
                      <a:endParaRPr lang="ru-RU" sz="1400" b="1" dirty="0">
                        <a:solidFill>
                          <a:srgbClr val="D8D8D8"/>
                        </a:solidFill>
                        <a:latin typeface="Involve" panose="020B0502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5252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9769688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3996907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71717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7BBFC35-175E-68CE-1E12-4B15CD0DD9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1">
            <a:extLst>
              <a:ext uri="{FF2B5EF4-FFF2-40B4-BE49-F238E27FC236}">
                <a16:creationId xmlns:a16="http://schemas.microsoft.com/office/drawing/2014/main" id="{789980F8-F095-4C66-4096-BDC743EF8806}"/>
              </a:ext>
            </a:extLst>
          </p:cNvPr>
          <p:cNvSpPr txBox="1">
            <a:spLocks/>
          </p:cNvSpPr>
          <p:nvPr/>
        </p:nvSpPr>
        <p:spPr>
          <a:xfrm>
            <a:off x="600807" y="529789"/>
            <a:ext cx="11070493" cy="824225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4400" dirty="0">
                <a:solidFill>
                  <a:schemeClr val="bg1"/>
                </a:solidFill>
                <a:latin typeface="Involve SemiBold" panose="020B0502020202020204" pitchFamily="34" charset="0"/>
              </a:rPr>
              <a:t>Команда</a:t>
            </a:r>
          </a:p>
        </p:txBody>
      </p:sp>
      <p:cxnSp>
        <p:nvCxnSpPr>
          <p:cNvPr id="43" name="Прямая соединительная линия 42">
            <a:extLst>
              <a:ext uri="{FF2B5EF4-FFF2-40B4-BE49-F238E27FC236}">
                <a16:creationId xmlns:a16="http://schemas.microsoft.com/office/drawing/2014/main" id="{E950EA82-9141-97BA-844A-ADC925FBE90C}"/>
              </a:ext>
            </a:extLst>
          </p:cNvPr>
          <p:cNvCxnSpPr/>
          <p:nvPr/>
        </p:nvCxnSpPr>
        <p:spPr>
          <a:xfrm>
            <a:off x="643303" y="1354014"/>
            <a:ext cx="2657084" cy="0"/>
          </a:xfrm>
          <a:prstGeom prst="line">
            <a:avLst/>
          </a:prstGeom>
          <a:ln>
            <a:solidFill>
              <a:srgbClr val="02F19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TextBox 45">
            <a:extLst>
              <a:ext uri="{FF2B5EF4-FFF2-40B4-BE49-F238E27FC236}">
                <a16:creationId xmlns:a16="http://schemas.microsoft.com/office/drawing/2014/main" id="{34A6A12B-D1ED-B8D4-CDA7-A24BD2014A4B}"/>
              </a:ext>
            </a:extLst>
          </p:cNvPr>
          <p:cNvSpPr txBox="1"/>
          <p:nvPr/>
        </p:nvSpPr>
        <p:spPr>
          <a:xfrm>
            <a:off x="943358" y="1890355"/>
            <a:ext cx="205697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dirty="0">
                <a:solidFill>
                  <a:schemeClr val="bg1"/>
                </a:solidFill>
                <a:latin typeface="Involve" panose="020B0502020202020204" pitchFamily="34" charset="0"/>
              </a:rPr>
              <a:t>Анпилогов Богдан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E524C9F5-212A-F228-5DE4-EB79BEDC0080}"/>
              </a:ext>
            </a:extLst>
          </p:cNvPr>
          <p:cNvSpPr txBox="1"/>
          <p:nvPr/>
        </p:nvSpPr>
        <p:spPr>
          <a:xfrm>
            <a:off x="4535358" y="1886394"/>
            <a:ext cx="201689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dirty="0">
                <a:solidFill>
                  <a:schemeClr val="bg1"/>
                </a:solidFill>
                <a:latin typeface="Involve" panose="020B0502020202020204" pitchFamily="34" charset="0"/>
              </a:rPr>
              <a:t>Бердников Артём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238811BD-F1CE-64D8-B230-4665CEBD68FF}"/>
              </a:ext>
            </a:extLst>
          </p:cNvPr>
          <p:cNvSpPr txBox="1"/>
          <p:nvPr/>
        </p:nvSpPr>
        <p:spPr>
          <a:xfrm>
            <a:off x="8130565" y="1886394"/>
            <a:ext cx="197041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dirty="0">
                <a:solidFill>
                  <a:schemeClr val="bg1"/>
                </a:solidFill>
                <a:latin typeface="Involve" panose="020B0502020202020204" pitchFamily="34" charset="0"/>
              </a:rPr>
              <a:t>Дубина Дмитрий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43A51360-8FFC-12BD-4479-C3F64A8AC677}"/>
              </a:ext>
            </a:extLst>
          </p:cNvPr>
          <p:cNvSpPr txBox="1"/>
          <p:nvPr/>
        </p:nvSpPr>
        <p:spPr>
          <a:xfrm>
            <a:off x="4419941" y="2347386"/>
            <a:ext cx="224773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dirty="0">
                <a:solidFill>
                  <a:srgbClr val="D8D8D8"/>
                </a:solidFill>
                <a:latin typeface="Involve" panose="020B0502020202020204" pitchFamily="34" charset="0"/>
              </a:rPr>
              <a:t>CEO </a:t>
            </a:r>
            <a:endParaRPr lang="ru-RU" sz="1400" dirty="0">
              <a:solidFill>
                <a:srgbClr val="D8D8D8"/>
              </a:solidFill>
              <a:latin typeface="Involve" panose="020B0502020202020204" pitchFamily="34" charset="0"/>
            </a:endParaRPr>
          </a:p>
          <a:p>
            <a:pPr algn="ctr"/>
            <a:r>
              <a:rPr lang="en-US" sz="1400" dirty="0">
                <a:solidFill>
                  <a:srgbClr val="D8D8D8"/>
                </a:solidFill>
                <a:latin typeface="Involve" panose="020B0502020202020204" pitchFamily="34" charset="0"/>
              </a:rPr>
              <a:t>(</a:t>
            </a:r>
            <a:r>
              <a:rPr lang="ru-RU" sz="1400" dirty="0">
                <a:solidFill>
                  <a:srgbClr val="D8D8D8"/>
                </a:solidFill>
                <a:latin typeface="Involve" panose="020B0502020202020204" pitchFamily="34" charset="0"/>
              </a:rPr>
              <a:t>Стратегия и Развитие)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F95726FB-944F-B380-8623-065D9DE261D8}"/>
              </a:ext>
            </a:extLst>
          </p:cNvPr>
          <p:cNvSpPr txBox="1"/>
          <p:nvPr/>
        </p:nvSpPr>
        <p:spPr>
          <a:xfrm>
            <a:off x="1144534" y="2347386"/>
            <a:ext cx="165462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dirty="0">
                <a:solidFill>
                  <a:srgbClr val="D8D8D8"/>
                </a:solidFill>
                <a:latin typeface="Involve" panose="020B0502020202020204" pitchFamily="34" charset="0"/>
              </a:rPr>
              <a:t>R&amp;D / Hardware </a:t>
            </a:r>
            <a:endParaRPr lang="ru-RU" sz="1400" dirty="0">
              <a:solidFill>
                <a:srgbClr val="D8D8D8"/>
              </a:solidFill>
              <a:latin typeface="Involve" panose="020B0502020202020204" pitchFamily="34" charset="0"/>
            </a:endParaRPr>
          </a:p>
          <a:p>
            <a:pPr algn="ctr"/>
            <a:r>
              <a:rPr lang="en-US" sz="1400" dirty="0">
                <a:solidFill>
                  <a:srgbClr val="D8D8D8"/>
                </a:solidFill>
                <a:latin typeface="Involve" panose="020B0502020202020204" pitchFamily="34" charset="0"/>
              </a:rPr>
              <a:t>(</a:t>
            </a:r>
            <a:r>
              <a:rPr lang="ru-RU" sz="1400" dirty="0">
                <a:solidFill>
                  <a:srgbClr val="D8D8D8"/>
                </a:solidFill>
                <a:latin typeface="Involve" panose="020B0502020202020204" pitchFamily="34" charset="0"/>
              </a:rPr>
              <a:t>Разработка)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BA703534-64E9-946B-15C9-8A07528D8F31}"/>
              </a:ext>
            </a:extLst>
          </p:cNvPr>
          <p:cNvSpPr txBox="1"/>
          <p:nvPr/>
        </p:nvSpPr>
        <p:spPr>
          <a:xfrm>
            <a:off x="8005529" y="2347386"/>
            <a:ext cx="222048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400" dirty="0">
                <a:solidFill>
                  <a:srgbClr val="D8D8D8"/>
                </a:solidFill>
                <a:latin typeface="Involve" panose="020B0502020202020204" pitchFamily="34" charset="0"/>
              </a:rPr>
              <a:t>Product / IT </a:t>
            </a:r>
          </a:p>
          <a:p>
            <a:pPr algn="ctr"/>
            <a:r>
              <a:rPr lang="ru-RU" sz="1400" dirty="0">
                <a:solidFill>
                  <a:srgbClr val="D8D8D8"/>
                </a:solidFill>
                <a:latin typeface="Involve" panose="020B0502020202020204" pitchFamily="34" charset="0"/>
              </a:rPr>
              <a:t>(Продукт и Маркетинг)</a:t>
            </a:r>
          </a:p>
        </p:txBody>
      </p:sp>
    </p:spTree>
    <p:extLst>
      <p:ext uri="{BB962C8B-B14F-4D97-AF65-F5344CB8AC3E}">
        <p14:creationId xmlns:p14="http://schemas.microsoft.com/office/powerpoint/2010/main" val="225669748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8822F2-D701-326E-E07F-3BB881F571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7108BAD4-0175-9A3F-54CE-60711DEA7FD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7919" y="0"/>
            <a:ext cx="13119652" cy="6858000"/>
          </a:xfrm>
          <a:prstGeom prst="rect">
            <a:avLst/>
          </a:prstGeom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01475299-7205-98D7-67F8-8E983B07800F}"/>
              </a:ext>
            </a:extLst>
          </p:cNvPr>
          <p:cNvSpPr txBox="1"/>
          <p:nvPr/>
        </p:nvSpPr>
        <p:spPr>
          <a:xfrm>
            <a:off x="594783" y="742950"/>
            <a:ext cx="2419252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600" dirty="0">
                <a:solidFill>
                  <a:srgbClr val="02F19E"/>
                </a:solidFill>
                <a:latin typeface="Involve SemiBold" panose="020B0502020202020204" pitchFamily="34" charset="0"/>
              </a:rPr>
              <a:t>H</a:t>
            </a:r>
            <a:r>
              <a:rPr lang="en-US" sz="6600" dirty="0">
                <a:solidFill>
                  <a:schemeClr val="bg1"/>
                </a:solidFill>
                <a:latin typeface="Involve SemiBold" panose="020B0502020202020204" pitchFamily="34" charset="0"/>
              </a:rPr>
              <a:t>-Life</a:t>
            </a:r>
            <a:endParaRPr lang="ru-RU" sz="6600" dirty="0">
              <a:solidFill>
                <a:schemeClr val="bg1"/>
              </a:solidFill>
              <a:latin typeface="Involve SemiBold" panose="020B0502020202020204" pitchFamily="34" charset="0"/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7C25C946-1CC0-1728-CE01-993C1CEE4C8D}"/>
              </a:ext>
            </a:extLst>
          </p:cNvPr>
          <p:cNvSpPr txBox="1"/>
          <p:nvPr/>
        </p:nvSpPr>
        <p:spPr>
          <a:xfrm>
            <a:off x="2038350" y="602615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9C8D3D12-4082-0282-BCE2-3983182CB7CB}"/>
              </a:ext>
            </a:extLst>
          </p:cNvPr>
          <p:cNvSpPr txBox="1"/>
          <p:nvPr/>
        </p:nvSpPr>
        <p:spPr>
          <a:xfrm>
            <a:off x="594783" y="1980933"/>
            <a:ext cx="6292408" cy="22447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ru-RU" sz="2400" dirty="0">
                <a:solidFill>
                  <a:schemeClr val="bg1"/>
                </a:solidFill>
                <a:latin typeface="Involve" panose="020B0502020202020204" pitchFamily="34" charset="0"/>
              </a:rPr>
              <a:t>Контакты</a:t>
            </a:r>
            <a:r>
              <a:rPr lang="en-US" sz="2400" dirty="0">
                <a:solidFill>
                  <a:schemeClr val="bg1"/>
                </a:solidFill>
                <a:latin typeface="Involve" panose="020B0502020202020204" pitchFamily="34" charset="0"/>
              </a:rPr>
              <a:t>:</a:t>
            </a:r>
          </a:p>
          <a:p>
            <a:pPr>
              <a:lnSpc>
                <a:spcPct val="150000"/>
              </a:lnSpc>
            </a:pPr>
            <a:r>
              <a:rPr lang="ru-RU" sz="2400" dirty="0">
                <a:solidFill>
                  <a:schemeClr val="bg1"/>
                </a:solidFill>
                <a:latin typeface="Involve" panose="020B0502020202020204" pitchFamily="34" charset="0"/>
              </a:rPr>
              <a:t>ФИО</a:t>
            </a:r>
            <a:r>
              <a:rPr lang="en-US" sz="2400" dirty="0">
                <a:solidFill>
                  <a:schemeClr val="bg1"/>
                </a:solidFill>
                <a:latin typeface="Involve" panose="020B0502020202020204" pitchFamily="34" charset="0"/>
              </a:rPr>
              <a:t>: </a:t>
            </a:r>
            <a:r>
              <a:rPr lang="ru-RU" sz="2400" dirty="0">
                <a:solidFill>
                  <a:schemeClr val="bg1"/>
                </a:solidFill>
                <a:latin typeface="Involve" panose="020B0502020202020204" pitchFamily="34" charset="0"/>
              </a:rPr>
              <a:t>Бердников Артем Дмитриевич</a:t>
            </a:r>
            <a:endParaRPr lang="en-US" sz="2400" dirty="0">
              <a:solidFill>
                <a:schemeClr val="bg1"/>
              </a:solidFill>
              <a:latin typeface="Involve" panose="020B0502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en-US" sz="2400" dirty="0">
                <a:solidFill>
                  <a:schemeClr val="bg1"/>
                </a:solidFill>
                <a:latin typeface="Involve" panose="020B0502020202020204" pitchFamily="34" charset="0"/>
              </a:rPr>
              <a:t>Email: adb28</a:t>
            </a:r>
            <a:r>
              <a:rPr lang="ru-RU" sz="2400" dirty="0">
                <a:solidFill>
                  <a:schemeClr val="bg1"/>
                </a:solidFill>
                <a:latin typeface="Involve" panose="020B0502020202020204" pitchFamily="34" charset="0"/>
              </a:rPr>
              <a:t>@</a:t>
            </a:r>
            <a:r>
              <a:rPr lang="en-US" sz="2400" dirty="0">
                <a:solidFill>
                  <a:schemeClr val="bg1"/>
                </a:solidFill>
                <a:latin typeface="Involve" panose="020B0502020202020204" pitchFamily="34" charset="0"/>
              </a:rPr>
              <a:t>tpu.ru</a:t>
            </a:r>
            <a:endParaRPr lang="ru-RU" sz="2400" dirty="0">
              <a:solidFill>
                <a:schemeClr val="bg1"/>
              </a:solidFill>
              <a:latin typeface="Involve" panose="020B0502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ru-RU" sz="2400" dirty="0">
                <a:solidFill>
                  <a:schemeClr val="bg1"/>
                </a:solidFill>
                <a:latin typeface="Involve" panose="020B0502020202020204" pitchFamily="34" charset="0"/>
              </a:rPr>
              <a:t>Телефон</a:t>
            </a:r>
            <a:r>
              <a:rPr lang="en-US" sz="2400" dirty="0">
                <a:solidFill>
                  <a:schemeClr val="bg1"/>
                </a:solidFill>
                <a:latin typeface="Involve" panose="020B0502020202020204" pitchFamily="34" charset="0"/>
              </a:rPr>
              <a:t>: +79134584662</a:t>
            </a:r>
            <a:endParaRPr lang="ru-RU" sz="2400" dirty="0">
              <a:solidFill>
                <a:schemeClr val="bg1"/>
              </a:solidFill>
              <a:latin typeface="Involve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3591989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2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1324</TotalTime>
  <Words>1684</Words>
  <Application>Microsoft Office PowerPoint</Application>
  <PresentationFormat>Широкоэкранный</PresentationFormat>
  <Paragraphs>273</Paragraphs>
  <Slides>13</Slides>
  <Notes>9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21" baseType="lpstr">
      <vt:lpstr>Arial</vt:lpstr>
      <vt:lpstr>Calibri</vt:lpstr>
      <vt:lpstr>Calibri Light</vt:lpstr>
      <vt:lpstr>Involve</vt:lpstr>
      <vt:lpstr>Involve Medium</vt:lpstr>
      <vt:lpstr>Involve SemiBold</vt:lpstr>
      <vt:lpstr>Wingdings</vt:lpstr>
      <vt:lpstr>Тема Office</vt:lpstr>
      <vt:lpstr>Презентация PowerPoint</vt:lpstr>
      <vt:lpstr>Продукт проекта</vt:lpstr>
      <vt:lpstr>Презентация PowerPoint</vt:lpstr>
      <vt:lpstr>Презентация PowerPoint</vt:lpstr>
      <vt:lpstr>Презентация PowerPoint</vt:lpstr>
      <vt:lpstr>Презентация PowerPoint</vt:lpstr>
      <vt:lpstr>Ценностное  предложение</vt:lpstr>
      <vt:lpstr>Рынок  PAM, TAM, SAM, SOM</vt:lpstr>
      <vt:lpstr>Презентация PowerPoint</vt:lpstr>
      <vt:lpstr>Презентация PowerPoint</vt:lpstr>
      <vt:lpstr>Текущие этапы и планы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Артём</dc:creator>
  <cp:lastModifiedBy>Dmitriy Dubina</cp:lastModifiedBy>
  <cp:revision>77</cp:revision>
  <dcterms:created xsi:type="dcterms:W3CDTF">2025-10-22T08:18:07Z</dcterms:created>
  <dcterms:modified xsi:type="dcterms:W3CDTF">2025-11-11T13:15:57Z</dcterms:modified>
</cp:coreProperties>
</file>