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3" r:id="rId6"/>
    <p:sldId id="272" r:id="rId7"/>
    <p:sldId id="262" r:id="rId8"/>
    <p:sldId id="263" r:id="rId9"/>
    <p:sldId id="264" r:id="rId10"/>
    <p:sldId id="265" r:id="rId11"/>
    <p:sldId id="266" r:id="rId12"/>
    <p:sldId id="268" r:id="rId13"/>
    <p:sldId id="270" r:id="rId14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0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90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3EF80-F2E2-4A50-A087-403F137506B1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8A202-DF51-4D39-8E21-078EBEE43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2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90904-EB3F-4967-A513-DDFD4F0D8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6E4383-17A9-4231-A3DE-646579A8C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E4BEAE-6DB9-424B-B328-F20CED036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3935C6-09C8-4B6F-BE73-1F587344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E63D83-6662-47A6-A20F-B1A15480F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6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35501-142A-434D-AB01-A247FF4C5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D9002D-A990-40BD-AFAA-9226C1303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623160-2729-41CD-B6F2-AB1799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D61510-3DF3-4D81-8597-EF8D3040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E7814F-38FA-4F64-ADDB-D678F87E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7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7937F-ED03-467E-8104-23273C01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831816-5894-4D27-8FDD-F35FB0462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5D191-B7C5-4928-9DA2-41F0F2C51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4E8216-D195-476E-80B1-3E5F13CF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F17F6-862A-4922-B516-8491AB7A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1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4E0AE-31AE-469A-B0AE-A6E1EFF5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D0D781-B1D1-4ED5-AC64-B193636E1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AEE76D-FACB-4CC4-B88C-6D9ED857D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8AD184-C233-4FB8-9F9A-800DDB1C6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8683BF-086B-4B20-BD4C-982008AC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A9CCA9-4AF0-433F-9083-C0F1C8AF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7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7B048-DF23-4285-A11E-AA79A0E8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589627-DE72-4D8D-A384-799CA7343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EBF63-0E79-484B-A5CE-8366AE065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6DDD9D-746E-4AD6-BF3A-1999B6728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857C1A-1133-497A-9DF0-FBF02B663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6CCBEE-ABD3-49A4-8294-249571A48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0555A5-D8FD-4452-A509-471B5887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70DABC-6498-421C-A6A4-2D605C2EF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0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A4BE9-674F-429C-A493-107CB56E6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9225B7-26DC-446E-BB44-F8EC9AF86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A566A1-BEE0-4416-9424-54889BFE1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A865B3-5F3C-42AF-AD6C-5AF0DE6F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8C2088-53BD-4207-85C8-6EEDDCF2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5C0B2F-5431-4707-8F82-FD098AC56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F5770A-E1B0-41B6-BE1A-9E9EBDD9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9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6783F-6EDA-456A-83C0-CAF92BD5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E14135-F372-4AA7-8F08-5C82D9CB5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66EFA4-142C-48F0-B7B6-650C4E5E5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F34245-BDDF-4071-AC2A-F56051BD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FAB1F8-60E1-4B34-8177-B79FAE795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B416E-8871-449E-994C-D73794F3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2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41184-2961-4321-B719-5D778952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E2250D-672A-4637-B4D4-30E18715E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D68C8D-82CA-4F40-AE5D-BB7B50F9F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21F3E6-D603-47FC-A551-5DB59A2F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510D04-0966-4D53-86BB-65BFD746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767FB9-CC46-434D-9B3D-75054385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1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94FD7-8875-4D48-B760-86D6CE1B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452D8C-EA7A-47B2-BDB1-B3E61CC5F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B3ED19-0A77-4F70-9856-EF9C8567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9ABE2D-45B4-4CA1-BFEE-B115DB16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3A901A-68EC-4121-B119-0AC6E33AC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2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C73B1E-4293-4D4A-9A1C-894BCA295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27F58B-F3AC-4ED5-B0C1-C56EB9EFD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39FD18-FBFF-4532-96C0-1681B533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236645-9A64-419B-92B5-CD9D1089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A4F7D2-991D-42A7-AC8E-72C5B7C6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28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5159D-E0FC-47E5-BB89-A4F7CFB5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EFF225-1582-494E-8A66-F1AF7F362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2CC003-6FF3-47C0-93F5-E3124E62C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0010AF-D350-4997-A840-29FF63990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E7A3E3-F746-4A0A-AC7F-479DA316D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9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6.jpeg"/><Relationship Id="rId4" Type="http://schemas.openxmlformats.org/officeDocument/2006/relationships/image" Target="../media/image2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10" Type="http://schemas.openxmlformats.org/officeDocument/2006/relationships/image" Target="../media/image38.jpg"/><Relationship Id="rId4" Type="http://schemas.openxmlformats.org/officeDocument/2006/relationships/image" Target="../media/image17.png"/><Relationship Id="rId9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6.png"/><Relationship Id="rId7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13.png"/><Relationship Id="rId10" Type="http://schemas.openxmlformats.org/officeDocument/2006/relationships/image" Target="../media/image45.png"/><Relationship Id="rId4" Type="http://schemas.openxmlformats.org/officeDocument/2006/relationships/image" Target="../media/image17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13.png"/><Relationship Id="rId5" Type="http://schemas.openxmlformats.org/officeDocument/2006/relationships/image" Target="../media/image50.jp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t="4904" b="10566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579274" y="1028700"/>
            <a:ext cx="1594621" cy="1594621"/>
          </a:xfrm>
          <a:custGeom>
            <a:avLst/>
            <a:gdLst/>
            <a:ahLst/>
            <a:cxnLst/>
            <a:rect l="l" t="t" r="r" b="b"/>
            <a:pathLst>
              <a:path w="1594621" h="1594621" extrusionOk="0">
                <a:moveTo>
                  <a:pt x="0" y="0"/>
                </a:moveTo>
                <a:lnTo>
                  <a:pt x="1594622" y="0"/>
                </a:lnTo>
                <a:lnTo>
                  <a:pt x="1594622" y="1594621"/>
                </a:lnTo>
                <a:lnTo>
                  <a:pt x="0" y="15946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sp>
        <p:nvSpPr>
          <p:cNvPr id="4" name="Freeform 4"/>
          <p:cNvSpPr/>
          <p:nvPr/>
        </p:nvSpPr>
        <p:spPr bwMode="auto">
          <a:xfrm rot="-10800000">
            <a:off x="-83114" y="5699595"/>
            <a:ext cx="1479790" cy="2219685"/>
          </a:xfrm>
          <a:custGeom>
            <a:avLst/>
            <a:gdLst/>
            <a:ahLst/>
            <a:cxnLst/>
            <a:rect l="l" t="t" r="r" b="b"/>
            <a:pathLst>
              <a:path w="1479790" h="2219685" extrusionOk="0">
                <a:moveTo>
                  <a:pt x="0" y="0"/>
                </a:moveTo>
                <a:lnTo>
                  <a:pt x="1479790" y="0"/>
                </a:lnTo>
                <a:lnTo>
                  <a:pt x="1479790" y="2219685"/>
                </a:lnTo>
                <a:lnTo>
                  <a:pt x="0" y="2219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/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 bwMode="auto">
          <a:xfrm>
            <a:off x="1036871" y="1788811"/>
            <a:ext cx="719611" cy="719611"/>
          </a:xfrm>
          <a:custGeom>
            <a:avLst/>
            <a:gdLst/>
            <a:ahLst/>
            <a:cxnLst/>
            <a:rect l="l" t="t" r="r" b="b"/>
            <a:pathLst>
              <a:path w="719611" h="719611" extrusionOk="0">
                <a:moveTo>
                  <a:pt x="0" y="0"/>
                </a:moveTo>
                <a:lnTo>
                  <a:pt x="719611" y="0"/>
                </a:lnTo>
                <a:lnTo>
                  <a:pt x="719611" y="719612"/>
                </a:lnTo>
                <a:lnTo>
                  <a:pt x="0" y="7196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18265" t="32466" r="14486" b="30378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756482" y="1028700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 extrusionOk="0">
                <a:moveTo>
                  <a:pt x="0" y="0"/>
                </a:moveTo>
                <a:lnTo>
                  <a:pt x="760111" y="0"/>
                </a:lnTo>
                <a:lnTo>
                  <a:pt x="760111" y="760111"/>
                </a:lnTo>
                <a:lnTo>
                  <a:pt x="0" y="7601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25872" t="18095" r="28766" b="21923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5199219" y="6049326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 extrusionOk="0">
                <a:moveTo>
                  <a:pt x="0" y="0"/>
                </a:moveTo>
                <a:lnTo>
                  <a:pt x="760111" y="0"/>
                </a:lnTo>
                <a:lnTo>
                  <a:pt x="760111" y="760112"/>
                </a:lnTo>
                <a:lnTo>
                  <a:pt x="0" y="7601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31064" t="37583" r="38747" b="30971"/>
            <a:stretch/>
          </a:blipFill>
        </p:spPr>
      </p:sp>
      <p:sp>
        <p:nvSpPr>
          <p:cNvPr id="8" name="Freeform 8"/>
          <p:cNvSpPr/>
          <p:nvPr/>
        </p:nvSpPr>
        <p:spPr bwMode="auto">
          <a:xfrm>
            <a:off x="15284623" y="6134730"/>
            <a:ext cx="589302" cy="589302"/>
          </a:xfrm>
          <a:custGeom>
            <a:avLst/>
            <a:gdLst/>
            <a:ahLst/>
            <a:cxnLst/>
            <a:rect l="l" t="t" r="r" b="b"/>
            <a:pathLst>
              <a:path w="589303" h="589303" extrusionOk="0">
                <a:moveTo>
                  <a:pt x="0" y="0"/>
                </a:moveTo>
                <a:lnTo>
                  <a:pt x="589303" y="0"/>
                </a:lnTo>
                <a:lnTo>
                  <a:pt x="589303" y="589303"/>
                </a:lnTo>
                <a:lnTo>
                  <a:pt x="0" y="589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auto">
          <a:xfrm>
            <a:off x="7805593" y="8086465"/>
            <a:ext cx="8856462" cy="1171835"/>
            <a:chOff x="0" y="0"/>
            <a:chExt cx="4769145" cy="631025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4769145" cy="631025"/>
            </a:xfrm>
            <a:custGeom>
              <a:avLst/>
              <a:gdLst/>
              <a:ahLst/>
              <a:cxnLst/>
              <a:rect l="l" t="t" r="r" b="b"/>
              <a:pathLst>
                <a:path w="4769145" h="631025" extrusionOk="0">
                  <a:moveTo>
                    <a:pt x="0" y="0"/>
                  </a:moveTo>
                  <a:lnTo>
                    <a:pt x="4769145" y="0"/>
                  </a:lnTo>
                  <a:lnTo>
                    <a:pt x="4769145" y="631025"/>
                  </a:lnTo>
                  <a:lnTo>
                    <a:pt x="0" y="631025"/>
                  </a:lnTo>
                  <a:close/>
                </a:path>
              </a:pathLst>
            </a:custGeom>
            <a:blipFill>
              <a:blip r:embed="rId2">
                <a:alphaModFix amt="78000"/>
              </a:blip>
              <a:srcRect t="39225" b="53365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 bwMode="auto">
          <a:xfrm>
            <a:off x="8524224" y="1162050"/>
            <a:ext cx="7489258" cy="124751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9105"/>
              </a:lnSpc>
              <a:defRPr/>
            </a:pPr>
            <a:r>
              <a:rPr lang="ru-RU" sz="8850" dirty="0" err="1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АртГоризонт</a:t>
            </a:r>
            <a:endParaRPr lang="en-US" sz="8850" dirty="0">
              <a:solidFill>
                <a:srgbClr val="000000"/>
              </a:solidFill>
              <a:latin typeface="Calibri Light" panose="020F0302020204030204" pitchFamily="34" charset="0"/>
              <a:ea typeface="Cy Grotesk Key"/>
              <a:cs typeface="Calibri Light" panose="020F030202020403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 bwMode="auto">
          <a:xfrm>
            <a:off x="8727029" y="5645280"/>
            <a:ext cx="5415949" cy="1303809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220"/>
              </a:lnSpc>
              <a:defRPr/>
            </a:pPr>
            <a:r>
              <a:rPr lang="ru-RU" sz="28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Куркчи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Владимир Романович</a:t>
            </a:r>
          </a:p>
          <a:p>
            <a:pPr algn="l">
              <a:lnSpc>
                <a:spcPts val="3220"/>
              </a:lnSpc>
              <a:defRPr/>
            </a:pP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algn="l">
              <a:lnSpc>
                <a:spcPts val="3220"/>
              </a:lnSpc>
              <a:spcBef>
                <a:spcPts val="0"/>
              </a:spcBef>
              <a:defRPr/>
            </a:pP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Импульс</a:t>
            </a: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5643654" y="1028700"/>
            <a:ext cx="1018402" cy="82481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45789" t="24091" r="47160" b="32523"/>
            <a:stretch/>
          </a:blipFill>
        </p:spPr>
      </p:sp>
      <p:sp>
        <p:nvSpPr>
          <p:cNvPr id="10" name="Freeform 10"/>
          <p:cNvSpPr/>
          <p:nvPr/>
        </p:nvSpPr>
        <p:spPr bwMode="auto">
          <a:xfrm>
            <a:off x="16013482" y="1851781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5616" t="11771" r="36170" b="13243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16662056" y="7439624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45098" t="12149" r="44511" b="16199"/>
            <a:stretch/>
          </a:blipFill>
        </p:spPr>
      </p:sp>
      <p:sp>
        <p:nvSpPr>
          <p:cNvPr id="12" name="Freeform 12"/>
          <p:cNvSpPr/>
          <p:nvPr/>
        </p:nvSpPr>
        <p:spPr bwMode="auto">
          <a:xfrm>
            <a:off x="6653721" y="5805062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3" y="0"/>
                </a:lnTo>
                <a:lnTo>
                  <a:pt x="648573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25542" t="31840" r="34213" b="38278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9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2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2E720FE-BF05-4738-B795-1849D7E8F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"/>
            <a:ext cx="7939836" cy="79710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2390508" y="2291616"/>
            <a:ext cx="9725574" cy="97615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АКТУАЛЬНОСТЬ ПРОЕКТА</a:t>
            </a: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 bwMode="auto">
          <a:xfrm>
            <a:off x="648574" y="3546964"/>
            <a:ext cx="16243112" cy="536163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marL="647700" lvl="1" indent="-323850" algn="l">
              <a:lnSpc>
                <a:spcPts val="3900"/>
              </a:lnSpc>
              <a:buFont typeface="Arial"/>
              <a:buChar char="•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Дефицит пространств для работы и досуга, оснащенных современными технологиями</a:t>
            </a: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9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3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567D81A-ADFB-4B28-6291-4595120BD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842" y="4190708"/>
            <a:ext cx="6632315" cy="540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7014683" y="878244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2770" t="24200" r="48112" b="48211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12883692" y="0"/>
            <a:ext cx="5404308" cy="10287000"/>
            <a:chOff x="0" y="0"/>
            <a:chExt cx="2910182" cy="5539479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2910182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 extrusionOk="0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3">
                <a:alphaModFix amt="78000"/>
              </a:blip>
              <a:srcRect l="3093" r="3093"/>
              <a:stretch/>
            </a:blipFill>
          </p:spPr>
        </p:sp>
      </p:grpSp>
      <p:sp>
        <p:nvSpPr>
          <p:cNvPr id="5" name="Freeform 5"/>
          <p:cNvSpPr/>
          <p:nvPr/>
        </p:nvSpPr>
        <p:spPr bwMode="auto">
          <a:xfrm>
            <a:off x="1514015" y="759377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1327956" y="7384747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8827859" y="646462"/>
            <a:ext cx="2147258" cy="2272231"/>
          </a:xfrm>
          <a:custGeom>
            <a:avLst/>
            <a:gdLst/>
            <a:ahLst/>
            <a:cxnLst/>
            <a:rect l="l" t="t" r="r" b="b"/>
            <a:pathLst>
              <a:path w="2147258" h="2272231" extrusionOk="0">
                <a:moveTo>
                  <a:pt x="0" y="0"/>
                </a:moveTo>
                <a:lnTo>
                  <a:pt x="2147258" y="0"/>
                </a:lnTo>
                <a:lnTo>
                  <a:pt x="2147258" y="2272231"/>
                </a:lnTo>
                <a:lnTo>
                  <a:pt x="0" y="2272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/>
          </a:blipFill>
        </p:spPr>
      </p:sp>
      <p:sp>
        <p:nvSpPr>
          <p:cNvPr id="8" name="Freeform 8"/>
          <p:cNvSpPr/>
          <p:nvPr/>
        </p:nvSpPr>
        <p:spPr bwMode="auto"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4882" t="23315" r="32089" b="30971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1028700" y="1133475"/>
            <a:ext cx="9725574" cy="97615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ПРОБЛЕМА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677877" y="1745944"/>
            <a:ext cx="11636976" cy="1536437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900"/>
              </a:lnSpc>
              <a:defRPr/>
            </a:pP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323850" lvl="1" algn="l">
              <a:lnSpc>
                <a:spcPts val="3900"/>
              </a:lnSpc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Общественные пространства часто не учитывают интересы молодёжи и остаются невостребованными</a:t>
            </a: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 l="45098" t="12149" r="44511" b="16199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4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1752CFC-2849-7688-3D7F-136BF2617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331" y="3452683"/>
            <a:ext cx="8621728" cy="574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860036" y="2918978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6316773" y="3408013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grpSp>
        <p:nvGrpSpPr>
          <p:cNvPr id="7" name="Group 7"/>
          <p:cNvGrpSpPr/>
          <p:nvPr/>
        </p:nvGrpSpPr>
        <p:grpSpPr bwMode="auto">
          <a:xfrm>
            <a:off x="324286" y="0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9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8307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ru-RU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5</a:t>
            </a: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D5A180C-8ADF-47AA-B8E9-15A44E4D84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9115" y="0"/>
            <a:ext cx="14574390" cy="103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45298C3-A0AE-0BAA-9892-28858BDDEAD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8013EE1F-06D2-0E7A-871D-8C59B8602BC6}"/>
              </a:ext>
            </a:extLst>
          </p:cNvPr>
          <p:cNvSpPr txBox="1"/>
          <p:nvPr/>
        </p:nvSpPr>
        <p:spPr bwMode="auto">
          <a:xfrm>
            <a:off x="324286" y="296561"/>
            <a:ext cx="5211541" cy="7953835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indent="228600" algn="just">
              <a:lnSpc>
                <a:spcPct val="110000"/>
              </a:lnSpc>
              <a:spcAft>
                <a:spcPts val="8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36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Для проекта используются следующие решения:</a:t>
            </a:r>
            <a:endParaRPr lang="en-US" sz="36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342900" indent="-342900" algn="just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Модульные конструктивные решения для мобильных и адаптируемых пространств</a:t>
            </a:r>
          </a:p>
          <a:p>
            <a:pPr marL="342900" indent="-342900" algn="just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управления умным пространством (Smart Space)</a:t>
            </a:r>
          </a:p>
          <a:p>
            <a:pPr marL="342900" indent="-342900" algn="just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 образовательные технологии и VR/AR решения</a:t>
            </a:r>
          </a:p>
          <a:p>
            <a:pPr marL="342900" indent="-342900" algn="just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для совместной работы и креативного взаимодействия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ru-RU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(Интернет вещей). Приборы и устройства оснащаются датчиками и с помощью облачных сервисов объединяются в одну экосистему</a:t>
            </a:r>
            <a:endParaRPr lang="en-US" sz="24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C9574B3-3C1F-9B43-7791-907BA76E45CB}"/>
              </a:ext>
            </a:extLst>
          </p:cNvPr>
          <p:cNvSpPr txBox="1"/>
          <p:nvPr/>
        </p:nvSpPr>
        <p:spPr bwMode="auto">
          <a:xfrm>
            <a:off x="1104051" y="1277823"/>
            <a:ext cx="7164866" cy="48711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510"/>
              </a:lnSpc>
              <a:defRPr/>
            </a:pPr>
            <a:r>
              <a:rPr lang="en-US" sz="2650" dirty="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</a:rPr>
              <a:t>💡</a:t>
            </a:r>
            <a:endParaRPr lang="en-US" sz="2650" dirty="0">
              <a:solidFill>
                <a:srgbClr val="FFFFFF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074F529D-D8A0-B6F2-C6CF-006FE4CA89D4}"/>
              </a:ext>
            </a:extLst>
          </p:cNvPr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45098" t="12149" r="44511" b="16199"/>
            <a:stretch/>
          </a:blip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3317EC26-715A-60A2-E4D1-E1E28F4B4FFB}"/>
              </a:ext>
            </a:extLst>
          </p:cNvPr>
          <p:cNvSpPr txBox="1"/>
          <p:nvPr/>
        </p:nvSpPr>
        <p:spPr bwMode="auto">
          <a:xfrm>
            <a:off x="66503" y="9763323"/>
            <a:ext cx="515567" cy="48307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ru-RU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6</a:t>
            </a: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C9BEF78-0DD6-9282-8774-8F226A23C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742" y="1475186"/>
            <a:ext cx="6734433" cy="378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E75976B-586F-6436-D85A-FC02F945B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4944" y="4780463"/>
            <a:ext cx="6168770" cy="346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F2A8642-F9C7-140B-57D0-60FC8FA7E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475" y="6412923"/>
            <a:ext cx="6451001" cy="322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BAA4F2-A0EA-331C-A305-0BD0FB9479A4}"/>
              </a:ext>
            </a:extLst>
          </p:cNvPr>
          <p:cNvSpPr txBox="1"/>
          <p:nvPr/>
        </p:nvSpPr>
        <p:spPr>
          <a:xfrm>
            <a:off x="5938546" y="993195"/>
            <a:ext cx="9144000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10"/>
              </a:lnSpc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Создание креативного пространства с цифровым наполнением</a:t>
            </a:r>
            <a:endParaRPr lang="en-US" sz="24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48BC0D-7309-BC6C-BCE1-4F9575A7B15E}"/>
              </a:ext>
            </a:extLst>
          </p:cNvPr>
          <p:cNvSpPr txBox="1"/>
          <p:nvPr/>
        </p:nvSpPr>
        <p:spPr>
          <a:xfrm>
            <a:off x="5938546" y="296561"/>
            <a:ext cx="706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3425981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7014683" y="878244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2770" t="24200" r="48112" b="48211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12883692" y="0"/>
            <a:ext cx="5404308" cy="10287000"/>
            <a:chOff x="0" y="0"/>
            <a:chExt cx="2910182" cy="5539479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2910182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 extrusionOk="0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3">
                <a:alphaModFix amt="78000"/>
              </a:blip>
              <a:srcRect l="3093" r="3093"/>
              <a:stretch/>
            </a:blipFill>
          </p:spPr>
        </p:sp>
      </p:grpSp>
      <p:sp>
        <p:nvSpPr>
          <p:cNvPr id="5" name="Freeform 5"/>
          <p:cNvSpPr/>
          <p:nvPr/>
        </p:nvSpPr>
        <p:spPr bwMode="auto">
          <a:xfrm>
            <a:off x="1514015" y="8374363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1456494" y="9167224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8827859" y="646462"/>
            <a:ext cx="2147258" cy="2272231"/>
          </a:xfrm>
          <a:custGeom>
            <a:avLst/>
            <a:gdLst/>
            <a:ahLst/>
            <a:cxnLst/>
            <a:rect l="l" t="t" r="r" b="b"/>
            <a:pathLst>
              <a:path w="2147258" h="2272231" extrusionOk="0">
                <a:moveTo>
                  <a:pt x="0" y="0"/>
                </a:moveTo>
                <a:lnTo>
                  <a:pt x="2147258" y="0"/>
                </a:lnTo>
                <a:lnTo>
                  <a:pt x="2147258" y="2272231"/>
                </a:lnTo>
                <a:lnTo>
                  <a:pt x="0" y="2272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8" name="Freeform 8"/>
          <p:cNvSpPr/>
          <p:nvPr/>
        </p:nvSpPr>
        <p:spPr bwMode="auto"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4882" t="23315" r="32089" b="30971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1028700" y="1133475"/>
            <a:ext cx="9725574" cy="1813687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ЦЕЛЕВАЯ АУДИТОРИЯ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949776" y="2790518"/>
            <a:ext cx="11509326" cy="3892723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marL="323850" lvl="1" algn="l">
              <a:lnSpc>
                <a:spcPts val="3900"/>
              </a:lnSpc>
              <a:defRPr/>
            </a:pPr>
            <a:r>
              <a:rPr lang="ru-RU" sz="2400" dirty="0">
                <a:solidFill>
                  <a:srgbClr val="000000"/>
                </a:solidFill>
                <a:latin typeface="Trebuchet MS" panose="020B0603020202020204" pitchFamily="34" charset="0"/>
                <a:ea typeface="Darker Grotesque"/>
                <a:cs typeface="Darker Grotesque"/>
              </a:rPr>
              <a:t>Потенциальным потребителем является молодежь в возрасте от 18 лет</a:t>
            </a:r>
            <a:endParaRPr lang="en-US" sz="2400" dirty="0">
              <a:solidFill>
                <a:srgbClr val="000000"/>
              </a:solidFill>
              <a:latin typeface="Trebuchet MS" panose="020B0603020202020204" pitchFamily="34" charset="0"/>
              <a:ea typeface="Darker Grotesque"/>
              <a:cs typeface="Darker Grotesque"/>
            </a:endParaRPr>
          </a:p>
          <a:p>
            <a:pPr indent="228600" algn="just">
              <a:lnSpc>
                <a:spcPct val="110000"/>
              </a:lnSpc>
              <a:spcAft>
                <a:spcPts val="800"/>
              </a:spcAft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latin typeface="Trebuchet MS" panose="020B0603020202020204" pitchFamily="34" charset="0"/>
                <a:ea typeface="Darker Grotesque"/>
                <a:cs typeface="Darker Grotesque"/>
              </a:rPr>
              <a:t>Мы выделяем следующие сегменты:</a:t>
            </a:r>
          </a:p>
          <a:p>
            <a:pPr marL="800100" lvl="1" indent="-342900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Индивидуальные творческие специалисты (художники, дизайнеры, музыканты)</a:t>
            </a:r>
          </a:p>
          <a:p>
            <a:pPr marL="800100" lvl="1" indent="-342900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 группы и тренера</a:t>
            </a:r>
          </a:p>
          <a:p>
            <a:pPr marL="800100" lvl="1" indent="-342900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Корпоративные клиенты для проведения </a:t>
            </a:r>
            <a:r>
              <a:rPr lang="ru-RU" sz="24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тимбилдингов</a:t>
            </a: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семинаров</a:t>
            </a:r>
          </a:p>
          <a:p>
            <a:pPr marL="800100" lvl="1" indent="-342900">
              <a:lnSpc>
                <a:spcPct val="11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7432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 заинтересованные в активном отдыхе с элементами творчества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Сектор рынка В2С</a:t>
            </a:r>
            <a:endParaRPr lang="en-US" sz="2400" dirty="0">
              <a:solidFill>
                <a:srgbClr val="000000"/>
              </a:solidFill>
              <a:latin typeface="Trebuchet MS" panose="020B0603020202020204" pitchFamily="34" charset="0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45098" t="12149" r="44511" b="16199"/>
            <a:stretch/>
          </a:blipFill>
        </p:spPr>
      </p:sp>
      <p:sp>
        <p:nvSpPr>
          <p:cNvPr id="13" name="TextBox 13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 extrusionOk="0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3844" t="23174" r="27073" b="26485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0840320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1361" t="16007" r="47161" b="46630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28700" y="1133475"/>
            <a:ext cx="6883865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КОНКУРЕНТЫ</a:t>
            </a:r>
          </a:p>
        </p:txBody>
      </p:sp>
      <p:sp>
        <p:nvSpPr>
          <p:cNvPr id="10" name="Freeform 10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45098" t="12149" r="44511" b="16199"/>
            <a:stretch/>
          </a:blipFill>
        </p:spPr>
      </p:sp>
      <p:sp>
        <p:nvSpPr>
          <p:cNvPr id="11" name="TextBox 11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8</a:t>
            </a: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BFE4732E-5FB6-49C5-9638-3A79FE2D7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07135"/>
              </p:ext>
            </p:extLst>
          </p:nvPr>
        </p:nvGraphicFramePr>
        <p:xfrm>
          <a:off x="96971" y="2152276"/>
          <a:ext cx="12782550" cy="71060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7958">
                  <a:extLst>
                    <a:ext uri="{9D8B030D-6E8A-4147-A177-3AD203B41FA5}">
                      <a16:colId xmlns:a16="http://schemas.microsoft.com/office/drawing/2014/main" val="3563661080"/>
                    </a:ext>
                  </a:extLst>
                </a:gridCol>
                <a:gridCol w="5764992">
                  <a:extLst>
                    <a:ext uri="{9D8B030D-6E8A-4147-A177-3AD203B41FA5}">
                      <a16:colId xmlns:a16="http://schemas.microsoft.com/office/drawing/2014/main" val="1387731534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382451929"/>
                    </a:ext>
                  </a:extLst>
                </a:gridCol>
              </a:tblGrid>
              <a:tr h="626885">
                <a:tc>
                  <a:txBody>
                    <a:bodyPr/>
                    <a:lstStyle/>
                    <a:p>
                      <a:r>
                        <a:rPr lang="ru-RU" sz="24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Сильные стороны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Слабые сторона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20022"/>
                  </a:ext>
                </a:extLst>
              </a:tr>
              <a:tr h="2440780">
                <a:tc>
                  <a:txBody>
                    <a:bodyPr/>
                    <a:lstStyle/>
                    <a:p>
                      <a:r>
                        <a:rPr lang="ru-RU" sz="2400" dirty="0"/>
                        <a:t>Таврида-АРТ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Бесплатные мероприятия</a:t>
                      </a:r>
                    </a:p>
                    <a:p>
                      <a:r>
                        <a:rPr lang="ru-RU" sz="2400" dirty="0"/>
                        <a:t>Большое количество ресурсов и возможностей для профессионального и личностного роста</a:t>
                      </a:r>
                    </a:p>
                    <a:p>
                      <a:r>
                        <a:rPr lang="ru-RU" sz="2400" dirty="0"/>
                        <a:t>Участие известных наставников и экспертов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Плохая организация транспорта</a:t>
                      </a:r>
                    </a:p>
                    <a:p>
                      <a:r>
                        <a:rPr lang="ru-RU" sz="2400" dirty="0"/>
                        <a:t>Большие очереди</a:t>
                      </a:r>
                    </a:p>
                    <a:p>
                      <a:r>
                        <a:rPr lang="ru-RU" sz="2400" dirty="0"/>
                        <a:t>Плохая связь и интернет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46244"/>
                  </a:ext>
                </a:extLst>
              </a:tr>
              <a:tr h="1728886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ДК Рыбаков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Большая территория </a:t>
                      </a:r>
                      <a:r>
                        <a:rPr lang="ru-RU" sz="2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 фонтанами и зонами отдыха</a:t>
                      </a:r>
                      <a:endParaRPr lang="ru-RU" sz="2400" dirty="0"/>
                    </a:p>
                    <a:p>
                      <a:r>
                        <a:rPr lang="ru-RU" sz="2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для всех категорий посетителей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Недостаточно парковочных мест</a:t>
                      </a:r>
                    </a:p>
                    <a:p>
                      <a:r>
                        <a:rPr lang="ru-RU" sz="2400" dirty="0"/>
                        <a:t>Слабое освещение в вечерние время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970735"/>
                  </a:ext>
                </a:extLst>
              </a:tr>
              <a:tr h="2309472">
                <a:tc>
                  <a:txBody>
                    <a:bodyPr/>
                    <a:lstStyle/>
                    <a:p>
                      <a:r>
                        <a:rPr lang="en-US" sz="2400" dirty="0" err="1"/>
                        <a:t>Artplay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Разнообразие творческих направлений Профессиональный подход преподавателей</a:t>
                      </a:r>
                    </a:p>
                    <a:p>
                      <a:r>
                        <a:rPr lang="ru-RU" sz="2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Уютная атмосфера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Грубое отношение со стороны администрации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60989"/>
                  </a:ext>
                </a:extLst>
              </a:tr>
            </a:tbl>
          </a:graphicData>
        </a:graphic>
      </p:graphicFrame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B908C96-F361-484F-898B-ED58937AF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32432" b="31100"/>
          <a:stretch/>
        </p:blipFill>
        <p:spPr bwMode="auto">
          <a:xfrm>
            <a:off x="13190230" y="3105607"/>
            <a:ext cx="4713343" cy="113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D4819A67-C1DE-4A3C-B945-3F47D5484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1" b="23142"/>
          <a:stretch/>
        </p:blipFill>
        <p:spPr bwMode="auto">
          <a:xfrm>
            <a:off x="13236349" y="6868613"/>
            <a:ext cx="5051651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41247BD7-496D-479A-92CE-222E532A5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8" b="24630"/>
          <a:stretch/>
        </p:blipFill>
        <p:spPr bwMode="auto">
          <a:xfrm>
            <a:off x="13158847" y="4091766"/>
            <a:ext cx="4776107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9778244" y="252910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2770" t="24200" r="48112" b="48211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15332020" y="0"/>
            <a:ext cx="5404308" cy="10287000"/>
            <a:chOff x="0" y="0"/>
            <a:chExt cx="2910182" cy="5539479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2910182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 extrusionOk="0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3">
                <a:alphaModFix amt="78000"/>
              </a:blip>
              <a:srcRect l="3093" r="3093"/>
              <a:stretch/>
            </a:blipFill>
          </p:spPr>
        </p:sp>
      </p:grpSp>
      <p:sp>
        <p:nvSpPr>
          <p:cNvPr id="5" name="Freeform 5"/>
          <p:cNvSpPr/>
          <p:nvPr/>
        </p:nvSpPr>
        <p:spPr bwMode="auto">
          <a:xfrm>
            <a:off x="14341442" y="9429750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0196301" y="2111048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4120391" y="807647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3" y="0"/>
                </a:lnTo>
                <a:lnTo>
                  <a:pt x="442103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24882" t="23315" r="32089" b="30971"/>
            <a:stretch/>
          </a:blipFill>
        </p:spPr>
      </p:sp>
      <p:sp>
        <p:nvSpPr>
          <p:cNvPr id="8" name="TextBox 8"/>
          <p:cNvSpPr txBox="1"/>
          <p:nvPr/>
        </p:nvSpPr>
        <p:spPr bwMode="auto">
          <a:xfrm>
            <a:off x="1028700" y="1133475"/>
            <a:ext cx="12585538" cy="1813687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ЦЕННОСТЬ, ЦЕННОСТНОЕ ПРЕДЛОЖЕНИЕ</a:t>
            </a:r>
          </a:p>
        </p:txBody>
      </p:sp>
      <p:sp>
        <p:nvSpPr>
          <p:cNvPr id="10" name="Freeform 10"/>
          <p:cNvSpPr/>
          <p:nvPr/>
        </p:nvSpPr>
        <p:spPr bwMode="auto">
          <a:xfrm>
            <a:off x="2281942" y="568272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3"/>
                </a:lnTo>
                <a:lnTo>
                  <a:pt x="0" y="6539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</p:sp>
      <p:sp>
        <p:nvSpPr>
          <p:cNvPr id="11" name="TextBox 11"/>
          <p:cNvSpPr txBox="1"/>
          <p:nvPr/>
        </p:nvSpPr>
        <p:spPr bwMode="auto">
          <a:xfrm>
            <a:off x="3477469" y="5143500"/>
            <a:ext cx="10995660" cy="1223531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4550"/>
              </a:lnSpc>
              <a:defRPr/>
            </a:pPr>
            <a:r>
              <a:rPr lang="ru-RU" sz="3450" b="1" dirty="0">
                <a:solidFill>
                  <a:srgbClr val="000000"/>
                </a:solidFill>
                <a:latin typeface="Trebuchet MS"/>
                <a:ea typeface="Darker Grotesque Bold"/>
                <a:cs typeface="Darker Grotesque Bold"/>
              </a:rPr>
              <a:t>Мы создаем возможность создавать</a:t>
            </a:r>
            <a:endParaRPr lang="en-US" sz="345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algn="l">
              <a:lnSpc>
                <a:spcPts val="4550"/>
              </a:lnSpc>
              <a:defRPr/>
            </a:pPr>
            <a:endParaRPr lang="en-US" sz="3500" dirty="0">
              <a:solidFill>
                <a:srgbClr val="000000"/>
              </a:solidFill>
              <a:latin typeface="Darker Grotesque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 bwMode="auto">
          <a:xfrm rot="-10800000">
            <a:off x="10405330" y="8326402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45098" t="12149" r="44511" b="16199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860433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568090" y="579869"/>
            <a:ext cx="13278615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РЫНОК</a:t>
            </a: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558962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9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62C1BA-627B-47C8-B537-C5659F74F737}"/>
              </a:ext>
            </a:extLst>
          </p:cNvPr>
          <p:cNvSpPr txBox="1"/>
          <p:nvPr/>
        </p:nvSpPr>
        <p:spPr>
          <a:xfrm>
            <a:off x="268906" y="1490718"/>
            <a:ext cx="1742687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По данным сайта openbusiness.ru, в среднем стоимость 1 кв. м креативного пространства составляет 10–15 тыс. рублей. Например, если планируется задействовать 300 кв. м, то потребуется капитал в размере 3 млн рублей. </a:t>
            </a:r>
          </a:p>
          <a:p>
            <a:r>
              <a:rPr lang="ru-RU" sz="2800" dirty="0"/>
              <a:t>Некоторые затраты, которые могут входить в стоимость проекта:</a:t>
            </a:r>
          </a:p>
          <a:p>
            <a:r>
              <a:rPr lang="ru-RU" sz="2800" dirty="0"/>
              <a:t>Ремонт и оборудование помещения.</a:t>
            </a:r>
          </a:p>
          <a:p>
            <a:r>
              <a:rPr lang="ru-RU" sz="2800" dirty="0"/>
              <a:t>Разработка концепции.</a:t>
            </a:r>
          </a:p>
          <a:p>
            <a:r>
              <a:rPr lang="ru-RU" sz="2800" dirty="0"/>
              <a:t>Поиск партнёров и сотрудников.</a:t>
            </a:r>
          </a:p>
          <a:p>
            <a:r>
              <a:rPr lang="ru-RU" sz="2800" dirty="0"/>
              <a:t>Закупка оборудования и мебели.</a:t>
            </a:r>
          </a:p>
          <a:p>
            <a:r>
              <a:rPr lang="ru-RU" sz="2800" dirty="0"/>
              <a:t>Оплата труда сотрудников, хотя бы на первые месяцы.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5CE86EC-787D-4721-8A7E-DE31D25A7D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3" y="5009862"/>
            <a:ext cx="6861330" cy="45728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0F49F60-0558-4FC2-9138-D86E181AB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112" y="2418580"/>
            <a:ext cx="7113888" cy="482312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E86A319-69E1-4496-937F-F36D62843D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49" y="6148832"/>
            <a:ext cx="6132838" cy="4123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 extrusionOk="0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3844" t="23174" r="27073" b="26485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0840320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1361" t="16007" r="47161" b="46630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6615079" y="1028700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61291" t="22306" r="29574" b="21487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28700" y="1133475"/>
            <a:ext cx="10133731" cy="97615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БИЗНЕС-МОДЕЛЬ</a:t>
            </a:r>
          </a:p>
        </p:txBody>
      </p: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45098" t="12149" r="44511" b="16199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11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3D4C61-A863-4CD5-BCF2-9DCB84BAB6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26"/>
          <a:stretch/>
        </p:blipFill>
        <p:spPr>
          <a:xfrm>
            <a:off x="2286000" y="2061337"/>
            <a:ext cx="13366468" cy="76707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345826" y="571963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6802563" y="1028700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7" name="TextBox 7"/>
          <p:cNvSpPr txBox="1"/>
          <p:nvPr/>
        </p:nvSpPr>
        <p:spPr bwMode="auto">
          <a:xfrm>
            <a:off x="1028700" y="1133475"/>
            <a:ext cx="13278615" cy="97615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КОМАНДА </a:t>
            </a:r>
          </a:p>
        </p:txBody>
      </p:sp>
      <p:sp>
        <p:nvSpPr>
          <p:cNvPr id="9" name="Freeform 9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45098" t="12149" r="44511" b="16199"/>
            <a:stretch/>
          </a:blipFill>
        </p:spPr>
      </p:sp>
      <p:sp>
        <p:nvSpPr>
          <p:cNvPr id="10" name="TextBox 10"/>
          <p:cNvSpPr txBox="1"/>
          <p:nvPr/>
        </p:nvSpPr>
        <p:spPr bwMode="auto">
          <a:xfrm>
            <a:off x="66503" y="9763323"/>
            <a:ext cx="515567" cy="48307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</a:t>
            </a:r>
            <a:r>
              <a:rPr lang="ru-RU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2</a:t>
            </a: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380901"/>
              </p:ext>
            </p:extLst>
          </p:nvPr>
        </p:nvGraphicFramePr>
        <p:xfrm>
          <a:off x="1028700" y="2354572"/>
          <a:ext cx="7991733" cy="64681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6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6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6002"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Raleway SemiBold"/>
                        </a:rPr>
                        <a:t>РОЛЬ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Raleway SemiBold"/>
                        </a:rPr>
                        <a:t>ФАМИЛИЯ ИМЯ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Raleway SemiBold"/>
                        </a:rPr>
                        <a:t>ФОТО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0716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ЛИДЕР </a:t>
                      </a:r>
                      <a:endParaRPr lang="en-US" sz="1600" dirty="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Куркчи</a:t>
                      </a:r>
                      <a:r>
                        <a:rPr lang="ru-RU" sz="2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Владимир </a:t>
                      </a:r>
                      <a:endParaRPr lang="ru-RU" sz="28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0716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rgbClr val="132C40"/>
                          </a:solidFill>
                          <a:latin typeface="Raleway SemiBold"/>
                        </a:rPr>
                        <a:t>ТЕХНОЛОГ/РАЗРАБОТЧИК </a:t>
                      </a:r>
                      <a:endParaRPr lang="en-US" sz="160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/>
                        <a:t>Пузырёва Мария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0716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rgbClr val="132C40"/>
                          </a:solidFill>
                          <a:latin typeface="Raleway SemiBold"/>
                        </a:rPr>
                        <a:t>МАРКЕТОЛОГ </a:t>
                      </a:r>
                      <a:endParaRPr lang="en-US" sz="160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 err="1"/>
                        <a:t>Щепеткова</a:t>
                      </a:r>
                      <a:r>
                        <a:rPr lang="ru-RU" sz="2800" dirty="0"/>
                        <a:t> Александра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B24F29C-3364-13C0-881D-4892FF8DD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617943"/>
              </p:ext>
            </p:extLst>
          </p:nvPr>
        </p:nvGraphicFramePr>
        <p:xfrm>
          <a:off x="9144000" y="2354573"/>
          <a:ext cx="7991733" cy="646814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6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8143"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Raleway SemiBold"/>
                        </a:rPr>
                        <a:t>РОЛЬ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Raleway SemiBold"/>
                        </a:rPr>
                        <a:t>ФАМИЛИЯ ИМЯ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Raleway SemiBold"/>
                        </a:rPr>
                        <a:t>ФОТО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solidFill>
                      <a:srgbClr val="FFF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9949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МЕНЕДЖЕР</a:t>
                      </a:r>
                      <a:endParaRPr lang="en-US" sz="1600" dirty="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/>
                        <a:t>Степаненко Анна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7971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АНАЛИТИК</a:t>
                      </a:r>
                      <a:endParaRPr lang="en-US" sz="1600" dirty="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 err="1"/>
                        <a:t>Ставинога</a:t>
                      </a:r>
                      <a:r>
                        <a:rPr lang="ru-RU" sz="2800" dirty="0"/>
                        <a:t> Анна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2086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ДИЗАЙНЕР</a:t>
                      </a:r>
                      <a:endParaRPr lang="en-US" sz="1600" dirty="0">
                        <a:solidFill>
                          <a:srgbClr val="132C4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2800" dirty="0"/>
                        <a:t>Фомина Алла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endParaRPr lang="ru-RU" sz="1600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85CA1F-3F9B-B49C-24DA-1CCAC2CA53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727" b="33188"/>
          <a:stretch>
            <a:fillRect/>
          </a:stretch>
        </p:blipFill>
        <p:spPr>
          <a:xfrm>
            <a:off x="6370547" y="7117867"/>
            <a:ext cx="2594919" cy="16291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CC3442-F407-07C8-BE9D-DB3230C32F2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900" t="39835" r="23145" b="37993"/>
          <a:stretch>
            <a:fillRect/>
          </a:stretch>
        </p:blipFill>
        <p:spPr>
          <a:xfrm>
            <a:off x="14519189" y="3623497"/>
            <a:ext cx="2630656" cy="16562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C74DED-6148-45C1-CB55-78EB5344D01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449" t="34417" r="23471" b="44204"/>
          <a:stretch>
            <a:fillRect/>
          </a:stretch>
        </p:blipFill>
        <p:spPr>
          <a:xfrm>
            <a:off x="6418399" y="5431090"/>
            <a:ext cx="2490599" cy="162912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93AD01D-A69F-238E-11CD-F28F651AFBE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732" b="47204"/>
          <a:stretch>
            <a:fillRect/>
          </a:stretch>
        </p:blipFill>
        <p:spPr>
          <a:xfrm>
            <a:off x="14519189" y="7166425"/>
            <a:ext cx="2361119" cy="16562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7CBB8F7-DDA1-B193-BFCE-244F4BBF89B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468" t="30030" r="32489" b="53868"/>
          <a:stretch>
            <a:fillRect/>
          </a:stretch>
        </p:blipFill>
        <p:spPr>
          <a:xfrm>
            <a:off x="14454448" y="5387657"/>
            <a:ext cx="2490599" cy="165629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3A0D0ED-1FD3-EFCE-E6BA-BB308C6D14B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845" t="21085" r="3764" b="32808"/>
          <a:stretch>
            <a:fillRect/>
          </a:stretch>
        </p:blipFill>
        <p:spPr>
          <a:xfrm>
            <a:off x="6545411" y="3544492"/>
            <a:ext cx="2236573" cy="17318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7962374" y="1970869"/>
            <a:ext cx="7560715" cy="6287369"/>
          </a:xfrm>
          <a:custGeom>
            <a:avLst/>
            <a:gdLst/>
            <a:ahLst/>
            <a:cxnLst/>
            <a:rect l="l" t="t" r="r" b="b"/>
            <a:pathLst>
              <a:path w="7560715" h="6287369" extrusionOk="0">
                <a:moveTo>
                  <a:pt x="0" y="0"/>
                </a:moveTo>
                <a:lnTo>
                  <a:pt x="7560715" y="0"/>
                </a:lnTo>
                <a:lnTo>
                  <a:pt x="7560715" y="6287368"/>
                </a:lnTo>
                <a:lnTo>
                  <a:pt x="0" y="62873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8755" t="25135" r="12292" b="37441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9706534" y="5880494"/>
            <a:ext cx="324529" cy="324529"/>
          </a:xfrm>
          <a:custGeom>
            <a:avLst/>
            <a:gdLst/>
            <a:ahLst/>
            <a:cxnLst/>
            <a:rect l="l" t="t" r="r" b="b"/>
            <a:pathLst>
              <a:path w="324529" h="324529" extrusionOk="0">
                <a:moveTo>
                  <a:pt x="0" y="0"/>
                </a:moveTo>
                <a:lnTo>
                  <a:pt x="324529" y="0"/>
                </a:lnTo>
                <a:lnTo>
                  <a:pt x="324529" y="324530"/>
                </a:lnTo>
                <a:lnTo>
                  <a:pt x="0" y="324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9706534" y="6481644"/>
            <a:ext cx="384825" cy="253504"/>
          </a:xfrm>
          <a:custGeom>
            <a:avLst/>
            <a:gdLst/>
            <a:ahLst/>
            <a:cxnLst/>
            <a:rect l="l" t="t" r="r" b="b"/>
            <a:pathLst>
              <a:path w="384825" h="253504" extrusionOk="0">
                <a:moveTo>
                  <a:pt x="0" y="0"/>
                </a:moveTo>
                <a:lnTo>
                  <a:pt x="384825" y="0"/>
                </a:lnTo>
                <a:lnTo>
                  <a:pt x="384825" y="253503"/>
                </a:lnTo>
                <a:lnTo>
                  <a:pt x="0" y="253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9706534" y="7011372"/>
            <a:ext cx="384825" cy="384825"/>
          </a:xfrm>
          <a:custGeom>
            <a:avLst/>
            <a:gdLst/>
            <a:ahLst/>
            <a:cxnLst/>
            <a:rect l="l" t="t" r="r" b="b"/>
            <a:pathLst>
              <a:path w="384825" h="384825" extrusionOk="0">
                <a:moveTo>
                  <a:pt x="0" y="0"/>
                </a:moveTo>
                <a:lnTo>
                  <a:pt x="384825" y="0"/>
                </a:lnTo>
                <a:lnTo>
                  <a:pt x="384825" y="384825"/>
                </a:lnTo>
                <a:lnTo>
                  <a:pt x="0" y="3848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grpSp>
        <p:nvGrpSpPr>
          <p:cNvPr id="6" name="Group 6"/>
          <p:cNvGrpSpPr/>
          <p:nvPr/>
        </p:nvGrpSpPr>
        <p:grpSpPr bwMode="auto">
          <a:xfrm>
            <a:off x="2043970" y="2028762"/>
            <a:ext cx="6639345" cy="6258423"/>
            <a:chOff x="0" y="0"/>
            <a:chExt cx="4357432" cy="4107431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0"/>
              <a:ext cx="4357432" cy="4107431"/>
            </a:xfrm>
            <a:custGeom>
              <a:avLst/>
              <a:gdLst/>
              <a:ahLst/>
              <a:cxnLst/>
              <a:rect l="l" t="t" r="r" b="b"/>
              <a:pathLst>
                <a:path w="4357432" h="4107431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4107431"/>
                  </a:lnTo>
                  <a:lnTo>
                    <a:pt x="0" y="4107431"/>
                  </a:lnTo>
                  <a:close/>
                </a:path>
              </a:pathLst>
            </a:custGeom>
            <a:blipFill>
              <a:blip r:embed="rId5"/>
              <a:srcRect l="14637" r="14637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8" name="Freeform 8"/>
          <p:cNvSpPr/>
          <p:nvPr/>
        </p:nvSpPr>
        <p:spPr bwMode="auto">
          <a:xfrm>
            <a:off x="14968218" y="7011372"/>
            <a:ext cx="1275812" cy="1275812"/>
          </a:xfrm>
          <a:custGeom>
            <a:avLst/>
            <a:gdLst/>
            <a:ahLst/>
            <a:cxnLst/>
            <a:rect l="l" t="t" r="r" b="b"/>
            <a:pathLst>
              <a:path w="1275812" h="1275812" extrusionOk="0">
                <a:moveTo>
                  <a:pt x="0" y="0"/>
                </a:moveTo>
                <a:lnTo>
                  <a:pt x="1275812" y="0"/>
                </a:lnTo>
                <a:lnTo>
                  <a:pt x="1275812" y="1275812"/>
                </a:lnTo>
                <a:lnTo>
                  <a:pt x="0" y="1275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34611" t="35765" r="38373" b="39245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9677959" y="2750586"/>
            <a:ext cx="5845130" cy="197713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marL="0" lvl="0" indent="0" algn="l">
              <a:lnSpc>
                <a:spcPts val="7415"/>
              </a:lnSpc>
              <a:spcBef>
                <a:spcPts val="0"/>
              </a:spcBef>
              <a:defRPr/>
            </a:pPr>
            <a:r>
              <a:rPr lang="en-US" sz="7200" dirty="0">
                <a:solidFill>
                  <a:srgbClr val="000000"/>
                </a:solidFill>
                <a:latin typeface="Calibri Light" panose="020F0302020204030204" pitchFamily="34" charset="0"/>
                <a:ea typeface="Cy Grotesk Key"/>
                <a:cs typeface="Calibri Light" panose="020F0302020204030204" pitchFamily="34" charset="0"/>
              </a:rPr>
              <a:t>КОНТАКТЫ ЛИДЕРА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10274924" y="5826552"/>
            <a:ext cx="4175955" cy="495896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+7 (978) 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519-25-70</a:t>
            </a: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TextBox 11"/>
          <p:cNvSpPr txBox="1"/>
          <p:nvPr/>
        </p:nvSpPr>
        <p:spPr bwMode="auto">
          <a:xfrm>
            <a:off x="9706534" y="5219984"/>
            <a:ext cx="6417386" cy="495896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ts val="0"/>
              </a:spcBef>
              <a:defRPr/>
            </a:pPr>
            <a:r>
              <a:rPr lang="ru-RU" sz="3200" b="1" dirty="0" err="1">
                <a:solidFill>
                  <a:srgbClr val="000000"/>
                </a:solidFill>
                <a:latin typeface="Trebuchet MS"/>
                <a:ea typeface="Darker Grotesque Bold"/>
                <a:cs typeface="Darker Grotesque Bold"/>
              </a:rPr>
              <a:t>Куркчи</a:t>
            </a:r>
            <a:r>
              <a:rPr lang="ru-RU" sz="3200" b="1" dirty="0">
                <a:solidFill>
                  <a:srgbClr val="000000"/>
                </a:solidFill>
                <a:latin typeface="Trebuchet MS"/>
                <a:ea typeface="Darker Grotesque Bold"/>
                <a:cs typeface="Darker Grotesque Bold"/>
              </a:rPr>
              <a:t> Владимир Романович</a:t>
            </a:r>
            <a:endParaRPr lang="en-US" sz="3200" b="1" dirty="0">
              <a:solidFill>
                <a:srgbClr val="000000"/>
              </a:solidFill>
              <a:latin typeface="Trebuchet MS"/>
              <a:ea typeface="Darker Grotesque Bold"/>
              <a:cs typeface="Darker Grotesque Bold"/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8105357" y="2028762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8" y="0"/>
                </a:lnTo>
                <a:lnTo>
                  <a:pt x="577958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8233" t="22271" r="60740" b="63682"/>
            <a:stretch/>
          </a:blipFill>
        </p:spPr>
      </p:sp>
      <p:sp>
        <p:nvSpPr>
          <p:cNvPr id="15" name="Freeform 15"/>
          <p:cNvSpPr/>
          <p:nvPr/>
        </p:nvSpPr>
        <p:spPr bwMode="auto">
          <a:xfrm>
            <a:off x="1466012" y="8287184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8" y="0"/>
                </a:lnTo>
                <a:lnTo>
                  <a:pt x="577958" y="577959"/>
                </a:lnTo>
                <a:lnTo>
                  <a:pt x="0" y="5779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8233" t="22271" r="60740" b="63682"/>
            <a:stretch/>
          </a:blipFill>
        </p:spPr>
      </p:sp>
      <p:sp>
        <p:nvSpPr>
          <p:cNvPr id="16" name="Freeform 16"/>
          <p:cNvSpPr/>
          <p:nvPr/>
        </p:nvSpPr>
        <p:spPr bwMode="auto">
          <a:xfrm>
            <a:off x="7527398" y="2577774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9" y="0"/>
                </a:lnTo>
                <a:lnTo>
                  <a:pt x="577959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17999" t="30971" r="58979" b="33059"/>
            <a:stretch/>
          </a:blipFill>
        </p:spPr>
      </p:sp>
      <p:sp>
        <p:nvSpPr>
          <p:cNvPr id="17" name="Freeform 17"/>
          <p:cNvSpPr/>
          <p:nvPr/>
        </p:nvSpPr>
        <p:spPr bwMode="auto">
          <a:xfrm>
            <a:off x="15322660" y="6982954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 extrusionOk="0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/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ru-RU" dirty="0"/>
          </a:p>
        </p:txBody>
      </p:sp>
      <p:sp>
        <p:nvSpPr>
          <p:cNvPr id="18" name="Freeform 18"/>
          <p:cNvSpPr/>
          <p:nvPr/>
        </p:nvSpPr>
        <p:spPr bwMode="auto">
          <a:xfrm>
            <a:off x="522842" y="313836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 extrusionOk="0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/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 bwMode="auto">
          <a:xfrm>
            <a:off x="15657173" y="818882"/>
            <a:ext cx="1209880" cy="1209880"/>
          </a:xfrm>
          <a:custGeom>
            <a:avLst/>
            <a:gdLst/>
            <a:ahLst/>
            <a:cxnLst/>
            <a:rect l="l" t="t" r="r" b="b"/>
            <a:pathLst>
              <a:path w="1209880" h="1209880" extrusionOk="0">
                <a:moveTo>
                  <a:pt x="0" y="0"/>
                </a:moveTo>
                <a:lnTo>
                  <a:pt x="1209880" y="0"/>
                </a:lnTo>
                <a:lnTo>
                  <a:pt x="1209880" y="1209880"/>
                </a:lnTo>
                <a:lnTo>
                  <a:pt x="0" y="12098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/>
          </a:blipFill>
        </p:spPr>
      </p:sp>
      <p:sp>
        <p:nvSpPr>
          <p:cNvPr id="21" name="Freeform 2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rcRect l="45098" t="12149" r="44511" b="16199"/>
            <a:stretch/>
          </a:blipFill>
        </p:spPr>
      </p:sp>
      <p:sp>
        <p:nvSpPr>
          <p:cNvPr id="22" name="TextBox 22"/>
          <p:cNvSpPr txBox="1"/>
          <p:nvPr/>
        </p:nvSpPr>
        <p:spPr bwMode="auto">
          <a:xfrm>
            <a:off x="66503" y="9763323"/>
            <a:ext cx="515567" cy="48307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</a:t>
            </a:r>
            <a:r>
              <a:rPr lang="ru-RU" sz="2800" b="1" dirty="0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3</a:t>
            </a: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F6484A-F8FD-13EF-4342-C08FF860A9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178" y="1942231"/>
            <a:ext cx="7219950" cy="6373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353</Words>
  <Application>Microsoft Office PowerPoint</Application>
  <DocSecurity>0</DocSecurity>
  <PresentationFormat>Произвольный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Cy Grotesk Key</vt:lpstr>
      <vt:lpstr>Darker Grotesque</vt:lpstr>
      <vt:lpstr>Darker Grotesque Bold</vt:lpstr>
      <vt:lpstr>Raleway SemiBold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subject/>
  <dc:creator>admin</dc:creator>
  <cp:keywords/>
  <dc:description/>
  <cp:lastModifiedBy>admin</cp:lastModifiedBy>
  <cp:revision>18</cp:revision>
  <dcterms:created xsi:type="dcterms:W3CDTF">2006-08-16T00:00:00Z</dcterms:created>
  <dcterms:modified xsi:type="dcterms:W3CDTF">2025-10-29T09:18:09Z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D9C262696ABF4EF6A9F4904D79CA06CE_13</vt:lpwstr>
  </property>
  <property fmtid="{D5CDD505-2E9C-101B-9397-08002B2CF9AE}" pid="3" name="KSOProductBuildVer">
    <vt:lpwstr>1049-12.2.0.22549</vt:lpwstr>
  </property>
</Properties>
</file>