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LsgKIHhopA7NF4UVTkSZdYeOY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258F9A8-67F1-44BF-BA4D-3D68670BB70C}">
  <a:tblStyle styleId="{1258F9A8-67F1-44BF-BA4D-3D68670BB70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46" name="Google Shape;24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61" name="Google Shape;26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58273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imes New Roman"/>
              <a:buNone/>
            </a:pPr>
            <a:r>
              <a:rPr b="1" lang="ru-RU" sz="5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«Style on» для цифровой примерки одежды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Возвраты на маркетплейсах (количество возвратов одежды на маркетплейсах – 20 %)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Большая часть людей предпочитает оффлайн магазины из-за возможности примерки и более точного подбора размера и фасона одежды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/>
        </p:nvSpPr>
        <p:spPr>
          <a:xfrm>
            <a:off x="1055688" y="514250"/>
            <a:ext cx="10515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630701" y="1558094"/>
            <a:ext cx="471619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 </a:t>
            </a: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 приложение, которое </a:t>
            </a:r>
            <a:r>
              <a:rPr b="1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умеет</a:t>
            </a: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1.Создавать собственный аватар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2.Примерять одежду из маркетплейсов на аватаре и делать образ наглядным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81" name="Google Shape;181;p3"/>
          <p:cNvSpPr txBox="1"/>
          <p:nvPr/>
        </p:nvSpPr>
        <p:spPr>
          <a:xfrm>
            <a:off x="685800" y="4613158"/>
            <a:ext cx="4171071" cy="96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Уровень готовности </a:t>
            </a: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продукта по шкале TRL - 2 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2" name="Google Shape;182;p3"/>
          <p:cNvGrpSpPr/>
          <p:nvPr/>
        </p:nvGrpSpPr>
        <p:grpSpPr>
          <a:xfrm>
            <a:off x="5757370" y="2166947"/>
            <a:ext cx="4903429" cy="4300971"/>
            <a:chOff x="900499" y="25183"/>
            <a:chExt cx="4903429" cy="4300971"/>
          </a:xfrm>
        </p:grpSpPr>
        <p:sp>
          <p:nvSpPr>
            <p:cNvPr id="183" name="Google Shape;183;p3"/>
            <p:cNvSpPr/>
            <p:nvPr/>
          </p:nvSpPr>
          <p:spPr>
            <a:xfrm rot="5400000">
              <a:off x="1121790" y="951077"/>
              <a:ext cx="835252" cy="950905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BFC8E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900499" y="25183"/>
              <a:ext cx="1406074" cy="984206"/>
            </a:xfrm>
            <a:prstGeom prst="roundRect">
              <a:avLst>
                <a:gd fmla="val 1667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"/>
            <p:cNvSpPr txBox="1"/>
            <p:nvPr/>
          </p:nvSpPr>
          <p:spPr>
            <a:xfrm>
              <a:off x="948553" y="73237"/>
              <a:ext cx="1309966" cy="8880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mes New Roman"/>
                <a:buNone/>
              </a:pPr>
              <a:r>
                <a:rPr b="0" i="0" lang="ru-RU" sz="15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Ввод параметров тела </a:t>
              </a: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2306573" y="119049"/>
              <a:ext cx="1022644" cy="7954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"/>
            <p:cNvSpPr txBox="1"/>
            <p:nvPr/>
          </p:nvSpPr>
          <p:spPr>
            <a:xfrm>
              <a:off x="2306573" y="119049"/>
              <a:ext cx="1022644" cy="7954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-381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3"/>
            <p:cNvSpPr/>
            <p:nvPr/>
          </p:nvSpPr>
          <p:spPr>
            <a:xfrm rot="5400000">
              <a:off x="2287575" y="2056666"/>
              <a:ext cx="835252" cy="950905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BFC8E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2066284" y="1130771"/>
              <a:ext cx="1406074" cy="984206"/>
            </a:xfrm>
            <a:prstGeom prst="roundRect">
              <a:avLst>
                <a:gd fmla="val 1667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"/>
            <p:cNvSpPr txBox="1"/>
            <p:nvPr/>
          </p:nvSpPr>
          <p:spPr>
            <a:xfrm>
              <a:off x="2114338" y="1178825"/>
              <a:ext cx="1309966" cy="8880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mes New Roman"/>
                <a:buNone/>
              </a:pPr>
              <a:r>
                <a:rPr b="0" i="0" lang="ru-RU" sz="15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Выбор одежды из каталога</a:t>
              </a: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3472358" y="1224638"/>
              <a:ext cx="1022644" cy="7954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"/>
            <p:cNvSpPr txBox="1"/>
            <p:nvPr/>
          </p:nvSpPr>
          <p:spPr>
            <a:xfrm>
              <a:off x="3472358" y="1224638"/>
              <a:ext cx="1022644" cy="7954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-381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 rot="5400000">
              <a:off x="3453360" y="3162254"/>
              <a:ext cx="835252" cy="950905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BFC8E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3232069" y="2236360"/>
              <a:ext cx="1406074" cy="984206"/>
            </a:xfrm>
            <a:prstGeom prst="roundRect">
              <a:avLst>
                <a:gd fmla="val 1667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3"/>
            <p:cNvSpPr txBox="1"/>
            <p:nvPr/>
          </p:nvSpPr>
          <p:spPr>
            <a:xfrm>
              <a:off x="3280123" y="2284414"/>
              <a:ext cx="1309966" cy="8880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mes New Roman"/>
                <a:buNone/>
              </a:pPr>
              <a:r>
                <a:rPr b="0" i="0" lang="ru-RU" sz="15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Примерка одежды на своем аватаре</a:t>
              </a: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4638143" y="2330226"/>
              <a:ext cx="1022644" cy="7954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 txBox="1"/>
            <p:nvPr/>
          </p:nvSpPr>
          <p:spPr>
            <a:xfrm>
              <a:off x="4638143" y="2330226"/>
              <a:ext cx="1022644" cy="7954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-381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4397854" y="3341948"/>
              <a:ext cx="1406074" cy="984206"/>
            </a:xfrm>
            <a:prstGeom prst="roundRect">
              <a:avLst>
                <a:gd fmla="val 16670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"/>
            <p:cNvSpPr txBox="1"/>
            <p:nvPr/>
          </p:nvSpPr>
          <p:spPr>
            <a:xfrm>
              <a:off x="4445908" y="3390002"/>
              <a:ext cx="1309966" cy="8880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mes New Roman"/>
                <a:buNone/>
              </a:pPr>
              <a:r>
                <a:rPr b="0" i="0" lang="ru-RU" sz="15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Покупка одежды</a:t>
              </a:r>
              <a:endParaRPr/>
            </a:p>
          </p:txBody>
        </p:sp>
      </p:grpSp>
      <p:sp>
        <p:nvSpPr>
          <p:cNvPr id="200" name="Google Shape;200;p3"/>
          <p:cNvSpPr txBox="1"/>
          <p:nvPr/>
        </p:nvSpPr>
        <p:spPr>
          <a:xfrm>
            <a:off x="6845107" y="1460689"/>
            <a:ext cx="6098344" cy="498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Пользовательский сценарий: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/>
          </a:p>
        </p:txBody>
      </p:sp>
      <p:sp>
        <p:nvSpPr>
          <p:cNvPr id="207" name="Google Shape;207;p4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8" name="Google Shape;208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9" name="Google Shape;209;p4"/>
          <p:cNvSpPr txBox="1"/>
          <p:nvPr/>
        </p:nvSpPr>
        <p:spPr>
          <a:xfrm>
            <a:off x="803275" y="1893033"/>
            <a:ext cx="6258707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Приложение, которое позволяет пользователям удобно и точно примерять одежду из различных интернет-магазинов на собственном аватаре.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0" name="Google Shape;210;p4"/>
          <p:cNvPicPr preferRelativeResize="0"/>
          <p:nvPr/>
        </p:nvPicPr>
        <p:blipFill rotWithShape="1">
          <a:blip r:embed="rId4">
            <a:alphaModFix/>
          </a:blip>
          <a:srcRect b="0" l="0" r="0" t="30382"/>
          <a:stretch/>
        </p:blipFill>
        <p:spPr>
          <a:xfrm>
            <a:off x="7200118" y="1647135"/>
            <a:ext cx="4623582" cy="4297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2020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5"/>
          <p:cNvSpPr txBox="1"/>
          <p:nvPr/>
        </p:nvSpPr>
        <p:spPr>
          <a:xfrm>
            <a:off x="1181491" y="427264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3200"/>
              <a:buFont typeface="Times New Roman"/>
              <a:buNone/>
            </a:pPr>
            <a:r>
              <a:rPr b="1" i="0" lang="ru-RU" sz="32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УНИКАЛЬНОЕ ТОРГОВОЕ ПРЕДЛОЖЕНИЕ</a:t>
            </a:r>
            <a:endParaRPr/>
          </a:p>
        </p:txBody>
      </p:sp>
      <p:sp>
        <p:nvSpPr>
          <p:cNvPr id="218" name="Google Shape;218;p5"/>
          <p:cNvSpPr txBox="1"/>
          <p:nvPr/>
        </p:nvSpPr>
        <p:spPr>
          <a:xfrm>
            <a:off x="1055687" y="230877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4400"/>
              <a:buFont typeface="Arial"/>
              <a:buNone/>
            </a:pPr>
            <a:r>
              <a:rPr b="0" i="0" lang="ru-RU" sz="4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Сократим количество возвратов одежды в интернет-магазинах на 20% </a:t>
            </a:r>
            <a:endParaRPr/>
          </a:p>
        </p:txBody>
      </p:sp>
      <p:cxnSp>
        <p:nvCxnSpPr>
          <p:cNvPr id="219" name="Google Shape;219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/>
          </a:p>
        </p:txBody>
      </p:sp>
      <p:cxnSp>
        <p:nvCxnSpPr>
          <p:cNvPr id="226" name="Google Shape;226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27" name="Google Shape;227;p6"/>
          <p:cNvSpPr/>
          <p:nvPr/>
        </p:nvSpPr>
        <p:spPr>
          <a:xfrm>
            <a:off x="1118383" y="1448972"/>
            <a:ext cx="3988189" cy="438912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8" name="Google Shape;228;p6"/>
          <p:cNvSpPr/>
          <p:nvPr/>
        </p:nvSpPr>
        <p:spPr>
          <a:xfrm>
            <a:off x="1617786" y="2277992"/>
            <a:ext cx="3108960" cy="3555483"/>
          </a:xfrm>
          <a:prstGeom prst="ellipse">
            <a:avLst/>
          </a:prstGeom>
          <a:solidFill>
            <a:srgbClr val="8DA9DB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" name="Google Shape;229;p6"/>
          <p:cNvSpPr/>
          <p:nvPr/>
        </p:nvSpPr>
        <p:spPr>
          <a:xfrm>
            <a:off x="2282483" y="3350432"/>
            <a:ext cx="1811215" cy="2478426"/>
          </a:xfrm>
          <a:prstGeom prst="ellipse">
            <a:avLst/>
          </a:prstGeom>
          <a:solidFill>
            <a:srgbClr val="D8E2F3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" name="Google Shape;230;p6"/>
          <p:cNvSpPr txBox="1"/>
          <p:nvPr/>
        </p:nvSpPr>
        <p:spPr>
          <a:xfrm>
            <a:off x="2855741" y="2755419"/>
            <a:ext cx="9284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6"/>
          <p:cNvSpPr txBox="1"/>
          <p:nvPr/>
        </p:nvSpPr>
        <p:spPr>
          <a:xfrm>
            <a:off x="2869809" y="1774217"/>
            <a:ext cx="675249" cy="381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" name="Google Shape;232;p6"/>
          <p:cNvSpPr txBox="1"/>
          <p:nvPr/>
        </p:nvSpPr>
        <p:spPr>
          <a:xfrm>
            <a:off x="5843952" y="4391082"/>
            <a:ext cx="543267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12,97 млрд. руб.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Реально достижимый рынок</a:t>
            </a:r>
            <a:endParaRPr/>
          </a:p>
        </p:txBody>
      </p:sp>
      <p:sp>
        <p:nvSpPr>
          <p:cNvPr id="233" name="Google Shape;233;p6"/>
          <p:cNvSpPr txBox="1"/>
          <p:nvPr/>
        </p:nvSpPr>
        <p:spPr>
          <a:xfrm>
            <a:off x="5843952" y="1662439"/>
            <a:ext cx="4965702" cy="261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697,95 млрд. руб.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Весь рынок онлайн торговли одеждой и обуви (онлайн магазины и маркетплейсы)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648,7 млрд. руб.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онлайн магазинов, специализирующихся  на одежде и обуви</a:t>
            </a:r>
            <a:endParaRPr/>
          </a:p>
        </p:txBody>
      </p:sp>
      <p:sp>
        <p:nvSpPr>
          <p:cNvPr id="234" name="Google Shape;234;p6"/>
          <p:cNvSpPr txBox="1"/>
          <p:nvPr/>
        </p:nvSpPr>
        <p:spPr>
          <a:xfrm>
            <a:off x="629626" y="1243906"/>
            <a:ext cx="496570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*В России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Times New Roman"/>
              <a:buNone/>
            </a:pPr>
            <a:r>
              <a:rPr b="1" lang="ru-RU" sz="4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/>
          </a:p>
        </p:txBody>
      </p:sp>
      <p:cxnSp>
        <p:nvCxnSpPr>
          <p:cNvPr id="241" name="Google Shape;241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42" name="Google Shape;242;p7"/>
          <p:cNvGraphicFramePr/>
          <p:nvPr/>
        </p:nvGraphicFramePr>
        <p:xfrm>
          <a:off x="279087" y="140321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{1258F9A8-67F1-44BF-BA4D-3D68670BB70C}</a:tableStyleId>
              </a:tblPr>
              <a:tblGrid>
                <a:gridCol w="1938975"/>
                <a:gridCol w="1938975"/>
                <a:gridCol w="1938975"/>
                <a:gridCol w="1938975"/>
                <a:gridCol w="1938975"/>
                <a:gridCol w="1938975"/>
              </a:tblGrid>
              <a:tr h="1550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Название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Реалистичная 3D модель одежды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Точная визуализация образов на аватаре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Точная передача параметров тела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Интеграция с интернет-магазинами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Анимация движений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2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Наше приложение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3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Avametric</a:t>
                      </a:r>
                      <a:endParaRPr sz="20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2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Dressing Room</a:t>
                      </a:r>
                      <a:endParaRPr sz="20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7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Stylelt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Times New Roman"/>
              <a:buNone/>
            </a:pPr>
            <a:r>
              <a:rPr b="1" lang="ru-RU" sz="4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/>
          </a:p>
        </p:txBody>
      </p:sp>
      <p:sp>
        <p:nvSpPr>
          <p:cNvPr id="249" name="Google Shape;249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0" name="Google Shape;250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51" name="Google Shape;251;p8"/>
          <p:cNvSpPr/>
          <p:nvPr/>
        </p:nvSpPr>
        <p:spPr>
          <a:xfrm>
            <a:off x="803275" y="2186569"/>
            <a:ext cx="2414832" cy="2495498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Договор с онлайн-магазином </a:t>
            </a:r>
            <a:endParaRPr/>
          </a:p>
        </p:txBody>
      </p:sp>
      <p:sp>
        <p:nvSpPr>
          <p:cNvPr id="252" name="Google Shape;252;p8"/>
          <p:cNvSpPr/>
          <p:nvPr/>
        </p:nvSpPr>
        <p:spPr>
          <a:xfrm>
            <a:off x="3520318" y="2181249"/>
            <a:ext cx="2414832" cy="2495498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Размещение виджета с приложением виртуальной примерки на сайте онлайн-магазина </a:t>
            </a:r>
            <a:endParaRPr/>
          </a:p>
        </p:txBody>
      </p:sp>
      <p:sp>
        <p:nvSpPr>
          <p:cNvPr id="253" name="Google Shape;253;p8"/>
          <p:cNvSpPr/>
          <p:nvPr/>
        </p:nvSpPr>
        <p:spPr>
          <a:xfrm>
            <a:off x="6256851" y="2181251"/>
            <a:ext cx="2474497" cy="2495498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виджета при покупке вещи </a:t>
            </a:r>
            <a:endParaRPr/>
          </a:p>
        </p:txBody>
      </p:sp>
      <p:sp>
        <p:nvSpPr>
          <p:cNvPr id="254" name="Google Shape;254;p8"/>
          <p:cNvSpPr/>
          <p:nvPr/>
        </p:nvSpPr>
        <p:spPr>
          <a:xfrm>
            <a:off x="9053049" y="2181249"/>
            <a:ext cx="2534162" cy="2495497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Получение процента с продажи вещи</a:t>
            </a:r>
            <a:endParaRPr/>
          </a:p>
        </p:txBody>
      </p:sp>
      <p:cxnSp>
        <p:nvCxnSpPr>
          <p:cNvPr id="255" name="Google Shape;255;p8"/>
          <p:cNvCxnSpPr>
            <a:stCxn id="251" idx="3"/>
            <a:endCxn id="252" idx="1"/>
          </p:cNvCxnSpPr>
          <p:nvPr/>
        </p:nvCxnSpPr>
        <p:spPr>
          <a:xfrm flipH="1" rot="10800000">
            <a:off x="3218107" y="3428918"/>
            <a:ext cx="302100" cy="5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56" name="Google Shape;256;p8"/>
          <p:cNvCxnSpPr/>
          <p:nvPr/>
        </p:nvCxnSpPr>
        <p:spPr>
          <a:xfrm flipH="1" rot="10800000">
            <a:off x="5929900" y="3423677"/>
            <a:ext cx="302211" cy="532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57" name="Google Shape;257;p8"/>
          <p:cNvCxnSpPr/>
          <p:nvPr/>
        </p:nvCxnSpPr>
        <p:spPr>
          <a:xfrm flipH="1" rot="10800000">
            <a:off x="8731348" y="3418357"/>
            <a:ext cx="302211" cy="532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2020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Times New Roman"/>
              <a:buNone/>
            </a:pPr>
            <a:r>
              <a:rPr b="1" lang="ru-RU" sz="4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ПОТРЕБНОСТЬ В ФИНАНСАХ</a:t>
            </a:r>
            <a:endParaRPr/>
          </a:p>
        </p:txBody>
      </p:sp>
      <p:graphicFrame>
        <p:nvGraphicFramePr>
          <p:cNvPr id="265" name="Google Shape;265;p9"/>
          <p:cNvGraphicFramePr/>
          <p:nvPr/>
        </p:nvGraphicFramePr>
        <p:xfrm>
          <a:off x="333132" y="129257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{1258F9A8-67F1-44BF-BA4D-3D68670BB70C}</a:tableStyleId>
              </a:tblPr>
              <a:tblGrid>
                <a:gridCol w="566950"/>
                <a:gridCol w="7116875"/>
                <a:gridCol w="3841900"/>
              </a:tblGrid>
              <a:tr h="349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Этап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Сумма затрат, руб.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4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Оформление организации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тыс.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4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приложения (зарплаты сотрудникам (дизайнеры и программисты))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млн.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4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Привлечение потенциальных клиентов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750 тыс.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4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Покупка оборудования (серверы и компьютеры)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млн.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4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Поддержка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млн.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4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Оформление РИД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55 тыс.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4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Итого: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7 820 000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66" name="Google Shape;266;p9"/>
          <p:cNvSpPr txBox="1"/>
          <p:nvPr/>
        </p:nvSpPr>
        <p:spPr>
          <a:xfrm>
            <a:off x="2525933" y="6216134"/>
            <a:ext cx="619681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Период окупаемости PP – 2 года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Times New Roman"/>
              <a:buNone/>
            </a:pPr>
            <a:r>
              <a:rPr b="1" lang="ru-RU" sz="4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/>
          </a:p>
        </p:txBody>
      </p:sp>
      <p:sp>
        <p:nvSpPr>
          <p:cNvPr id="273" name="Google Shape;273;p10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4" name="Google Shape;274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275" name="Google Shape;275;p10"/>
          <p:cNvCxnSpPr/>
          <p:nvPr/>
        </p:nvCxnSpPr>
        <p:spPr>
          <a:xfrm>
            <a:off x="792588" y="3414106"/>
            <a:ext cx="10544279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6" name="Google Shape;276;p10"/>
          <p:cNvSpPr/>
          <p:nvPr/>
        </p:nvSpPr>
        <p:spPr>
          <a:xfrm>
            <a:off x="2591636" y="3352176"/>
            <a:ext cx="164891" cy="153648"/>
          </a:xfrm>
          <a:prstGeom prst="ellipse">
            <a:avLst/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0"/>
          <p:cNvSpPr/>
          <p:nvPr/>
        </p:nvSpPr>
        <p:spPr>
          <a:xfrm>
            <a:off x="900374" y="3352176"/>
            <a:ext cx="164891" cy="153648"/>
          </a:xfrm>
          <a:prstGeom prst="ellipse">
            <a:avLst/>
          </a:prstGeom>
          <a:solidFill>
            <a:schemeClr val="accent5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0"/>
          <p:cNvSpPr txBox="1"/>
          <p:nvPr/>
        </p:nvSpPr>
        <p:spPr>
          <a:xfrm>
            <a:off x="203118" y="1752714"/>
            <a:ext cx="1574964" cy="1477328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исследования, анализ рынка, конкуренты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10"/>
          <p:cNvSpPr txBox="1"/>
          <p:nvPr/>
        </p:nvSpPr>
        <p:spPr>
          <a:xfrm>
            <a:off x="3602522" y="1739278"/>
            <a:ext cx="1359261" cy="1477328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плана разработки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0"/>
          <p:cNvSpPr txBox="1"/>
          <p:nvPr/>
        </p:nvSpPr>
        <p:spPr>
          <a:xfrm>
            <a:off x="1937331" y="1763544"/>
            <a:ext cx="1507950" cy="1477328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концепции и бизнес модели продукта</a:t>
            </a:r>
            <a:endParaRPr/>
          </a:p>
        </p:txBody>
      </p:sp>
      <p:sp>
        <p:nvSpPr>
          <p:cNvPr id="281" name="Google Shape;281;p10"/>
          <p:cNvSpPr/>
          <p:nvPr/>
        </p:nvSpPr>
        <p:spPr>
          <a:xfrm>
            <a:off x="10758532" y="3337282"/>
            <a:ext cx="164891" cy="153648"/>
          </a:xfrm>
          <a:prstGeom prst="ellipse">
            <a:avLst/>
          </a:prstGeom>
          <a:solidFill>
            <a:schemeClr val="accent5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0"/>
          <p:cNvSpPr txBox="1"/>
          <p:nvPr/>
        </p:nvSpPr>
        <p:spPr>
          <a:xfrm>
            <a:off x="195336" y="3629918"/>
            <a:ext cx="1574965" cy="646328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Сентябрь-октябрь 2023</a:t>
            </a:r>
            <a:endParaRPr/>
          </a:p>
        </p:txBody>
      </p:sp>
      <p:sp>
        <p:nvSpPr>
          <p:cNvPr id="283" name="Google Shape;283;p10"/>
          <p:cNvSpPr txBox="1"/>
          <p:nvPr/>
        </p:nvSpPr>
        <p:spPr>
          <a:xfrm>
            <a:off x="1937331" y="3644477"/>
            <a:ext cx="1574965" cy="646331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Ноябрь-декабрь 2023</a:t>
            </a:r>
            <a:endParaRPr/>
          </a:p>
        </p:txBody>
      </p:sp>
      <p:sp>
        <p:nvSpPr>
          <p:cNvPr id="284" name="Google Shape;284;p10"/>
          <p:cNvSpPr/>
          <p:nvPr/>
        </p:nvSpPr>
        <p:spPr>
          <a:xfrm>
            <a:off x="7368010" y="3332939"/>
            <a:ext cx="164891" cy="153648"/>
          </a:xfrm>
          <a:prstGeom prst="ellipse">
            <a:avLst/>
          </a:prstGeom>
          <a:solidFill>
            <a:schemeClr val="accent5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0"/>
          <p:cNvSpPr txBox="1"/>
          <p:nvPr/>
        </p:nvSpPr>
        <p:spPr>
          <a:xfrm>
            <a:off x="5184042" y="3627711"/>
            <a:ext cx="1574965" cy="646331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Февраль 2024 - июнь 2025</a:t>
            </a:r>
            <a:endParaRPr/>
          </a:p>
        </p:txBody>
      </p:sp>
      <p:sp>
        <p:nvSpPr>
          <p:cNvPr id="286" name="Google Shape;286;p10"/>
          <p:cNvSpPr txBox="1"/>
          <p:nvPr/>
        </p:nvSpPr>
        <p:spPr>
          <a:xfrm>
            <a:off x="10155428" y="3598320"/>
            <a:ext cx="1574965" cy="646331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Июнь 2025-…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10"/>
          <p:cNvSpPr/>
          <p:nvPr/>
        </p:nvSpPr>
        <p:spPr>
          <a:xfrm>
            <a:off x="4162340" y="3337282"/>
            <a:ext cx="164891" cy="153648"/>
          </a:xfrm>
          <a:prstGeom prst="ellipse">
            <a:avLst/>
          </a:prstGeom>
          <a:solidFill>
            <a:schemeClr val="accent5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0"/>
          <p:cNvSpPr txBox="1"/>
          <p:nvPr/>
        </p:nvSpPr>
        <p:spPr>
          <a:xfrm>
            <a:off x="6806980" y="1752714"/>
            <a:ext cx="1507949" cy="1477328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Регистрация ООО и получение финансирования</a:t>
            </a:r>
            <a:endParaRPr/>
          </a:p>
        </p:txBody>
      </p:sp>
      <p:sp>
        <p:nvSpPr>
          <p:cNvPr id="289" name="Google Shape;289;p10"/>
          <p:cNvSpPr txBox="1"/>
          <p:nvPr/>
        </p:nvSpPr>
        <p:spPr>
          <a:xfrm>
            <a:off x="3686037" y="3627790"/>
            <a:ext cx="1324264" cy="646331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Январь 2024</a:t>
            </a:r>
            <a:endParaRPr/>
          </a:p>
        </p:txBody>
      </p:sp>
      <p:sp>
        <p:nvSpPr>
          <p:cNvPr id="290" name="Google Shape;290;p10"/>
          <p:cNvSpPr txBox="1"/>
          <p:nvPr/>
        </p:nvSpPr>
        <p:spPr>
          <a:xfrm>
            <a:off x="5139782" y="1739279"/>
            <a:ext cx="1507950" cy="1477328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и тестирование приложения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0"/>
          <p:cNvSpPr txBox="1"/>
          <p:nvPr/>
        </p:nvSpPr>
        <p:spPr>
          <a:xfrm>
            <a:off x="8455651" y="1763544"/>
            <a:ext cx="1420131" cy="1477328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Регистрация ИС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10"/>
          <p:cNvSpPr txBox="1"/>
          <p:nvPr/>
        </p:nvSpPr>
        <p:spPr>
          <a:xfrm>
            <a:off x="10084781" y="1761182"/>
            <a:ext cx="1484051" cy="1477328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Запуск и продвижение приложения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0"/>
          <p:cNvSpPr/>
          <p:nvPr/>
        </p:nvSpPr>
        <p:spPr>
          <a:xfrm>
            <a:off x="5719156" y="3352176"/>
            <a:ext cx="164891" cy="153648"/>
          </a:xfrm>
          <a:prstGeom prst="ellipse">
            <a:avLst/>
          </a:prstGeom>
          <a:solidFill>
            <a:schemeClr val="accent5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0"/>
          <p:cNvSpPr/>
          <p:nvPr/>
        </p:nvSpPr>
        <p:spPr>
          <a:xfrm>
            <a:off x="9083272" y="3337282"/>
            <a:ext cx="164891" cy="153648"/>
          </a:xfrm>
          <a:prstGeom prst="ellipse">
            <a:avLst/>
          </a:prstGeom>
          <a:solidFill>
            <a:schemeClr val="accent5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 txBox="1"/>
          <p:nvPr/>
        </p:nvSpPr>
        <p:spPr>
          <a:xfrm>
            <a:off x="6849233" y="3627710"/>
            <a:ext cx="1574965" cy="646331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Июль – сентябрь 2024</a:t>
            </a:r>
            <a:endParaRPr/>
          </a:p>
        </p:txBody>
      </p:sp>
      <p:sp>
        <p:nvSpPr>
          <p:cNvPr id="296" name="Google Shape;296;p10"/>
          <p:cNvSpPr txBox="1"/>
          <p:nvPr/>
        </p:nvSpPr>
        <p:spPr>
          <a:xfrm>
            <a:off x="8482649" y="3611606"/>
            <a:ext cx="1574965" cy="646331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Июнь 2025 – июнь 2026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2"/>
          <p:cNvSpPr/>
          <p:nvPr/>
        </p:nvSpPr>
        <p:spPr>
          <a:xfrm>
            <a:off x="746374" y="2247803"/>
            <a:ext cx="671696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0" i="0" lang="ru-RU" sz="5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