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58" r:id="rId5"/>
    <p:sldId id="272" r:id="rId6"/>
    <p:sldId id="271" r:id="rId7"/>
    <p:sldId id="269" r:id="rId8"/>
    <p:sldId id="275" r:id="rId9"/>
    <p:sldId id="277" r:id="rId10"/>
    <p:sldId id="273" r:id="rId11"/>
    <p:sldId id="266" r:id="rId12"/>
    <p:sldId id="268" r:id="rId13"/>
    <p:sldId id="276" r:id="rId14"/>
    <p:sldId id="267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Montserrat" panose="00000500000000000000" pitchFamily="2" charset="-52"/>
      <p:regular r:id="rId25"/>
      <p:bold r:id="rId26"/>
      <p:italic r:id="rId27"/>
      <p:boldItalic r:id="rId28"/>
    </p:embeddedFont>
    <p:embeddedFont>
      <p:font typeface="Open Sans ExtraBold" panose="020B0906030804020204" pitchFamily="34" charset="0"/>
      <p:bold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15" userDrawn="1">
          <p15:clr>
            <a:srgbClr val="A4A3A4"/>
          </p15:clr>
        </p15:guide>
        <p15:guide id="2" pos="5737" userDrawn="1">
          <p15:clr>
            <a:srgbClr val="A4A3A4"/>
          </p15:clr>
        </p15:guide>
        <p15:guide id="3" pos="589" userDrawn="1">
          <p15:clr>
            <a:srgbClr val="A4A3A4"/>
          </p15:clr>
        </p15:guide>
        <p15:guide id="4" pos="10568" userDrawn="1">
          <p15:clr>
            <a:srgbClr val="A4A3A4"/>
          </p15:clr>
        </p15:guide>
        <p15:guide id="5" orient="horz" pos="3353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HpVCN7Th5CL+CxDsbWuX9ujCD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EF"/>
    <a:srgbClr val="A8C2EF"/>
    <a:srgbClr val="FBD133"/>
    <a:srgbClr val="4774F3"/>
    <a:srgbClr val="B0BEE8"/>
    <a:srgbClr val="477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FA822B-404E-410A-9A3F-24657E4C3AEE}" v="3" dt="2023-11-25T06:10:15.5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48" y="-1320"/>
      </p:cViewPr>
      <p:guideLst>
        <p:guide orient="horz" pos="2015"/>
        <p:guide pos="5737"/>
        <p:guide pos="589"/>
        <p:guide pos="10568"/>
        <p:guide orient="horz" pos="33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еся Борн" userId="68b107f8efbaeaca" providerId="LiveId" clId="{6AFA822B-404E-410A-9A3F-24657E4C3AEE}"/>
    <pc:docChg chg="modSld">
      <pc:chgData name="Олеся Борн" userId="68b107f8efbaeaca" providerId="LiveId" clId="{6AFA822B-404E-410A-9A3F-24657E4C3AEE}" dt="2023-11-25T06:12:30.933" v="21" actId="1037"/>
      <pc:docMkLst>
        <pc:docMk/>
      </pc:docMkLst>
      <pc:sldChg chg="addSp delSp modSp mod">
        <pc:chgData name="Олеся Борн" userId="68b107f8efbaeaca" providerId="LiveId" clId="{6AFA822B-404E-410A-9A3F-24657E4C3AEE}" dt="2023-11-25T06:12:30.933" v="21" actId="1037"/>
        <pc:sldMkLst>
          <pc:docMk/>
          <pc:sldMk cId="1229651973" sldId="272"/>
        </pc:sldMkLst>
        <pc:spChg chg="mod">
          <ac:chgData name="Олеся Борн" userId="68b107f8efbaeaca" providerId="LiveId" clId="{6AFA822B-404E-410A-9A3F-24657E4C3AEE}" dt="2023-11-25T06:12:30.933" v="21" actId="1037"/>
          <ac:spMkLst>
            <pc:docMk/>
            <pc:sldMk cId="1229651973" sldId="272"/>
            <ac:spMk id="150" creationId="{00000000-0000-0000-0000-000000000000}"/>
          </ac:spMkLst>
        </pc:spChg>
        <pc:picChg chg="add mod ord">
          <ac:chgData name="Олеся Борн" userId="68b107f8efbaeaca" providerId="LiveId" clId="{6AFA822B-404E-410A-9A3F-24657E4C3AEE}" dt="2023-11-25T06:10:40.714" v="11" actId="167"/>
          <ac:picMkLst>
            <pc:docMk/>
            <pc:sldMk cId="1229651973" sldId="272"/>
            <ac:picMk id="3" creationId="{2CD8D8BA-6725-78F1-7520-D4E0C034A23A}"/>
          </ac:picMkLst>
        </pc:picChg>
        <pc:picChg chg="del">
          <ac:chgData name="Олеся Борн" userId="68b107f8efbaeaca" providerId="LiveId" clId="{6AFA822B-404E-410A-9A3F-24657E4C3AEE}" dt="2023-11-25T06:09:49.359" v="2" actId="478"/>
          <ac:picMkLst>
            <pc:docMk/>
            <pc:sldMk cId="1229651973" sldId="272"/>
            <ac:picMk id="10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9324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979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6" name="Google Shape;2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4517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2492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152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1187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8795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353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3143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ciom.ru/analytical-reviews/analiticheskii-obzor/sportivnaja-rossija" TargetMode="External"/><Relationship Id="rId4" Type="http://schemas.openxmlformats.org/officeDocument/2006/relationships/hyperlink" Target="https://monitoring.sechenov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gi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tatista.com/outlook/dmo/digital-health/digital-fitness-well-being/digital-fitness-well-being-apps/worldwid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049701" y="2855955"/>
            <a:ext cx="5254558" cy="4575089"/>
          </a:xfrm>
          <a:custGeom>
            <a:avLst/>
            <a:gdLst/>
            <a:ahLst/>
            <a:cxnLst/>
            <a:rect l="l" t="t" r="r" b="b"/>
            <a:pathLst>
              <a:path w="5254558" h="4575089" extrusionOk="0">
                <a:moveTo>
                  <a:pt x="0" y="0"/>
                </a:moveTo>
                <a:lnTo>
                  <a:pt x="5254558" y="0"/>
                </a:lnTo>
                <a:lnTo>
                  <a:pt x="5254558" y="4575090"/>
                </a:lnTo>
                <a:lnTo>
                  <a:pt x="0" y="4575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5" name="Google Shape;85;p1"/>
          <p:cNvSpPr txBox="1"/>
          <p:nvPr/>
        </p:nvSpPr>
        <p:spPr>
          <a:xfrm>
            <a:off x="6929800" y="2922630"/>
            <a:ext cx="8308499" cy="4508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4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Athlete</a:t>
            </a:r>
            <a:endParaRPr/>
          </a:p>
          <a:p>
            <a:pPr marL="0" marR="0" lvl="0" indent="0" algn="r" rtl="0">
              <a:lnSpc>
                <a:spcPct val="11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32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цифровой персональный тренер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/>
          <p:nvPr/>
        </p:nvSpPr>
        <p:spPr>
          <a:xfrm>
            <a:off x="16744950" y="382177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1" name="Google Shape;91;p2"/>
          <p:cNvSpPr txBox="1"/>
          <p:nvPr/>
        </p:nvSpPr>
        <p:spPr>
          <a:xfrm>
            <a:off x="-120116" y="868116"/>
            <a:ext cx="6216116" cy="906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55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Проблема</a:t>
            </a:r>
            <a:endParaRPr sz="6255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2312101" y="5370300"/>
            <a:ext cx="5137200" cy="135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Россиян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занимаются</a:t>
            </a:r>
            <a:r>
              <a:rPr lang="en-US" sz="2966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спортом</a:t>
            </a:r>
            <a:r>
              <a:rPr lang="ru-RU" sz="2966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без персонального тренера</a:t>
            </a:r>
            <a:endParaRPr dirty="0"/>
          </a:p>
        </p:txBody>
      </p:sp>
      <p:sp>
        <p:nvSpPr>
          <p:cNvPr id="93" name="Google Shape;93;p2"/>
          <p:cNvSpPr txBox="1"/>
          <p:nvPr/>
        </p:nvSpPr>
        <p:spPr>
          <a:xfrm>
            <a:off x="2312095" y="2716146"/>
            <a:ext cx="4668900" cy="25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84%</a:t>
            </a:r>
            <a:endParaRPr sz="17000" dirty="0"/>
          </a:p>
        </p:txBody>
      </p:sp>
      <p:sp>
        <p:nvSpPr>
          <p:cNvPr id="94" name="Google Shape;94;p2"/>
          <p:cNvSpPr txBox="1"/>
          <p:nvPr/>
        </p:nvSpPr>
        <p:spPr>
          <a:xfrm>
            <a:off x="17773650" y="9591992"/>
            <a:ext cx="147786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5343371" y="9813607"/>
            <a:ext cx="12370632" cy="2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По данным: </a:t>
            </a:r>
            <a:r>
              <a:rPr lang="en-US" sz="1400" b="1" i="0" u="sng" strike="noStrike" cap="none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Мониторинг общественного здоровья. Национальный отчет. Россия 2022</a:t>
            </a:r>
            <a:r>
              <a:rPr lang="en-US" sz="1400" b="1" i="0" u="none" strike="noStrike" cap="none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; </a:t>
            </a:r>
            <a:r>
              <a:rPr lang="en-US" sz="1400" b="1" i="0" u="sng" strike="noStrike" cap="none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ВЦИОМ. Новости: Спортивная Россия</a:t>
            </a:r>
            <a:r>
              <a:rPr lang="en-US" sz="1400" b="1" i="0" u="none" strike="noStrike" cap="none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 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10857725" y="5370312"/>
            <a:ext cx="5137200" cy="13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Травм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при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занятиях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спорта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приходится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на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плечо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колено</a:t>
            </a:r>
            <a:r>
              <a:rPr lang="en-US" sz="2966" dirty="0">
                <a:latin typeface="Century Gothic"/>
                <a:ea typeface="Century Gothic"/>
                <a:cs typeface="Century Gothic"/>
                <a:sym typeface="Century Gothic"/>
              </a:rPr>
              <a:t> и </a:t>
            </a:r>
            <a:r>
              <a:rPr lang="en-US" sz="2966" dirty="0" err="1">
                <a:latin typeface="Century Gothic"/>
                <a:ea typeface="Century Gothic"/>
                <a:cs typeface="Century Gothic"/>
                <a:sym typeface="Century Gothic"/>
              </a:rPr>
              <a:t>ноги</a:t>
            </a:r>
            <a:endParaRPr sz="2966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0857720" y="2716134"/>
            <a:ext cx="4668900" cy="25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0" b="1">
                <a:latin typeface="Century Gothic"/>
                <a:ea typeface="Century Gothic"/>
                <a:cs typeface="Century Gothic"/>
                <a:sym typeface="Century Gothic"/>
              </a:rPr>
              <a:t>73</a:t>
            </a:r>
            <a:r>
              <a:rPr lang="en-US" sz="17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%</a:t>
            </a:r>
            <a:endParaRPr sz="17000"/>
          </a:p>
        </p:txBody>
      </p:sp>
      <p:sp>
        <p:nvSpPr>
          <p:cNvPr id="2" name="TextBox 1"/>
          <p:cNvSpPr txBox="1"/>
          <p:nvPr/>
        </p:nvSpPr>
        <p:spPr>
          <a:xfrm>
            <a:off x="2065692" y="7731052"/>
            <a:ext cx="141566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entury Gothic" panose="020B0502020202020204" pitchFamily="34" charset="0"/>
              </a:rPr>
              <a:t>- Некоторые люди отказываются от занятий спортом если у них есть травма, потому что не знают как составить программу тренировок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/>
          <p:nvPr/>
        </p:nvSpPr>
        <p:spPr>
          <a:xfrm>
            <a:off x="869697" y="6115130"/>
            <a:ext cx="1403777" cy="1403771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171" b="-4582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4"/>
          <p:cNvSpPr/>
          <p:nvPr/>
        </p:nvSpPr>
        <p:spPr>
          <a:xfrm>
            <a:off x="869698" y="8070022"/>
            <a:ext cx="1403777" cy="1403771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4931" b="-24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"/>
          <p:cNvSpPr txBox="1"/>
          <p:nvPr/>
        </p:nvSpPr>
        <p:spPr>
          <a:xfrm>
            <a:off x="869697" y="667089"/>
            <a:ext cx="7418895" cy="8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923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Целева</a:t>
            </a:r>
            <a:r>
              <a:rPr lang="ru-RU" sz="4923" b="1" dirty="0">
                <a:latin typeface="Montserrat"/>
                <a:ea typeface="Montserrat"/>
                <a:cs typeface="Montserrat"/>
                <a:sym typeface="Montserrat"/>
              </a:rPr>
              <a:t>я аудитория</a:t>
            </a:r>
            <a:endParaRPr sz="4923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2687102" y="6080775"/>
            <a:ext cx="4048359" cy="53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Дмитрий</a:t>
            </a:r>
            <a:r>
              <a:rPr lang="en-US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</a:t>
            </a:r>
            <a:r>
              <a:rPr lang="ru-RU" sz="2499" b="1" dirty="0"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r>
              <a:rPr lang="en-US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499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год</a:t>
            </a:r>
            <a:endParaRPr dirty="0"/>
          </a:p>
        </p:txBody>
      </p:sp>
      <p:sp>
        <p:nvSpPr>
          <p:cNvPr id="138" name="Google Shape;138;p4"/>
          <p:cNvSpPr txBox="1"/>
          <p:nvPr/>
        </p:nvSpPr>
        <p:spPr>
          <a:xfrm>
            <a:off x="2687102" y="6694124"/>
            <a:ext cx="13199746" cy="1357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Начал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пользоваться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приложением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фитнеса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Приобрел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подписку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месяца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Занимался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месяц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3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тренировки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неделю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после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чего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появились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проблемы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спиной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пришлось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обратиться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к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врачу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2687102" y="8069322"/>
            <a:ext cx="3073618" cy="53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Мария</a:t>
            </a:r>
            <a:r>
              <a:rPr lang="en-US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ru-RU" sz="2499" b="1" dirty="0">
                <a:latin typeface="Century Gothic"/>
                <a:ea typeface="Century Gothic"/>
                <a:cs typeface="Century Gothic"/>
                <a:sym typeface="Century Gothic"/>
              </a:rPr>
              <a:t>22</a:t>
            </a:r>
            <a:r>
              <a:rPr lang="en-US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499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лет</a:t>
            </a:r>
            <a:r>
              <a:rPr lang="en-US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endParaRPr dirty="0"/>
          </a:p>
        </p:txBody>
      </p:sp>
      <p:sp>
        <p:nvSpPr>
          <p:cNvPr id="142" name="Google Shape;142;p4"/>
          <p:cNvSpPr txBox="1"/>
          <p:nvPr/>
        </p:nvSpPr>
        <p:spPr>
          <a:xfrm>
            <a:off x="2687102" y="8612018"/>
            <a:ext cx="13650177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Скачала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приложение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т.к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можно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быстро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начать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тренироваться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чтобы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привести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себя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форму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через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месяца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активных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тренировок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сильно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похудела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и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было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трудно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набрать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вес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обратно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16744950" y="332346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44" name="Google Shape;144;p4"/>
          <p:cNvSpPr txBox="1"/>
          <p:nvPr/>
        </p:nvSpPr>
        <p:spPr>
          <a:xfrm>
            <a:off x="17773650" y="9591992"/>
            <a:ext cx="147786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latin typeface="Century Gothic"/>
                <a:sym typeface="Century Gothic"/>
              </a:rPr>
              <a:t>3</a:t>
            </a:r>
            <a:endParaRPr dirty="0"/>
          </a:p>
        </p:txBody>
      </p:sp>
      <p:sp>
        <p:nvSpPr>
          <p:cNvPr id="2" name="Google Shape;138;p4">
            <a:extLst>
              <a:ext uri="{FF2B5EF4-FFF2-40B4-BE49-F238E27FC236}">
                <a16:creationId xmlns:a16="http://schemas.microsoft.com/office/drawing/2014/main" id="{BD07E93C-C87C-682A-616F-659719C6159B}"/>
              </a:ext>
            </a:extLst>
          </p:cNvPr>
          <p:cNvSpPr txBox="1"/>
          <p:nvPr/>
        </p:nvSpPr>
        <p:spPr>
          <a:xfrm>
            <a:off x="869697" y="1890108"/>
            <a:ext cx="15467582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ru-RU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Люди в возрасте 21-35 лет, которые занимаются спортом дома и используют мобильные фитнес-приложения</a:t>
            </a: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. Присутствуют травмы или не хотят их получить во время самостоятельных занятий. Им </a:t>
            </a:r>
            <a:r>
              <a:rPr lang="ru-RU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 хватает времени на длинные занятия спортом или нет времени добраться до зала из-за занятности. </a:t>
            </a: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П</a:t>
            </a:r>
            <a:r>
              <a:rPr lang="ru-RU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редпочитают занятия до 20-25 минут, 2-3 раза в неделю.</a:t>
            </a:r>
            <a:endParaRPr sz="26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137;p4">
            <a:extLst>
              <a:ext uri="{FF2B5EF4-FFF2-40B4-BE49-F238E27FC236}">
                <a16:creationId xmlns:a16="http://schemas.microsoft.com/office/drawing/2014/main" id="{6E615717-9271-E4B0-FBE6-839DE81F1353}"/>
              </a:ext>
            </a:extLst>
          </p:cNvPr>
          <p:cNvSpPr txBox="1"/>
          <p:nvPr/>
        </p:nvSpPr>
        <p:spPr>
          <a:xfrm>
            <a:off x="980222" y="5271010"/>
            <a:ext cx="4780498" cy="53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99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Персоны:</a:t>
            </a:r>
          </a:p>
        </p:txBody>
      </p:sp>
      <p:sp>
        <p:nvSpPr>
          <p:cNvPr id="13" name="Google Shape;128;p3">
            <a:extLst>
              <a:ext uri="{FF2B5EF4-FFF2-40B4-BE49-F238E27FC236}">
                <a16:creationId xmlns:a16="http://schemas.microsoft.com/office/drawing/2014/main" id="{30B8FB5F-A37E-661D-61B0-117466F9FB1D}"/>
              </a:ext>
            </a:extLst>
          </p:cNvPr>
          <p:cNvSpPr txBox="1"/>
          <p:nvPr/>
        </p:nvSpPr>
        <p:spPr>
          <a:xfrm>
            <a:off x="13336074" y="9672967"/>
            <a:ext cx="3710956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ЦА определена на основе 75 </a:t>
            </a:r>
            <a:r>
              <a:rPr lang="en-US" b="1" u="sng" dirty="0" err="1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cusdev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6775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16744950" y="580861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grpSp>
        <p:nvGrpSpPr>
          <p:cNvPr id="103" name="Google Shape;103;p3"/>
          <p:cNvGrpSpPr/>
          <p:nvPr/>
        </p:nvGrpSpPr>
        <p:grpSpPr>
          <a:xfrm>
            <a:off x="-672719" y="2562164"/>
            <a:ext cx="12416469" cy="3447752"/>
            <a:chOff x="0" y="-95250"/>
            <a:chExt cx="3270181" cy="908050"/>
          </a:xfrm>
        </p:grpSpPr>
        <p:sp>
          <p:nvSpPr>
            <p:cNvPr id="104" name="Google Shape;104;p3"/>
            <p:cNvSpPr/>
            <p:nvPr/>
          </p:nvSpPr>
          <p:spPr>
            <a:xfrm>
              <a:off x="0" y="0"/>
              <a:ext cx="3270181" cy="480304"/>
            </a:xfrm>
            <a:prstGeom prst="roundRect">
              <a:avLst>
                <a:gd name="adj" fmla="val 16667"/>
              </a:avLst>
            </a:prstGeom>
            <a:solidFill>
              <a:srgbClr val="B0BE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0" y="-95250"/>
              <a:ext cx="812800" cy="90805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3"/>
          <p:cNvSpPr/>
          <p:nvPr/>
        </p:nvSpPr>
        <p:spPr>
          <a:xfrm>
            <a:off x="898860" y="3113280"/>
            <a:ext cx="1827152" cy="1444725"/>
          </a:xfrm>
          <a:custGeom>
            <a:avLst/>
            <a:gdLst/>
            <a:ahLst/>
            <a:cxnLst/>
            <a:rect l="l" t="t" r="r" b="b"/>
            <a:pathLst>
              <a:path w="1827152" h="1444725" extrusionOk="0">
                <a:moveTo>
                  <a:pt x="0" y="0"/>
                </a:moveTo>
                <a:lnTo>
                  <a:pt x="1827152" y="0"/>
                </a:lnTo>
                <a:lnTo>
                  <a:pt x="1827152" y="1444725"/>
                </a:lnTo>
                <a:lnTo>
                  <a:pt x="0" y="144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7" name="Google Shape;107;p3"/>
          <p:cNvSpPr txBox="1"/>
          <p:nvPr/>
        </p:nvSpPr>
        <p:spPr>
          <a:xfrm>
            <a:off x="3622573" y="3027436"/>
            <a:ext cx="6678824" cy="605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16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Лишены персонализации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2767080" y="3744690"/>
            <a:ext cx="8129378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 учитывается физическая подготовка и цели пользователя</a:t>
            </a:r>
            <a:endParaRPr/>
          </a:p>
        </p:txBody>
      </p:sp>
      <p:grpSp>
        <p:nvGrpSpPr>
          <p:cNvPr id="109" name="Google Shape;109;p3"/>
          <p:cNvGrpSpPr/>
          <p:nvPr/>
        </p:nvGrpSpPr>
        <p:grpSpPr>
          <a:xfrm>
            <a:off x="2504766" y="4781848"/>
            <a:ext cx="13278468" cy="3447753"/>
            <a:chOff x="0" y="-482203"/>
            <a:chExt cx="17704624" cy="4597003"/>
          </a:xfrm>
        </p:grpSpPr>
        <p:grpSp>
          <p:nvGrpSpPr>
            <p:cNvPr id="110" name="Google Shape;110;p3"/>
            <p:cNvGrpSpPr/>
            <p:nvPr/>
          </p:nvGrpSpPr>
          <p:grpSpPr>
            <a:xfrm>
              <a:off x="0" y="-482203"/>
              <a:ext cx="17163541" cy="4597003"/>
              <a:chOff x="0" y="-95250"/>
              <a:chExt cx="3390329" cy="908050"/>
            </a:xfrm>
          </p:grpSpPr>
          <p:sp>
            <p:nvSpPr>
              <p:cNvPr id="111" name="Google Shape;111;p3"/>
              <p:cNvSpPr/>
              <p:nvPr/>
            </p:nvSpPr>
            <p:spPr>
              <a:xfrm>
                <a:off x="0" y="0"/>
                <a:ext cx="3390329" cy="475167"/>
              </a:xfrm>
              <a:prstGeom prst="roundRect">
                <a:avLst>
                  <a:gd name="adj" fmla="val 16667"/>
                </a:avLst>
              </a:prstGeom>
              <a:solidFill>
                <a:srgbClr val="B0BE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0" y="-95250"/>
                <a:ext cx="812800" cy="908050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7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13;p3"/>
            <p:cNvSpPr/>
            <p:nvPr/>
          </p:nvSpPr>
          <p:spPr>
            <a:xfrm>
              <a:off x="1021512" y="239616"/>
              <a:ext cx="2194285" cy="1926300"/>
            </a:xfrm>
            <a:prstGeom prst="roundRect">
              <a:avLst>
                <a:gd name="adj" fmla="val 16667"/>
              </a:avLst>
            </a:prstGeom>
            <a:blipFill rotWithShape="1">
              <a:blip r:embed="rId5">
                <a:alphaModFix/>
              </a:blip>
              <a:stretch>
                <a:fillRect l="-18118" r="-7678"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884393" y="420277"/>
              <a:ext cx="15749588" cy="926968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5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18" b="1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Нет объяснения техники упражнения</a:t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884393" y="1269441"/>
              <a:ext cx="15820231" cy="926968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повышенный риск травматизма на тренировках</a:t>
              </a:r>
              <a:endParaRPr/>
            </a:p>
          </p:txBody>
        </p:sp>
      </p:grpSp>
      <p:grpSp>
        <p:nvGrpSpPr>
          <p:cNvPr id="116" name="Google Shape;116;p3"/>
          <p:cNvGrpSpPr/>
          <p:nvPr/>
        </p:nvGrpSpPr>
        <p:grpSpPr>
          <a:xfrm>
            <a:off x="5336873" y="7123418"/>
            <a:ext cx="14198431" cy="3447749"/>
            <a:chOff x="0" y="-95250"/>
            <a:chExt cx="3739504" cy="908050"/>
          </a:xfrm>
        </p:grpSpPr>
        <p:sp>
          <p:nvSpPr>
            <p:cNvPr id="117" name="Google Shape;117;p3"/>
            <p:cNvSpPr/>
            <p:nvPr/>
          </p:nvSpPr>
          <p:spPr>
            <a:xfrm>
              <a:off x="0" y="0"/>
              <a:ext cx="3739504" cy="467024"/>
            </a:xfrm>
            <a:prstGeom prst="roundRect">
              <a:avLst>
                <a:gd name="adj" fmla="val 16667"/>
              </a:avLst>
            </a:prstGeom>
            <a:solidFill>
              <a:srgbClr val="B0BE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0" y="-95250"/>
              <a:ext cx="812800" cy="90805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3"/>
          <p:cNvSpPr txBox="1"/>
          <p:nvPr/>
        </p:nvSpPr>
        <p:spPr>
          <a:xfrm>
            <a:off x="8113961" y="7731842"/>
            <a:ext cx="9145339" cy="605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18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Однотипные программы тренировок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9136261" y="8356809"/>
            <a:ext cx="7608689" cy="575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упражнения быстро надоедают</a:t>
            </a:r>
            <a:endParaRPr/>
          </a:p>
        </p:txBody>
      </p:sp>
      <p:grpSp>
        <p:nvGrpSpPr>
          <p:cNvPr id="121" name="Google Shape;121;p3"/>
          <p:cNvGrpSpPr/>
          <p:nvPr/>
        </p:nvGrpSpPr>
        <p:grpSpPr>
          <a:xfrm>
            <a:off x="6228610" y="7638310"/>
            <a:ext cx="3547126" cy="4090679"/>
            <a:chOff x="0" y="0"/>
            <a:chExt cx="4729498" cy="5454236"/>
          </a:xfrm>
        </p:grpSpPr>
        <p:grpSp>
          <p:nvGrpSpPr>
            <p:cNvPr id="122" name="Google Shape;122;p3"/>
            <p:cNvGrpSpPr/>
            <p:nvPr/>
          </p:nvGrpSpPr>
          <p:grpSpPr>
            <a:xfrm>
              <a:off x="614690" y="857210"/>
              <a:ext cx="4114808" cy="4597026"/>
              <a:chOff x="0" y="-95250"/>
              <a:chExt cx="812800" cy="908050"/>
            </a:xfrm>
          </p:grpSpPr>
          <p:sp>
            <p:nvSpPr>
              <p:cNvPr id="123" name="Google Shape;123;p3"/>
              <p:cNvSpPr/>
              <p:nvPr/>
            </p:nvSpPr>
            <p:spPr>
              <a:xfrm>
                <a:off x="0" y="0"/>
                <a:ext cx="143464" cy="97529"/>
              </a:xfrm>
              <a:custGeom>
                <a:avLst/>
                <a:gdLst/>
                <a:ahLst/>
                <a:cxnLst/>
                <a:rect l="l" t="t" r="r" b="b"/>
                <a:pathLst>
                  <a:path w="143464" h="97529" extrusionOk="0">
                    <a:moveTo>
                      <a:pt x="48765" y="0"/>
                    </a:moveTo>
                    <a:lnTo>
                      <a:pt x="94700" y="0"/>
                    </a:lnTo>
                    <a:cubicBezTo>
                      <a:pt x="121632" y="0"/>
                      <a:pt x="143464" y="21833"/>
                      <a:pt x="143464" y="48765"/>
                    </a:cubicBezTo>
                    <a:lnTo>
                      <a:pt x="143464" y="48765"/>
                    </a:lnTo>
                    <a:cubicBezTo>
                      <a:pt x="143464" y="75697"/>
                      <a:pt x="121632" y="97529"/>
                      <a:pt x="94700" y="97529"/>
                    </a:cubicBezTo>
                    <a:lnTo>
                      <a:pt x="48765" y="97529"/>
                    </a:lnTo>
                    <a:cubicBezTo>
                      <a:pt x="21833" y="97529"/>
                      <a:pt x="0" y="75697"/>
                      <a:pt x="0" y="48765"/>
                    </a:cubicBezTo>
                    <a:lnTo>
                      <a:pt x="0" y="48765"/>
                    </a:lnTo>
                    <a:cubicBezTo>
                      <a:pt x="0" y="21833"/>
                      <a:pt x="21833" y="0"/>
                      <a:pt x="487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 txBox="1"/>
              <p:nvPr/>
            </p:nvSpPr>
            <p:spPr>
              <a:xfrm>
                <a:off x="0" y="-95250"/>
                <a:ext cx="812800" cy="908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7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" name="Google Shape;125;p3"/>
            <p:cNvSpPr/>
            <p:nvPr/>
          </p:nvSpPr>
          <p:spPr>
            <a:xfrm>
              <a:off x="0" y="0"/>
              <a:ext cx="1955667" cy="1955667"/>
            </a:xfrm>
            <a:custGeom>
              <a:avLst/>
              <a:gdLst/>
              <a:ahLst/>
              <a:cxnLst/>
              <a:rect l="l" t="t" r="r" b="b"/>
              <a:pathLst>
                <a:path w="1955667" h="1955667" extrusionOk="0">
                  <a:moveTo>
                    <a:pt x="0" y="0"/>
                  </a:moveTo>
                  <a:lnTo>
                    <a:pt x="1955667" y="0"/>
                  </a:lnTo>
                  <a:lnTo>
                    <a:pt x="1955667" y="1955667"/>
                  </a:lnTo>
                  <a:lnTo>
                    <a:pt x="0" y="1955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6" name="Google Shape;126;p3"/>
          <p:cNvSpPr txBox="1"/>
          <p:nvPr/>
        </p:nvSpPr>
        <p:spPr>
          <a:xfrm>
            <a:off x="954434" y="1054227"/>
            <a:ext cx="15352364" cy="8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923" b="1" dirty="0">
                <a:latin typeface="Century Gothic"/>
                <a:ea typeface="Century Gothic"/>
                <a:cs typeface="Century Gothic"/>
                <a:sym typeface="Century Gothic"/>
              </a:rPr>
              <a:t>Проблемы пользователей</a:t>
            </a:r>
            <a:r>
              <a:rPr lang="en-US" sz="49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923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фитнес-приложений</a:t>
            </a:r>
            <a:endParaRPr sz="4923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7773650" y="9591992"/>
            <a:ext cx="147786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dirty="0"/>
          </a:p>
        </p:txBody>
      </p:sp>
      <p:sp>
        <p:nvSpPr>
          <p:cNvPr id="128" name="Google Shape;128;p3"/>
          <p:cNvSpPr txBox="1"/>
          <p:nvPr/>
        </p:nvSpPr>
        <p:spPr>
          <a:xfrm>
            <a:off x="12686630" y="9687214"/>
            <a:ext cx="4572670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ru-RU" b="1" u="sng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Проблемы выделены на основе 75 </a:t>
            </a:r>
            <a:r>
              <a:rPr lang="ru-RU" b="1" u="sng" dirty="0" err="1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cusdev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CD8D8BA-6725-78F1-7520-D4E0C034A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151" y="2200533"/>
            <a:ext cx="3382527" cy="7469747"/>
          </a:xfrm>
          <a:prstGeom prst="rect">
            <a:avLst/>
          </a:prstGeom>
        </p:spPr>
      </p:pic>
      <p:sp>
        <p:nvSpPr>
          <p:cNvPr id="27" name="Google Shape;153;p5"/>
          <p:cNvSpPr/>
          <p:nvPr/>
        </p:nvSpPr>
        <p:spPr>
          <a:xfrm rot="10800000">
            <a:off x="7383346" y="2506109"/>
            <a:ext cx="14634441" cy="1181726"/>
          </a:xfrm>
          <a:custGeom>
            <a:avLst/>
            <a:gdLst/>
            <a:ahLst/>
            <a:cxnLst/>
            <a:rect l="l" t="t" r="r" b="b"/>
            <a:pathLst>
              <a:path w="2964346" h="204201" extrusionOk="0">
                <a:moveTo>
                  <a:pt x="71718" y="0"/>
                </a:moveTo>
                <a:lnTo>
                  <a:pt x="2892628" y="0"/>
                </a:lnTo>
                <a:cubicBezTo>
                  <a:pt x="2932237" y="0"/>
                  <a:pt x="2964346" y="32109"/>
                  <a:pt x="2964346" y="71718"/>
                </a:cubicBezTo>
                <a:lnTo>
                  <a:pt x="2964346" y="132483"/>
                </a:lnTo>
                <a:cubicBezTo>
                  <a:pt x="2964346" y="172091"/>
                  <a:pt x="2932237" y="204201"/>
                  <a:pt x="2892628" y="204201"/>
                </a:cubicBezTo>
                <a:lnTo>
                  <a:pt x="71718" y="204201"/>
                </a:lnTo>
                <a:cubicBezTo>
                  <a:pt x="32109" y="204201"/>
                  <a:pt x="0" y="172091"/>
                  <a:pt x="0" y="132483"/>
                </a:cubicBezTo>
                <a:lnTo>
                  <a:pt x="0" y="71718"/>
                </a:lnTo>
                <a:cubicBezTo>
                  <a:pt x="0" y="32109"/>
                  <a:pt x="32109" y="0"/>
                  <a:pt x="71718" y="0"/>
                </a:cubicBezTo>
                <a:close/>
              </a:path>
            </a:pathLst>
          </a:custGeom>
          <a:gradFill>
            <a:gsLst>
              <a:gs pos="0">
                <a:srgbClr val="B0BEE8"/>
              </a:gs>
              <a:gs pos="100000">
                <a:srgbClr val="EFEFE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153;p5"/>
          <p:cNvSpPr/>
          <p:nvPr/>
        </p:nvSpPr>
        <p:spPr>
          <a:xfrm rot="10800000">
            <a:off x="7383346" y="4028271"/>
            <a:ext cx="14634441" cy="1181726"/>
          </a:xfrm>
          <a:custGeom>
            <a:avLst/>
            <a:gdLst/>
            <a:ahLst/>
            <a:cxnLst/>
            <a:rect l="l" t="t" r="r" b="b"/>
            <a:pathLst>
              <a:path w="2964346" h="204201" extrusionOk="0">
                <a:moveTo>
                  <a:pt x="71718" y="0"/>
                </a:moveTo>
                <a:lnTo>
                  <a:pt x="2892628" y="0"/>
                </a:lnTo>
                <a:cubicBezTo>
                  <a:pt x="2932237" y="0"/>
                  <a:pt x="2964346" y="32109"/>
                  <a:pt x="2964346" y="71718"/>
                </a:cubicBezTo>
                <a:lnTo>
                  <a:pt x="2964346" y="132483"/>
                </a:lnTo>
                <a:cubicBezTo>
                  <a:pt x="2964346" y="172091"/>
                  <a:pt x="2932237" y="204201"/>
                  <a:pt x="2892628" y="204201"/>
                </a:cubicBezTo>
                <a:lnTo>
                  <a:pt x="71718" y="204201"/>
                </a:lnTo>
                <a:cubicBezTo>
                  <a:pt x="32109" y="204201"/>
                  <a:pt x="0" y="172091"/>
                  <a:pt x="0" y="132483"/>
                </a:cubicBezTo>
                <a:lnTo>
                  <a:pt x="0" y="71718"/>
                </a:lnTo>
                <a:cubicBezTo>
                  <a:pt x="0" y="32109"/>
                  <a:pt x="32109" y="0"/>
                  <a:pt x="71718" y="0"/>
                </a:cubicBezTo>
                <a:close/>
              </a:path>
            </a:pathLst>
          </a:custGeom>
          <a:gradFill>
            <a:gsLst>
              <a:gs pos="0">
                <a:srgbClr val="B0BEE8"/>
              </a:gs>
              <a:gs pos="100000">
                <a:srgbClr val="EFEFE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153;p5"/>
          <p:cNvSpPr/>
          <p:nvPr/>
        </p:nvSpPr>
        <p:spPr>
          <a:xfrm rot="10800000">
            <a:off x="7383346" y="5550433"/>
            <a:ext cx="14634441" cy="1181726"/>
          </a:xfrm>
          <a:custGeom>
            <a:avLst/>
            <a:gdLst/>
            <a:ahLst/>
            <a:cxnLst/>
            <a:rect l="l" t="t" r="r" b="b"/>
            <a:pathLst>
              <a:path w="2964346" h="204201" extrusionOk="0">
                <a:moveTo>
                  <a:pt x="71718" y="0"/>
                </a:moveTo>
                <a:lnTo>
                  <a:pt x="2892628" y="0"/>
                </a:lnTo>
                <a:cubicBezTo>
                  <a:pt x="2932237" y="0"/>
                  <a:pt x="2964346" y="32109"/>
                  <a:pt x="2964346" y="71718"/>
                </a:cubicBezTo>
                <a:lnTo>
                  <a:pt x="2964346" y="132483"/>
                </a:lnTo>
                <a:cubicBezTo>
                  <a:pt x="2964346" y="172091"/>
                  <a:pt x="2932237" y="204201"/>
                  <a:pt x="2892628" y="204201"/>
                </a:cubicBezTo>
                <a:lnTo>
                  <a:pt x="71718" y="204201"/>
                </a:lnTo>
                <a:cubicBezTo>
                  <a:pt x="32109" y="204201"/>
                  <a:pt x="0" y="172091"/>
                  <a:pt x="0" y="132483"/>
                </a:cubicBezTo>
                <a:lnTo>
                  <a:pt x="0" y="71718"/>
                </a:lnTo>
                <a:cubicBezTo>
                  <a:pt x="0" y="32109"/>
                  <a:pt x="32109" y="0"/>
                  <a:pt x="71718" y="0"/>
                </a:cubicBezTo>
                <a:close/>
              </a:path>
            </a:pathLst>
          </a:custGeom>
          <a:gradFill>
            <a:gsLst>
              <a:gs pos="0">
                <a:srgbClr val="B0BEE8"/>
              </a:gs>
              <a:gs pos="100000">
                <a:srgbClr val="EFEFE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53;p5"/>
          <p:cNvSpPr/>
          <p:nvPr/>
        </p:nvSpPr>
        <p:spPr>
          <a:xfrm rot="10800000">
            <a:off x="7383348" y="8680898"/>
            <a:ext cx="14634440" cy="815514"/>
          </a:xfrm>
          <a:custGeom>
            <a:avLst/>
            <a:gdLst/>
            <a:ahLst/>
            <a:cxnLst/>
            <a:rect l="l" t="t" r="r" b="b"/>
            <a:pathLst>
              <a:path w="2964346" h="204201" extrusionOk="0">
                <a:moveTo>
                  <a:pt x="71718" y="0"/>
                </a:moveTo>
                <a:lnTo>
                  <a:pt x="2892628" y="0"/>
                </a:lnTo>
                <a:cubicBezTo>
                  <a:pt x="2932237" y="0"/>
                  <a:pt x="2964346" y="32109"/>
                  <a:pt x="2964346" y="71718"/>
                </a:cubicBezTo>
                <a:lnTo>
                  <a:pt x="2964346" y="132483"/>
                </a:lnTo>
                <a:cubicBezTo>
                  <a:pt x="2964346" y="172091"/>
                  <a:pt x="2932237" y="204201"/>
                  <a:pt x="2892628" y="204201"/>
                </a:cubicBezTo>
                <a:lnTo>
                  <a:pt x="71718" y="204201"/>
                </a:lnTo>
                <a:cubicBezTo>
                  <a:pt x="32109" y="204201"/>
                  <a:pt x="0" y="172091"/>
                  <a:pt x="0" y="132483"/>
                </a:cubicBezTo>
                <a:lnTo>
                  <a:pt x="0" y="71718"/>
                </a:lnTo>
                <a:cubicBezTo>
                  <a:pt x="0" y="32109"/>
                  <a:pt x="32109" y="0"/>
                  <a:pt x="71718" y="0"/>
                </a:cubicBezTo>
                <a:close/>
              </a:path>
            </a:pathLst>
          </a:custGeom>
          <a:gradFill>
            <a:gsLst>
              <a:gs pos="0">
                <a:srgbClr val="B0BEE8"/>
              </a:gs>
              <a:gs pos="100000">
                <a:srgbClr val="EFEFE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153;p5"/>
          <p:cNvSpPr/>
          <p:nvPr/>
        </p:nvSpPr>
        <p:spPr>
          <a:xfrm rot="10800000">
            <a:off x="7383347" y="7072596"/>
            <a:ext cx="14634440" cy="1181726"/>
          </a:xfrm>
          <a:custGeom>
            <a:avLst/>
            <a:gdLst/>
            <a:ahLst/>
            <a:cxnLst/>
            <a:rect l="l" t="t" r="r" b="b"/>
            <a:pathLst>
              <a:path w="2964346" h="204201" extrusionOk="0">
                <a:moveTo>
                  <a:pt x="71718" y="0"/>
                </a:moveTo>
                <a:lnTo>
                  <a:pt x="2892628" y="0"/>
                </a:lnTo>
                <a:cubicBezTo>
                  <a:pt x="2932237" y="0"/>
                  <a:pt x="2964346" y="32109"/>
                  <a:pt x="2964346" y="71718"/>
                </a:cubicBezTo>
                <a:lnTo>
                  <a:pt x="2964346" y="132483"/>
                </a:lnTo>
                <a:cubicBezTo>
                  <a:pt x="2964346" y="172091"/>
                  <a:pt x="2932237" y="204201"/>
                  <a:pt x="2892628" y="204201"/>
                </a:cubicBezTo>
                <a:lnTo>
                  <a:pt x="71718" y="204201"/>
                </a:lnTo>
                <a:cubicBezTo>
                  <a:pt x="32109" y="204201"/>
                  <a:pt x="0" y="172091"/>
                  <a:pt x="0" y="132483"/>
                </a:cubicBezTo>
                <a:lnTo>
                  <a:pt x="0" y="71718"/>
                </a:lnTo>
                <a:cubicBezTo>
                  <a:pt x="0" y="32109"/>
                  <a:pt x="32109" y="0"/>
                  <a:pt x="71718" y="0"/>
                </a:cubicBezTo>
                <a:close/>
              </a:path>
            </a:pathLst>
          </a:custGeom>
          <a:gradFill>
            <a:gsLst>
              <a:gs pos="0">
                <a:srgbClr val="B0BEE8"/>
              </a:gs>
              <a:gs pos="100000">
                <a:srgbClr val="EFEFE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"/>
          <p:cNvSpPr/>
          <p:nvPr/>
        </p:nvSpPr>
        <p:spPr>
          <a:xfrm>
            <a:off x="1428751" y="2000249"/>
            <a:ext cx="5826781" cy="7947977"/>
          </a:xfrm>
          <a:custGeom>
            <a:avLst/>
            <a:gdLst/>
            <a:ahLst/>
            <a:cxnLst/>
            <a:rect l="l" t="t" r="r" b="b"/>
            <a:pathLst>
              <a:path w="8878719" h="11818594" extrusionOk="0">
                <a:moveTo>
                  <a:pt x="0" y="0"/>
                </a:moveTo>
                <a:lnTo>
                  <a:pt x="8878719" y="0"/>
                </a:lnTo>
                <a:lnTo>
                  <a:pt x="8878719" y="11818594"/>
                </a:lnTo>
                <a:lnTo>
                  <a:pt x="0" y="11818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1" name="Google Shape;151;p5"/>
          <p:cNvSpPr/>
          <p:nvPr/>
        </p:nvSpPr>
        <p:spPr>
          <a:xfrm>
            <a:off x="16744950" y="332346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9" name="Google Shape;169;p5"/>
          <p:cNvSpPr/>
          <p:nvPr/>
        </p:nvSpPr>
        <p:spPr>
          <a:xfrm>
            <a:off x="8197220" y="7129116"/>
            <a:ext cx="1006449" cy="1068685"/>
          </a:xfrm>
          <a:custGeom>
            <a:avLst/>
            <a:gdLst/>
            <a:ahLst/>
            <a:cxnLst/>
            <a:rect l="l" t="t" r="r" b="b"/>
            <a:pathLst>
              <a:path w="1230267" h="1230267" extrusionOk="0">
                <a:moveTo>
                  <a:pt x="0" y="0"/>
                </a:moveTo>
                <a:lnTo>
                  <a:pt x="1230267" y="0"/>
                </a:lnTo>
                <a:lnTo>
                  <a:pt x="1230267" y="1230267"/>
                </a:lnTo>
                <a:lnTo>
                  <a:pt x="0" y="1230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 dirty="0"/>
          </a:p>
        </p:txBody>
      </p:sp>
      <p:sp>
        <p:nvSpPr>
          <p:cNvPr id="172" name="Google Shape;172;p5"/>
          <p:cNvSpPr txBox="1"/>
          <p:nvPr/>
        </p:nvSpPr>
        <p:spPr>
          <a:xfrm>
            <a:off x="935038" y="780185"/>
            <a:ext cx="5911055" cy="72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3" b="1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Наше</a:t>
            </a:r>
            <a:r>
              <a:rPr lang="en-US" sz="4923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23" b="1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 sz="4923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9539899" y="2657395"/>
            <a:ext cx="7116485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ИИ  создает тренировку на основе данных здоровья и его цели пользователя</a:t>
            </a:r>
            <a:endParaRPr sz="2400" dirty="0"/>
          </a:p>
        </p:txBody>
      </p:sp>
      <p:sp>
        <p:nvSpPr>
          <p:cNvPr id="175" name="Google Shape;175;p5"/>
          <p:cNvSpPr txBox="1"/>
          <p:nvPr/>
        </p:nvSpPr>
        <p:spPr>
          <a:xfrm>
            <a:off x="8440659" y="8867056"/>
            <a:ext cx="8241438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Персональный цифровой ассистент </a:t>
            </a:r>
            <a:endParaRPr sz="2400" dirty="0"/>
          </a:p>
        </p:txBody>
      </p:sp>
      <p:sp>
        <p:nvSpPr>
          <p:cNvPr id="176" name="Google Shape;176;p5"/>
          <p:cNvSpPr txBox="1"/>
          <p:nvPr/>
        </p:nvSpPr>
        <p:spPr>
          <a:xfrm>
            <a:off x="9203669" y="5732254"/>
            <a:ext cx="7478427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/>
                <a:sym typeface="Century Gothic"/>
              </a:rPr>
              <a:t>Контролируем технику с помощью </a:t>
            </a:r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/>
                <a:sym typeface="Century Gothic"/>
              </a:rPr>
              <a:t>компьютерного зрения</a:t>
            </a:r>
            <a:endParaRPr sz="2400" dirty="0"/>
          </a:p>
        </p:txBody>
      </p:sp>
      <p:sp>
        <p:nvSpPr>
          <p:cNvPr id="178" name="Google Shape;178;p5"/>
          <p:cNvSpPr txBox="1"/>
          <p:nvPr/>
        </p:nvSpPr>
        <p:spPr>
          <a:xfrm>
            <a:off x="17773650" y="9591992"/>
            <a:ext cx="147786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/>
          </a:p>
        </p:txBody>
      </p:sp>
      <p:sp>
        <p:nvSpPr>
          <p:cNvPr id="22" name="Google Shape;175;p5"/>
          <p:cNvSpPr txBox="1"/>
          <p:nvPr/>
        </p:nvSpPr>
        <p:spPr>
          <a:xfrm>
            <a:off x="8440659" y="7260673"/>
            <a:ext cx="8241438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entury Gothic"/>
                <a:ea typeface="Century Gothic"/>
                <a:cs typeface="Century Gothic"/>
                <a:sym typeface="Century Gothic"/>
              </a:rPr>
              <a:t>3D-</a:t>
            </a:r>
            <a:r>
              <a:rPr lang="ru-RU" sz="2400" dirty="0">
                <a:latin typeface="Century Gothic"/>
                <a:ea typeface="Century Gothic"/>
                <a:cs typeface="Century Gothic"/>
                <a:sym typeface="Century Gothic"/>
              </a:rPr>
              <a:t>модель человека для просмотра техники выполнения упражнения в плеере</a:t>
            </a:r>
            <a:endParaRPr sz="2400" dirty="0"/>
          </a:p>
        </p:txBody>
      </p:sp>
      <p:sp>
        <p:nvSpPr>
          <p:cNvPr id="23" name="Google Shape;174;p5"/>
          <p:cNvSpPr txBox="1"/>
          <p:nvPr/>
        </p:nvSpPr>
        <p:spPr>
          <a:xfrm>
            <a:off x="9565611" y="4178128"/>
            <a:ext cx="7116485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/>
                <a:sym typeface="Century Gothic"/>
              </a:rPr>
              <a:t>Рекомендательная система для построения разнообразных тренировок</a:t>
            </a:r>
            <a:endParaRPr sz="2400" dirty="0"/>
          </a:p>
        </p:txBody>
      </p:sp>
      <p:pic>
        <p:nvPicPr>
          <p:cNvPr id="1028" name="Picture 4" descr="Эмодзи 🦾 Apple и i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839" y="2634028"/>
            <a:ext cx="912649" cy="91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модзи ⚙️ Apple и i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421" y="4165401"/>
            <a:ext cx="887484" cy="88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Эмодзи 👀 Apple и iO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421" y="5693469"/>
            <a:ext cx="887484" cy="88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Эмодзи 🤖 Apple и iO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421" y="8590531"/>
            <a:ext cx="996248" cy="9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65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"/>
          <p:cNvSpPr/>
          <p:nvPr/>
        </p:nvSpPr>
        <p:spPr>
          <a:xfrm>
            <a:off x="16744950" y="332346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6" name="Google Shape;276;p8"/>
          <p:cNvSpPr txBox="1"/>
          <p:nvPr/>
        </p:nvSpPr>
        <p:spPr>
          <a:xfrm>
            <a:off x="10544146" y="4175081"/>
            <a:ext cx="5608224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dirty="0">
                <a:latin typeface="Century Gothic" panose="020B0502020202020204" pitchFamily="34" charset="0"/>
              </a:rPr>
              <a:t>Digital Fitness &amp; Well-Being</a:t>
            </a:r>
            <a:r>
              <a:rPr lang="ru-RU" sz="3200" dirty="0">
                <a:latin typeface="Century Gothic" panose="020B0502020202020204" pitchFamily="34" charset="0"/>
              </a:rPr>
              <a:t> (Россия)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277" name="Google Shape;277;p8"/>
          <p:cNvSpPr txBox="1"/>
          <p:nvPr/>
        </p:nvSpPr>
        <p:spPr>
          <a:xfrm>
            <a:off x="1339697" y="834567"/>
            <a:ext cx="5487491" cy="80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23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Анализ рынка</a:t>
            </a:r>
            <a:endParaRPr sz="5423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8"/>
          <p:cNvSpPr txBox="1"/>
          <p:nvPr/>
        </p:nvSpPr>
        <p:spPr>
          <a:xfrm>
            <a:off x="1836400" y="8479405"/>
            <a:ext cx="5741678" cy="605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18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Объем рынка в млрд. $</a:t>
            </a:r>
            <a:endParaRPr/>
          </a:p>
        </p:txBody>
      </p:sp>
      <p:sp>
        <p:nvSpPr>
          <p:cNvPr id="294" name="Google Shape;294;p8"/>
          <p:cNvSpPr txBox="1"/>
          <p:nvPr/>
        </p:nvSpPr>
        <p:spPr>
          <a:xfrm>
            <a:off x="17773650" y="9591992"/>
            <a:ext cx="147786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 dirty="0"/>
          </a:p>
        </p:txBody>
      </p:sp>
      <p:sp>
        <p:nvSpPr>
          <p:cNvPr id="295" name="Google Shape;295;p8"/>
          <p:cNvSpPr txBox="1"/>
          <p:nvPr/>
        </p:nvSpPr>
        <p:spPr>
          <a:xfrm>
            <a:off x="10124921" y="9707563"/>
            <a:ext cx="7312950" cy="2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 err="1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По</a:t>
            </a:r>
            <a:r>
              <a:rPr lang="en-US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US" sz="1400" b="1" i="0" u="none" strike="noStrike" cap="none" dirty="0" err="1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данным</a:t>
            </a:r>
            <a:r>
              <a:rPr lang="en-US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: </a:t>
            </a:r>
            <a:r>
              <a:rPr lang="en-US" sz="1400" b="1" i="0" u="sng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 Fitness &amp; Well-Being Apps - Global | Forecast (statista.com</a:t>
            </a:r>
            <a:endParaRPr dirty="0"/>
          </a:p>
        </p:txBody>
      </p:sp>
      <p:sp>
        <p:nvSpPr>
          <p:cNvPr id="4" name="Овал 3"/>
          <p:cNvSpPr/>
          <p:nvPr/>
        </p:nvSpPr>
        <p:spPr>
          <a:xfrm>
            <a:off x="1779875" y="2043340"/>
            <a:ext cx="5848648" cy="5848648"/>
          </a:xfrm>
          <a:prstGeom prst="ellipse">
            <a:avLst/>
          </a:prstGeom>
          <a:solidFill>
            <a:srgbClr val="4774F3"/>
          </a:solidFill>
          <a:ln>
            <a:solidFill>
              <a:srgbClr val="4774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718591" y="3920773"/>
            <a:ext cx="3971215" cy="3971215"/>
          </a:xfrm>
          <a:prstGeom prst="ellipse">
            <a:avLst/>
          </a:prstGeom>
          <a:solidFill>
            <a:srgbClr val="A8C2EF"/>
          </a:solidFill>
          <a:ln>
            <a:solidFill>
              <a:srgbClr val="A8C2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5400000">
            <a:off x="3571301" y="5544684"/>
            <a:ext cx="2347304" cy="2347304"/>
          </a:xfrm>
          <a:prstGeom prst="ellipse">
            <a:avLst/>
          </a:prstGeom>
          <a:solidFill>
            <a:srgbClr val="FBD133"/>
          </a:solidFill>
          <a:ln>
            <a:solidFill>
              <a:srgbClr val="FBD1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1" name="Google Shape;291;p8"/>
          <p:cNvSpPr txBox="1"/>
          <p:nvPr/>
        </p:nvSpPr>
        <p:spPr>
          <a:xfrm>
            <a:off x="3597214" y="2244883"/>
            <a:ext cx="2213966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TAM</a:t>
            </a:r>
            <a:endParaRPr sz="4400" dirty="0"/>
          </a:p>
        </p:txBody>
      </p:sp>
      <p:sp>
        <p:nvSpPr>
          <p:cNvPr id="287" name="Google Shape;287;p8"/>
          <p:cNvSpPr txBox="1"/>
          <p:nvPr/>
        </p:nvSpPr>
        <p:spPr>
          <a:xfrm>
            <a:off x="3692060" y="2808773"/>
            <a:ext cx="2024267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21,82</a:t>
            </a:r>
            <a:endParaRPr sz="2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млрд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$</a:t>
            </a:r>
            <a:endParaRPr sz="2800" dirty="0"/>
          </a:p>
        </p:txBody>
      </p:sp>
      <p:sp>
        <p:nvSpPr>
          <p:cNvPr id="290" name="Google Shape;290;p8"/>
          <p:cNvSpPr txBox="1"/>
          <p:nvPr/>
        </p:nvSpPr>
        <p:spPr>
          <a:xfrm>
            <a:off x="4055201" y="4120517"/>
            <a:ext cx="1297992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</a:t>
            </a:r>
            <a:endParaRPr sz="2800" dirty="0"/>
          </a:p>
        </p:txBody>
      </p:sp>
      <p:sp>
        <p:nvSpPr>
          <p:cNvPr id="288" name="Google Shape;288;p8"/>
          <p:cNvSpPr txBox="1"/>
          <p:nvPr/>
        </p:nvSpPr>
        <p:spPr>
          <a:xfrm>
            <a:off x="3983662" y="4534070"/>
            <a:ext cx="1522581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920</a:t>
            </a:r>
            <a:endParaRPr sz="3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млн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$</a:t>
            </a:r>
            <a:endParaRPr sz="3200" dirty="0"/>
          </a:p>
        </p:txBody>
      </p:sp>
      <p:sp>
        <p:nvSpPr>
          <p:cNvPr id="292" name="Google Shape;292;p8"/>
          <p:cNvSpPr txBox="1"/>
          <p:nvPr/>
        </p:nvSpPr>
        <p:spPr>
          <a:xfrm>
            <a:off x="4270894" y="5960413"/>
            <a:ext cx="866604" cy="358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7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</a:t>
            </a:r>
            <a:endParaRPr dirty="0"/>
          </a:p>
        </p:txBody>
      </p:sp>
      <p:sp>
        <p:nvSpPr>
          <p:cNvPr id="289" name="Google Shape;289;p8"/>
          <p:cNvSpPr txBox="1"/>
          <p:nvPr/>
        </p:nvSpPr>
        <p:spPr>
          <a:xfrm>
            <a:off x="3868566" y="6370691"/>
            <a:ext cx="1671257" cy="84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7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298 842 $</a:t>
            </a:r>
            <a:endParaRPr lang="en-US" sz="28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97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Century Gothic"/>
                <a:sym typeface="Century Gothic"/>
              </a:rPr>
              <a:t>(1 </a:t>
            </a:r>
            <a:r>
              <a:rPr lang="ru-RU" sz="2800" dirty="0">
                <a:latin typeface="Century Gothic"/>
                <a:sym typeface="Century Gothic"/>
              </a:rPr>
              <a:t>год</a:t>
            </a:r>
            <a:r>
              <a:rPr lang="en-US" sz="2800" dirty="0">
                <a:latin typeface="Century Gothic"/>
                <a:sym typeface="Century Gothic"/>
              </a:rPr>
              <a:t>)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956417" y="3053812"/>
            <a:ext cx="4783682" cy="11212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40051"/>
              </a:lnSpc>
            </a:pPr>
            <a:r>
              <a:rPr lang="en-US" sz="5400" b="1" dirty="0">
                <a:latin typeface="Century Gothic"/>
                <a:sym typeface="Century Gothic"/>
              </a:rPr>
              <a:t>CAGR +7,44%</a:t>
            </a:r>
            <a:endParaRPr lang="en-US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556469" y="5517832"/>
            <a:ext cx="5583581" cy="854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40051"/>
              </a:lnSpc>
            </a:pPr>
            <a:r>
              <a:rPr lang="ru-RU" sz="4000" b="1" dirty="0">
                <a:latin typeface="Century Gothic"/>
                <a:sym typeface="Century Gothic"/>
              </a:rPr>
              <a:t>Рентабельность 47</a:t>
            </a:r>
            <a:r>
              <a:rPr lang="en-US" sz="4000" b="1" dirty="0">
                <a:latin typeface="Century Gothic"/>
                <a:sym typeface="Century Gothic"/>
              </a:rPr>
              <a:t>%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4343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4BD6E4E5-42B9-BCD7-AD6A-D07E4B7CC9B3}"/>
              </a:ext>
            </a:extLst>
          </p:cNvPr>
          <p:cNvSpPr/>
          <p:nvPr/>
        </p:nvSpPr>
        <p:spPr>
          <a:xfrm>
            <a:off x="10135572" y="2257509"/>
            <a:ext cx="6158909" cy="6477295"/>
          </a:xfrm>
          <a:prstGeom prst="roundRect">
            <a:avLst>
              <a:gd name="adj" fmla="val 19447"/>
            </a:avLst>
          </a:prstGeom>
          <a:noFill/>
          <a:ln w="155575">
            <a:solidFill>
              <a:srgbClr val="B0BEE8"/>
            </a:solidFill>
          </a:ln>
          <a:effectLst>
            <a:glow rad="101600">
              <a:schemeClr val="accent1">
                <a:satMod val="175000"/>
                <a:alpha val="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3" name="Google Shape;183;p6"/>
          <p:cNvSpPr/>
          <p:nvPr/>
        </p:nvSpPr>
        <p:spPr>
          <a:xfrm>
            <a:off x="16744950" y="332346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84" name="Google Shape;184;p6"/>
          <p:cNvSpPr txBox="1"/>
          <p:nvPr/>
        </p:nvSpPr>
        <p:spPr>
          <a:xfrm>
            <a:off x="553963" y="1057275"/>
            <a:ext cx="5911055" cy="72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3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/>
          </a:p>
        </p:txBody>
      </p:sp>
      <p:sp>
        <p:nvSpPr>
          <p:cNvPr id="238" name="Google Shape;238;p6"/>
          <p:cNvSpPr txBox="1"/>
          <p:nvPr/>
        </p:nvSpPr>
        <p:spPr>
          <a:xfrm>
            <a:off x="17773650" y="9591992"/>
            <a:ext cx="147786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endParaRPr dirty="0"/>
          </a:p>
        </p:txBody>
      </p:sp>
      <p:sp>
        <p:nvSpPr>
          <p:cNvPr id="16" name="Google Shape;205;p6">
            <a:extLst>
              <a:ext uri="{FF2B5EF4-FFF2-40B4-BE49-F238E27FC236}">
                <a16:creationId xmlns:a16="http://schemas.microsoft.com/office/drawing/2014/main" id="{AE8E5FD6-131D-0AE0-9DFD-D902EB2D4E22}"/>
              </a:ext>
            </a:extLst>
          </p:cNvPr>
          <p:cNvSpPr txBox="1"/>
          <p:nvPr/>
        </p:nvSpPr>
        <p:spPr>
          <a:xfrm>
            <a:off x="9549092" y="2866583"/>
            <a:ext cx="733186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Century Gothic"/>
                <a:sym typeface="Century Gothic"/>
              </a:rPr>
              <a:t>Подписка 1 месяц</a:t>
            </a:r>
          </a:p>
        </p:txBody>
      </p:sp>
      <p:sp>
        <p:nvSpPr>
          <p:cNvPr id="17" name="Google Shape;204;p6">
            <a:extLst>
              <a:ext uri="{FF2B5EF4-FFF2-40B4-BE49-F238E27FC236}">
                <a16:creationId xmlns:a16="http://schemas.microsoft.com/office/drawing/2014/main" id="{F7255B9F-EE09-6484-0B0F-31CE2ECB04A8}"/>
              </a:ext>
            </a:extLst>
          </p:cNvPr>
          <p:cNvSpPr txBox="1"/>
          <p:nvPr/>
        </p:nvSpPr>
        <p:spPr>
          <a:xfrm>
            <a:off x="11659800" y="3497552"/>
            <a:ext cx="311045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790</a:t>
            </a:r>
            <a:r>
              <a:rPr lang="ru-RU" sz="8000" b="1" i="0" u="none" strike="noStrike" cap="none" dirty="0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8000" b="1" i="0" u="none" strike="noStrike" cap="none" dirty="0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₽</a:t>
            </a:r>
            <a:r>
              <a:rPr lang="ru-RU" sz="8000" b="1" i="0" u="none" strike="noStrike" cap="none" dirty="0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lang="en-US" sz="8000" dirty="0"/>
          </a:p>
        </p:txBody>
      </p:sp>
      <p:sp>
        <p:nvSpPr>
          <p:cNvPr id="18" name="Google Shape;217;p6">
            <a:extLst>
              <a:ext uri="{FF2B5EF4-FFF2-40B4-BE49-F238E27FC236}">
                <a16:creationId xmlns:a16="http://schemas.microsoft.com/office/drawing/2014/main" id="{F0481957-CE83-6BF9-4863-252087B53310}"/>
              </a:ext>
            </a:extLst>
          </p:cNvPr>
          <p:cNvSpPr txBox="1"/>
          <p:nvPr/>
        </p:nvSpPr>
        <p:spPr>
          <a:xfrm>
            <a:off x="10497445" y="5236517"/>
            <a:ext cx="5435162" cy="308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rtl="0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т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ренировки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дома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и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зале</a:t>
            </a:r>
            <a:r>
              <a:rPr lang="ru-RU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;</a:t>
            </a:r>
          </a:p>
          <a:p>
            <a:pPr marL="285750" marR="0" lvl="0" indent="-285750" rtl="0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доступны 7 видов тренировок;</a:t>
            </a:r>
          </a:p>
          <a:p>
            <a:pPr marL="285750" marR="0" lvl="0" indent="-285750" rtl="0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тренер-ассистент;</a:t>
            </a:r>
          </a:p>
          <a:p>
            <a:pPr marL="285750" marR="0" lvl="0" indent="-285750" rtl="0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отслеживание здоровья;</a:t>
            </a:r>
          </a:p>
          <a:p>
            <a:pPr marL="285750" indent="-285750">
              <a:lnSpc>
                <a:spcPct val="110012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latin typeface="Century Gothic"/>
                <a:ea typeface="Century Gothic"/>
                <a:cs typeface="Century Gothic"/>
                <a:sym typeface="Century Gothic"/>
              </a:rPr>
              <a:t>т</a:t>
            </a:r>
            <a:r>
              <a:rPr lang="ru-RU" sz="26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рекинг сна, воды, ЧСС, пульса, кислорода, шагов.</a:t>
            </a:r>
            <a:endParaRPr lang="ru-RU" sz="2600" dirty="0"/>
          </a:p>
          <a:p>
            <a:pPr marL="0" marR="0" lvl="0" indent="0" rtl="0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6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8F192F-AC17-EA8E-0504-84DE068CEB69}"/>
              </a:ext>
            </a:extLst>
          </p:cNvPr>
          <p:cNvSpPr txBox="1"/>
          <p:nvPr/>
        </p:nvSpPr>
        <p:spPr>
          <a:xfrm>
            <a:off x="3356050" y="4421335"/>
            <a:ext cx="55713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Century Gothic" panose="020B0502020202020204" pitchFamily="34" charset="0"/>
              </a:rPr>
              <a:t>+ 7 дней  пробного периода новым пользователям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80AB79-CF27-5080-4484-D75C129CE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559" y="4206856"/>
            <a:ext cx="5105229" cy="255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060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"/>
          <p:cNvSpPr txBox="1"/>
          <p:nvPr/>
        </p:nvSpPr>
        <p:spPr>
          <a:xfrm>
            <a:off x="914400" y="1092912"/>
            <a:ext cx="5487491" cy="80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Unit-</a:t>
            </a:r>
            <a:r>
              <a:rPr lang="en-US" sz="5423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экономика</a:t>
            </a:r>
            <a:endParaRPr sz="5423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7"/>
          <p:cNvSpPr txBox="1"/>
          <p:nvPr/>
        </p:nvSpPr>
        <p:spPr>
          <a:xfrm>
            <a:off x="304800" y="3695700"/>
            <a:ext cx="4076700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3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Revenue</a:t>
            </a:r>
            <a:endParaRPr/>
          </a:p>
        </p:txBody>
      </p:sp>
      <p:sp>
        <p:nvSpPr>
          <p:cNvPr id="247" name="Google Shape;247;p7"/>
          <p:cNvSpPr txBox="1"/>
          <p:nvPr/>
        </p:nvSpPr>
        <p:spPr>
          <a:xfrm>
            <a:off x="10235613" y="6537528"/>
            <a:ext cx="2072651" cy="562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C1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7"/>
          <p:cNvSpPr txBox="1"/>
          <p:nvPr/>
        </p:nvSpPr>
        <p:spPr>
          <a:xfrm>
            <a:off x="1258532" y="6524985"/>
            <a:ext cx="2169235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AMPPU 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7"/>
          <p:cNvSpPr txBox="1"/>
          <p:nvPr/>
        </p:nvSpPr>
        <p:spPr>
          <a:xfrm>
            <a:off x="14406162" y="6524984"/>
            <a:ext cx="241724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CLTV 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7"/>
          <p:cNvSpPr txBox="1"/>
          <p:nvPr/>
        </p:nvSpPr>
        <p:spPr>
          <a:xfrm>
            <a:off x="6060541" y="3740583"/>
            <a:ext cx="1549942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ARPU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7"/>
          <p:cNvSpPr txBox="1"/>
          <p:nvPr/>
        </p:nvSpPr>
        <p:spPr>
          <a:xfrm>
            <a:off x="10131384" y="3690562"/>
            <a:ext cx="2456915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CPAcq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7"/>
          <p:cNvSpPr txBox="1"/>
          <p:nvPr/>
        </p:nvSpPr>
        <p:spPr>
          <a:xfrm>
            <a:off x="5968699" y="6500429"/>
            <a:ext cx="1733625" cy="55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9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CAC</a:t>
            </a:r>
            <a:endParaRPr/>
          </a:p>
        </p:txBody>
      </p:sp>
      <p:sp>
        <p:nvSpPr>
          <p:cNvPr id="253" name="Google Shape;253;p7"/>
          <p:cNvSpPr txBox="1"/>
          <p:nvPr/>
        </p:nvSpPr>
        <p:spPr>
          <a:xfrm>
            <a:off x="13944256" y="3690562"/>
            <a:ext cx="3341057" cy="538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4774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Churn Rate</a:t>
            </a:r>
            <a:endParaRPr sz="4800" b="1" i="0" u="none" strike="noStrike" cap="none">
              <a:solidFill>
                <a:srgbClr val="4774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7"/>
          <p:cNvSpPr txBox="1"/>
          <p:nvPr/>
        </p:nvSpPr>
        <p:spPr>
          <a:xfrm>
            <a:off x="1056920" y="4368963"/>
            <a:ext cx="2896305" cy="782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1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r>
              <a:rPr lang="ru-RU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 ₽</a:t>
            </a:r>
            <a:endParaRPr dirty="0"/>
          </a:p>
        </p:txBody>
      </p:sp>
      <p:sp>
        <p:nvSpPr>
          <p:cNvPr id="255" name="Google Shape;255;p7"/>
          <p:cNvSpPr txBox="1"/>
          <p:nvPr/>
        </p:nvSpPr>
        <p:spPr>
          <a:xfrm>
            <a:off x="10323515" y="7195690"/>
            <a:ext cx="1896848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3,94%</a:t>
            </a:r>
            <a:endParaRPr sz="48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7"/>
          <p:cNvSpPr txBox="1"/>
          <p:nvPr/>
        </p:nvSpPr>
        <p:spPr>
          <a:xfrm>
            <a:off x="1537978" y="7195691"/>
            <a:ext cx="1610342" cy="65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r>
              <a:rPr lang="ru-RU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62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₽</a:t>
            </a:r>
            <a:endParaRPr dirty="0"/>
          </a:p>
        </p:txBody>
      </p:sp>
      <p:sp>
        <p:nvSpPr>
          <p:cNvPr id="257" name="Google Shape;257;p7"/>
          <p:cNvSpPr txBox="1"/>
          <p:nvPr/>
        </p:nvSpPr>
        <p:spPr>
          <a:xfrm>
            <a:off x="14172285" y="7182867"/>
            <a:ext cx="2884998" cy="65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2 5</a:t>
            </a:r>
            <a:r>
              <a:rPr lang="ru-RU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41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₽</a:t>
            </a:r>
            <a:endParaRPr dirty="0"/>
          </a:p>
        </p:txBody>
      </p:sp>
      <p:sp>
        <p:nvSpPr>
          <p:cNvPr id="258" name="Google Shape;258;p7"/>
          <p:cNvSpPr txBox="1"/>
          <p:nvPr/>
        </p:nvSpPr>
        <p:spPr>
          <a:xfrm>
            <a:off x="5800474" y="4414647"/>
            <a:ext cx="2070076" cy="65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Century Gothic"/>
                <a:ea typeface="Century Gothic"/>
                <a:cs typeface="Century Gothic"/>
                <a:sym typeface="Century Gothic"/>
              </a:rPr>
              <a:t>100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₽</a:t>
            </a:r>
            <a:endParaRPr dirty="0"/>
          </a:p>
        </p:txBody>
      </p:sp>
      <p:sp>
        <p:nvSpPr>
          <p:cNvPr id="259" name="Google Shape;259;p7"/>
          <p:cNvSpPr txBox="1"/>
          <p:nvPr/>
        </p:nvSpPr>
        <p:spPr>
          <a:xfrm>
            <a:off x="10499319" y="4368963"/>
            <a:ext cx="1721044" cy="65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₽</a:t>
            </a:r>
            <a:endParaRPr dirty="0"/>
          </a:p>
        </p:txBody>
      </p:sp>
      <p:sp>
        <p:nvSpPr>
          <p:cNvPr id="260" name="Google Shape;260;p7"/>
          <p:cNvSpPr txBox="1"/>
          <p:nvPr/>
        </p:nvSpPr>
        <p:spPr>
          <a:xfrm>
            <a:off x="5665292" y="7182867"/>
            <a:ext cx="2340437" cy="65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9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Century Gothic"/>
                <a:ea typeface="Century Gothic"/>
                <a:cs typeface="Century Gothic"/>
                <a:sym typeface="Century Gothic"/>
              </a:rPr>
              <a:t>557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₽</a:t>
            </a:r>
            <a:endParaRPr sz="4800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7"/>
          <p:cNvSpPr txBox="1"/>
          <p:nvPr/>
        </p:nvSpPr>
        <p:spPr>
          <a:xfrm>
            <a:off x="14977889" y="4354328"/>
            <a:ext cx="1273790" cy="553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8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30%</a:t>
            </a:r>
            <a:endParaRPr sz="48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7"/>
          <p:cNvSpPr/>
          <p:nvPr/>
        </p:nvSpPr>
        <p:spPr>
          <a:xfrm>
            <a:off x="16744950" y="332346"/>
            <a:ext cx="1028700" cy="895678"/>
          </a:xfrm>
          <a:custGeom>
            <a:avLst/>
            <a:gdLst/>
            <a:ahLst/>
            <a:cxnLst/>
            <a:rect l="l" t="t" r="r" b="b"/>
            <a:pathLst>
              <a:path w="1028700" h="895678" extrusionOk="0">
                <a:moveTo>
                  <a:pt x="0" y="0"/>
                </a:moveTo>
                <a:lnTo>
                  <a:pt x="1028700" y="0"/>
                </a:lnTo>
                <a:lnTo>
                  <a:pt x="1028700" y="895678"/>
                </a:lnTo>
                <a:lnTo>
                  <a:pt x="0" y="895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032" t="-27538" r="-18099" b="-24215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63" name="Google Shape;263;p7"/>
          <p:cNvSpPr txBox="1"/>
          <p:nvPr/>
        </p:nvSpPr>
        <p:spPr>
          <a:xfrm>
            <a:off x="17904279" y="9611145"/>
            <a:ext cx="147786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endParaRPr dirty="0"/>
          </a:p>
        </p:txBody>
      </p:sp>
      <p:sp>
        <p:nvSpPr>
          <p:cNvPr id="21" name="Google Shape;295;p8"/>
          <p:cNvSpPr txBox="1"/>
          <p:nvPr/>
        </p:nvSpPr>
        <p:spPr>
          <a:xfrm>
            <a:off x="14258517" y="9611145"/>
            <a:ext cx="2735586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Ссылка</a:t>
            </a:r>
            <a:r>
              <a:rPr lang="en-US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:</a:t>
            </a:r>
            <a:r>
              <a:rPr lang="ru-RU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US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Unit-</a:t>
            </a:r>
            <a:r>
              <a:rPr lang="ru-RU" sz="1400" b="1" i="0" u="none" strike="noStrike" cap="none" dirty="0">
                <a:solidFill>
                  <a:srgbClr val="54545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экономика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661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"/>
          <p:cNvSpPr txBox="1"/>
          <p:nvPr/>
        </p:nvSpPr>
        <p:spPr>
          <a:xfrm>
            <a:off x="17773650" y="9591992"/>
            <a:ext cx="147786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/>
          </a:p>
        </p:txBody>
      </p:sp>
      <p:sp>
        <p:nvSpPr>
          <p:cNvPr id="5" name="Google Shape;245;p7"/>
          <p:cNvSpPr txBox="1"/>
          <p:nvPr/>
        </p:nvSpPr>
        <p:spPr>
          <a:xfrm>
            <a:off x="1036714" y="857356"/>
            <a:ext cx="5487491" cy="9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Конкуренты</a:t>
            </a:r>
            <a:endParaRPr sz="5423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50" name="Picture 2" descr="https://sun9-33.userapi.com/impg/wGYdowcd8VFHryuTaxJcUX7BMO_IktTW9_CRpQ/_t-AxDMc_4s.jpg?size=1049x466&amp;quality=95&amp;sign=a234947aa39172add802f8bd6e25e4a0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657" y="2277894"/>
            <a:ext cx="15841662" cy="7037385"/>
          </a:xfrm>
          <a:prstGeom prst="roundRect">
            <a:avLst>
              <a:gd name="adj" fmla="val 640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478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"/>
          <p:cNvSpPr txBox="1"/>
          <p:nvPr/>
        </p:nvSpPr>
        <p:spPr>
          <a:xfrm>
            <a:off x="17577707" y="9700268"/>
            <a:ext cx="514350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dirty="0"/>
          </a:p>
        </p:txBody>
      </p:sp>
      <p:sp>
        <p:nvSpPr>
          <p:cNvPr id="5" name="Google Shape;245;p7"/>
          <p:cNvSpPr txBox="1"/>
          <p:nvPr/>
        </p:nvSpPr>
        <p:spPr>
          <a:xfrm>
            <a:off x="1036714" y="857356"/>
            <a:ext cx="12635743" cy="9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Дорожная карта</a:t>
            </a:r>
            <a:endParaRPr sz="5423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16509" y="2544541"/>
            <a:ext cx="1999899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1 месяц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 rot="16200000">
            <a:off x="766745" y="6103238"/>
            <a:ext cx="1556909" cy="654272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Маркетинг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16200000">
            <a:off x="766747" y="7983235"/>
            <a:ext cx="1556909" cy="654272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Инвестиции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23194" y="4868473"/>
            <a:ext cx="1999900" cy="460361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Метрика: 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CLTV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/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Revenue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23195" y="6748467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Метрика: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ROI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23194" y="8628465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Метрика: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ROI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23194" y="3224212"/>
            <a:ext cx="1999900" cy="460361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Борн Артем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23194" y="3772299"/>
            <a:ext cx="1999900" cy="460361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Борн Роман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23194" y="4320386"/>
            <a:ext cx="1999900" cy="460361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Гордеев Кирилл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23195" y="5651919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Борн Артем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23195" y="6200006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Маркетолог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23194" y="7531916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Борн Артем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23194" y="8080190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Борн Роман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492889" y="3949386"/>
            <a:ext cx="2104622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120223" y="2544541"/>
            <a:ext cx="1999899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1 квартал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623937" y="2524810"/>
            <a:ext cx="1999899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2 квартал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2127651" y="2524810"/>
            <a:ext cx="1999899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3 квартал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631365" y="2524810"/>
            <a:ext cx="1999899" cy="654272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4 квартал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16508" y="3962531"/>
            <a:ext cx="1999899" cy="640447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Разработка 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MVP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07589" y="3362032"/>
            <a:ext cx="2012533" cy="410267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Доработка </a:t>
            </a:r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MVP</a:t>
            </a:r>
            <a:endParaRPr lang="ru-RU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07588" y="3910119"/>
            <a:ext cx="1999900" cy="640447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Перенос функционала в </a:t>
            </a:r>
            <a:r>
              <a:rPr lang="en-US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WebApp</a:t>
            </a:r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20223" y="4628392"/>
            <a:ext cx="1999899" cy="640447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Разработка ассистента</a:t>
            </a:r>
            <a:endParaRPr lang="ru-RU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623937" y="3362031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Разработка приложения и релиз в </a:t>
            </a:r>
            <a:r>
              <a:rPr lang="ru-RU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сторы</a:t>
            </a:r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107589" y="6575345"/>
            <a:ext cx="4528881" cy="573486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Подготовка маркетинговой стратегии и материалов</a:t>
            </a:r>
            <a:endParaRPr lang="ru-RU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120223" y="5797078"/>
            <a:ext cx="2012533" cy="495195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Привлечение 400 пользователей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623937" y="4014112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Доработка ассистента</a:t>
            </a:r>
            <a:endParaRPr lang="ru-RU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2127650" y="5882337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Добавление приложения в </a:t>
            </a:r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CPA-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сети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152918" y="3362030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Доработка приложения</a:t>
            </a:r>
            <a:endParaRPr lang="ru-RU" sz="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616507" y="8080189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Требуется 140 292 руб.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107588" y="8086871"/>
            <a:ext cx="4516248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Требуется 489 595 руб.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23936" y="7531916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6 месяц точка безубыточности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23936" y="8628465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Доход 445 00 руб.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2152918" y="4014111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Добавление тренировок в зал</a:t>
            </a:r>
            <a:endParaRPr lang="ru-RU" sz="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2173543" y="4666192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Добавление 3D модель в объяснение упражнения </a:t>
            </a:r>
            <a:endParaRPr lang="ru-RU" sz="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2127650" y="6573663"/>
            <a:ext cx="4503614" cy="575168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Выход на рынок СНГ (РБ, Казахстан)</a:t>
            </a:r>
            <a:endParaRPr lang="ru-RU" sz="105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669266" y="3362029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Разработка компьютерного зрения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4663721" y="4014110"/>
            <a:ext cx="2012533" cy="524819"/>
          </a:xfrm>
          <a:prstGeom prst="roundRect">
            <a:avLst>
              <a:gd name="adj" fmla="val 45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Доработка компьютерного зрения</a:t>
            </a:r>
            <a:endParaRPr lang="ru-RU" sz="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2115016" y="8080190"/>
            <a:ext cx="4516247" cy="467042"/>
          </a:xfrm>
          <a:prstGeom prst="roundRect">
            <a:avLst>
              <a:gd name="adj" fmla="val 45186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Привлечение дополнительных инвестиций для выхода на новые рынки. Требуется 1 500 000  руб.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4631365" y="5877803"/>
            <a:ext cx="1999900" cy="460361"/>
          </a:xfrm>
          <a:prstGeom prst="roundRect">
            <a:avLst>
              <a:gd name="adj" fmla="val 451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Приобрели подписку 10 894 пользователя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5007429" y="2242457"/>
            <a:ext cx="0" cy="7119257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437401" y="936171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Мы здесь</a:t>
            </a:r>
          </a:p>
        </p:txBody>
      </p:sp>
    </p:spTree>
    <p:extLst>
      <p:ext uri="{BB962C8B-B14F-4D97-AF65-F5344CB8AC3E}">
        <p14:creationId xmlns:p14="http://schemas.microsoft.com/office/powerpoint/2010/main" val="4089864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"/>
          <p:cNvSpPr/>
          <p:nvPr/>
        </p:nvSpPr>
        <p:spPr>
          <a:xfrm>
            <a:off x="900026" y="5798982"/>
            <a:ext cx="2012372" cy="201236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1130" b="-35442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1"/>
          <p:cNvSpPr/>
          <p:nvPr/>
        </p:nvSpPr>
        <p:spPr>
          <a:xfrm>
            <a:off x="900026" y="3073867"/>
            <a:ext cx="2121834" cy="2121825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746" r="-4745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1"/>
          <p:cNvSpPr/>
          <p:nvPr/>
        </p:nvSpPr>
        <p:spPr>
          <a:xfrm>
            <a:off x="9319884" y="1028700"/>
            <a:ext cx="1946958" cy="1946950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68143" t="-33137" r="-91657" b="-12805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1"/>
          <p:cNvSpPr/>
          <p:nvPr/>
        </p:nvSpPr>
        <p:spPr>
          <a:xfrm>
            <a:off x="9296400" y="3846911"/>
            <a:ext cx="1946958" cy="1946950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33409" r="-15240" b="-3170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1"/>
          <p:cNvSpPr/>
          <p:nvPr/>
        </p:nvSpPr>
        <p:spPr>
          <a:xfrm>
            <a:off x="9296400" y="6942211"/>
            <a:ext cx="1946958" cy="1946950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22650" t="-28403" r="-732" b="-37842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1"/>
          <p:cNvSpPr txBox="1"/>
          <p:nvPr/>
        </p:nvSpPr>
        <p:spPr>
          <a:xfrm>
            <a:off x="1028700" y="635243"/>
            <a:ext cx="3767396" cy="80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23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Команда</a:t>
            </a:r>
            <a:endParaRPr dirty="0"/>
          </a:p>
        </p:txBody>
      </p:sp>
      <p:sp>
        <p:nvSpPr>
          <p:cNvPr id="322" name="Google Shape;322;p11"/>
          <p:cNvSpPr txBox="1"/>
          <p:nvPr/>
        </p:nvSpPr>
        <p:spPr>
          <a:xfrm>
            <a:off x="17699757" y="9591992"/>
            <a:ext cx="295573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lang="ru-RU" sz="2100" dirty="0"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dirty="0"/>
          </a:p>
        </p:txBody>
      </p:sp>
      <p:sp>
        <p:nvSpPr>
          <p:cNvPr id="323" name="Google Shape;323;p11"/>
          <p:cNvSpPr txBox="1"/>
          <p:nvPr/>
        </p:nvSpPr>
        <p:spPr>
          <a:xfrm>
            <a:off x="3288559" y="2741676"/>
            <a:ext cx="5755428" cy="1194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Борн Артём — Founder</a:t>
            </a:r>
            <a:endParaRPr/>
          </a:p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ТюмГУ</a:t>
            </a:r>
            <a:endParaRPr/>
          </a:p>
        </p:txBody>
      </p:sp>
      <p:sp>
        <p:nvSpPr>
          <p:cNvPr id="324" name="Google Shape;324;p11"/>
          <p:cNvSpPr txBox="1"/>
          <p:nvPr/>
        </p:nvSpPr>
        <p:spPr>
          <a:xfrm>
            <a:off x="3375087" y="5679561"/>
            <a:ext cx="5092390" cy="107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4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Борн</a:t>
            </a:r>
            <a:r>
              <a:rPr lang="en-US" sz="2654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654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Роман</a:t>
            </a:r>
            <a:r>
              <a:rPr lang="en-US" sz="2654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— Co-founder</a:t>
            </a:r>
            <a:endParaRPr dirty="0"/>
          </a:p>
          <a:p>
            <a:pPr marL="0" marR="0" lvl="0" indent="0" algn="l" rtl="0">
              <a:lnSpc>
                <a:spcPct val="164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4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ТПУ</a:t>
            </a:r>
            <a:endParaRPr dirty="0"/>
          </a:p>
        </p:txBody>
      </p:sp>
      <p:sp>
        <p:nvSpPr>
          <p:cNvPr id="325" name="Google Shape;325;p11"/>
          <p:cNvSpPr txBox="1"/>
          <p:nvPr/>
        </p:nvSpPr>
        <p:spPr>
          <a:xfrm>
            <a:off x="3287984" y="4153971"/>
            <a:ext cx="4940110" cy="148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Опыт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интернет-маркетинге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года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опыт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dirty="0">
                <a:latin typeface="Century Gothic"/>
                <a:ea typeface="Century Gothic"/>
                <a:cs typeface="Century Gothic"/>
                <a:sym typeface="Century Gothic"/>
              </a:rPr>
              <a:t>Product manager</a:t>
            </a:r>
            <a:r>
              <a:rPr lang="ru-RU" sz="1959" dirty="0">
                <a:latin typeface="Century Gothic"/>
                <a:ea typeface="Century Gothic"/>
                <a:cs typeface="Century Gothic"/>
                <a:sym typeface="Century Gothic"/>
              </a:rPr>
              <a:t> 6 мес.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8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лет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спортивного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опыта</a:t>
            </a:r>
            <a:endParaRPr dirty="0"/>
          </a:p>
        </p:txBody>
      </p:sp>
      <p:sp>
        <p:nvSpPr>
          <p:cNvPr id="326" name="Google Shape;326;p11"/>
          <p:cNvSpPr txBox="1"/>
          <p:nvPr/>
        </p:nvSpPr>
        <p:spPr>
          <a:xfrm>
            <a:off x="3288559" y="6864734"/>
            <a:ext cx="4867870" cy="148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6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год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опыт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разработки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нейронных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сетей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участие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UralCTF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1959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TyumenCTF</a:t>
            </a:r>
            <a:r>
              <a:rPr lang="en-US" sz="1959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МСИТ-2023</a:t>
            </a:r>
            <a:endParaRPr dirty="0"/>
          </a:p>
        </p:txBody>
      </p:sp>
      <p:sp>
        <p:nvSpPr>
          <p:cNvPr id="327" name="Google Shape;327;p11"/>
          <p:cNvSpPr txBox="1"/>
          <p:nvPr/>
        </p:nvSpPr>
        <p:spPr>
          <a:xfrm>
            <a:off x="11542737" y="942364"/>
            <a:ext cx="5789852" cy="97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35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Мошкин Иван —  Fitness coach</a:t>
            </a:r>
            <a:endParaRPr/>
          </a:p>
          <a:p>
            <a:pPr marL="0" marR="0" lvl="0" indent="0" algn="l" rtl="0">
              <a:lnSpc>
                <a:spcPct val="164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35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ТТСИиГХ</a:t>
            </a:r>
            <a:endParaRPr/>
          </a:p>
        </p:txBody>
      </p:sp>
      <p:sp>
        <p:nvSpPr>
          <p:cNvPr id="328" name="Google Shape;328;p11"/>
          <p:cNvSpPr txBox="1"/>
          <p:nvPr/>
        </p:nvSpPr>
        <p:spPr>
          <a:xfrm>
            <a:off x="11542737" y="2035670"/>
            <a:ext cx="6261811" cy="70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Собственный тренировочный опыт 11 лет и 6 месяцев тренерского опыта</a:t>
            </a:r>
            <a:endParaRPr/>
          </a:p>
        </p:txBody>
      </p:sp>
      <p:sp>
        <p:nvSpPr>
          <p:cNvPr id="329" name="Google Shape;329;p11"/>
          <p:cNvSpPr txBox="1"/>
          <p:nvPr/>
        </p:nvSpPr>
        <p:spPr>
          <a:xfrm>
            <a:off x="11509482" y="3404626"/>
            <a:ext cx="6569149" cy="1106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2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Гордеев Кирилл  — Developer</a:t>
            </a:r>
            <a:endParaRPr/>
          </a:p>
          <a:p>
            <a:pPr marL="0" marR="0" lvl="0" indent="0" algn="l" rtl="0">
              <a:lnSpc>
                <a:spcPct val="164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2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ТПУ</a:t>
            </a:r>
            <a:endParaRPr/>
          </a:p>
        </p:txBody>
      </p:sp>
      <p:sp>
        <p:nvSpPr>
          <p:cNvPr id="330" name="Google Shape;330;p11"/>
          <p:cNvSpPr txBox="1"/>
          <p:nvPr/>
        </p:nvSpPr>
        <p:spPr>
          <a:xfrm>
            <a:off x="11509482" y="4608337"/>
            <a:ext cx="6141049" cy="144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года опыта разработки в Unity </a:t>
            </a:r>
            <a:endParaRPr/>
          </a:p>
          <a:p>
            <a:pPr marL="0" marR="0" lvl="0" indent="0" algn="l" rtl="0">
              <a:lnSpc>
                <a:spcPct val="164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год опыта разработки нейронных сетей, 2 года обучения в Яндекс Лицее на курсе по Python</a:t>
            </a:r>
            <a:endParaRPr/>
          </a:p>
          <a:p>
            <a:pPr marL="0" marR="0" lvl="0" indent="0" algn="l" rtl="0">
              <a:lnSpc>
                <a:spcPct val="164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Участие в конференциях ТПУ, ИТМО, МФТИ, СФУ</a:t>
            </a:r>
            <a:endParaRPr/>
          </a:p>
        </p:txBody>
      </p:sp>
      <p:sp>
        <p:nvSpPr>
          <p:cNvPr id="331" name="Google Shape;331;p11"/>
          <p:cNvSpPr txBox="1"/>
          <p:nvPr/>
        </p:nvSpPr>
        <p:spPr>
          <a:xfrm>
            <a:off x="11579402" y="6505930"/>
            <a:ext cx="6569149" cy="1106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2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Мальцева Анастасия  — Designer</a:t>
            </a:r>
            <a:endParaRPr/>
          </a:p>
          <a:p>
            <a:pPr marL="0" marR="0" lvl="0" indent="0" algn="l" rtl="0">
              <a:lnSpc>
                <a:spcPct val="164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2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ТПУ</a:t>
            </a:r>
            <a:endParaRPr/>
          </a:p>
        </p:txBody>
      </p:sp>
      <p:sp>
        <p:nvSpPr>
          <p:cNvPr id="332" name="Google Shape;332;p11"/>
          <p:cNvSpPr txBox="1"/>
          <p:nvPr/>
        </p:nvSpPr>
        <p:spPr>
          <a:xfrm>
            <a:off x="11579402" y="7814240"/>
            <a:ext cx="5753188" cy="144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4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Опыт разработки дизайна презентаций, мобильных приложений и веб-сайтов. Участие в создании технологического стартапа в рамках акселератора ТПУ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"/>
          <p:cNvSpPr txBox="1"/>
          <p:nvPr/>
        </p:nvSpPr>
        <p:spPr>
          <a:xfrm>
            <a:off x="17699757" y="9591992"/>
            <a:ext cx="295573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lang="ru-RU" sz="2100" dirty="0"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855" y="3552834"/>
            <a:ext cx="4647475" cy="3275240"/>
          </a:xfrm>
          <a:prstGeom prst="rect">
            <a:avLst/>
          </a:prstGeom>
        </p:spPr>
      </p:pic>
      <p:pic>
        <p:nvPicPr>
          <p:cNvPr id="1026" name="Picture 2" descr="https://sun9-10.userapi.com/impg/LBgmEBaSg-KI2YKV_R2E47uR8XRUNlURvgNcYw/-TdjrMtw3l0.jpg?size=776x1080&amp;quality=95&amp;sign=90a7238d55ba037ed82e78b53deec83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388" y="2802355"/>
            <a:ext cx="3431787" cy="477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321;p11"/>
          <p:cNvSpPr txBox="1"/>
          <p:nvPr/>
        </p:nvSpPr>
        <p:spPr>
          <a:xfrm>
            <a:off x="1028699" y="635243"/>
            <a:ext cx="4479471" cy="9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Достижения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" y="2639785"/>
            <a:ext cx="3528383" cy="5007430"/>
          </a:xfrm>
          <a:prstGeom prst="rect">
            <a:avLst/>
          </a:prstGeom>
        </p:spPr>
      </p:pic>
      <p:pic>
        <p:nvPicPr>
          <p:cNvPr id="1030" name="Picture 6" descr="https://sun9-5.userapi.com/impg/nKKa77586t9-l6WHmeeQp3kkOT6rZ2svqloakw/adkayE_j6yU.jpg?size=798x1080&amp;quality=95&amp;sign=5f5c196c132429c1af05991ef0e7547f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481" y="2753323"/>
            <a:ext cx="3532150" cy="478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7340" y="7851058"/>
            <a:ext cx="19111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>
                <a:latin typeface="Century Gothic" panose="020B0502020202020204" pitchFamily="34" charset="0"/>
              </a:rPr>
              <a:t>ТюмГУ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Январь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9039" y="7851057"/>
            <a:ext cx="37224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atin typeface="Century Gothic" panose="020B0502020202020204" pitchFamily="34" charset="0"/>
              </a:rPr>
              <a:t>Акселератор</a:t>
            </a:r>
          </a:p>
          <a:p>
            <a:pPr algn="ctr"/>
            <a:r>
              <a:rPr lang="en-US" sz="4000" b="1" dirty="0" err="1">
                <a:latin typeface="Century Gothic" panose="020B0502020202020204" pitchFamily="34" charset="0"/>
              </a:rPr>
              <a:t>SberStudent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Июнь – август 2023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10345" y="7851057"/>
            <a:ext cx="37224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atin typeface="Century Gothic" panose="020B0502020202020204" pitchFamily="34" charset="0"/>
              </a:rPr>
              <a:t>Акселератор</a:t>
            </a:r>
          </a:p>
          <a:p>
            <a:pPr algn="ctr"/>
            <a:r>
              <a:rPr lang="en-US" sz="4000" b="1" dirty="0" err="1">
                <a:latin typeface="Century Gothic" panose="020B0502020202020204" pitchFamily="34" charset="0"/>
              </a:rPr>
              <a:t>EduDA</a:t>
            </a:r>
            <a:endParaRPr lang="ru-RU" sz="2800" dirty="0">
              <a:latin typeface="Century Gothic" panose="020B0502020202020204" pitchFamily="34" charset="0"/>
            </a:endParaRP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Декабрь 2022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3664" y="8003456"/>
            <a:ext cx="22765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atin typeface="Century Gothic" panose="020B0502020202020204" pitchFamily="34" charset="0"/>
              </a:rPr>
              <a:t>НИИ ТПУ</a:t>
            </a:r>
            <a:endParaRPr lang="ru-RU" sz="2800" dirty="0">
              <a:latin typeface="Century Gothic" panose="020B0502020202020204" pitchFamily="34" charset="0"/>
            </a:endParaRP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Март 2023</a:t>
            </a:r>
          </a:p>
        </p:txBody>
      </p:sp>
    </p:spTree>
    <p:extLst>
      <p:ext uri="{BB962C8B-B14F-4D97-AF65-F5344CB8AC3E}">
        <p14:creationId xmlns:p14="http://schemas.microsoft.com/office/powerpoint/2010/main" val="4218134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"/>
          <p:cNvSpPr txBox="1"/>
          <p:nvPr/>
        </p:nvSpPr>
        <p:spPr>
          <a:xfrm>
            <a:off x="17664793" y="9635535"/>
            <a:ext cx="361950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</a:t>
            </a:r>
            <a:endParaRPr dirty="0"/>
          </a:p>
        </p:txBody>
      </p:sp>
      <p:sp>
        <p:nvSpPr>
          <p:cNvPr id="5" name="Google Shape;245;p7"/>
          <p:cNvSpPr txBox="1"/>
          <p:nvPr/>
        </p:nvSpPr>
        <p:spPr>
          <a:xfrm>
            <a:off x="1036714" y="857356"/>
            <a:ext cx="12635743" cy="9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23" b="1" dirty="0">
                <a:latin typeface="Century Gothic"/>
                <a:ea typeface="Century Gothic"/>
                <a:cs typeface="Century Gothic"/>
                <a:sym typeface="Century Gothic"/>
              </a:rPr>
              <a:t>Наш з</a:t>
            </a:r>
            <a:r>
              <a:rPr lang="ru-RU" sz="5423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апрос </a:t>
            </a:r>
            <a:endParaRPr sz="5423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38;p4">
            <a:extLst>
              <a:ext uri="{FF2B5EF4-FFF2-40B4-BE49-F238E27FC236}">
                <a16:creationId xmlns:a16="http://schemas.microsoft.com/office/drawing/2014/main" id="{BD07E93C-C87C-682A-616F-659719C6159B}"/>
              </a:ext>
            </a:extLst>
          </p:cNvPr>
          <p:cNvSpPr txBox="1"/>
          <p:nvPr/>
        </p:nvSpPr>
        <p:spPr>
          <a:xfrm>
            <a:off x="876175" y="4159492"/>
            <a:ext cx="16462625" cy="232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42950" lvl="0" indent="-742950">
              <a:lnSpc>
                <a:spcPct val="140000"/>
              </a:lnSpc>
              <a:buAutoNum type="arabicPeriod"/>
            </a:pPr>
            <a:r>
              <a:rPr lang="ru-RU" sz="3600" dirty="0">
                <a:latin typeface="Century Gothic" panose="020B0502020202020204" pitchFamily="34" charset="0"/>
              </a:rPr>
              <a:t>Для разметки данных </a:t>
            </a:r>
            <a:r>
              <a:rPr lang="en-US" sz="3600" dirty="0">
                <a:latin typeface="Century Gothic" panose="020B0502020202020204" pitchFamily="34" charset="0"/>
              </a:rPr>
              <a:t>dataset </a:t>
            </a:r>
            <a:r>
              <a:rPr lang="ru-RU" sz="3600" dirty="0">
                <a:latin typeface="Century Gothic" panose="020B0502020202020204" pitchFamily="34" charset="0"/>
              </a:rPr>
              <a:t>необходим ЛФК специалист/ </a:t>
            </a:r>
            <a:r>
              <a:rPr lang="ru-RU" sz="3600" dirty="0" err="1">
                <a:latin typeface="Century Gothic" panose="020B0502020202020204" pitchFamily="34" charset="0"/>
              </a:rPr>
              <a:t>реабилитолог</a:t>
            </a:r>
            <a:r>
              <a:rPr lang="ru-RU" sz="3600" dirty="0">
                <a:latin typeface="Century Gothic" panose="020B0502020202020204" pitchFamily="34" charset="0"/>
              </a:rPr>
              <a:t>/ медицинский вуз</a:t>
            </a:r>
          </a:p>
          <a:p>
            <a:pPr marL="742950" lvl="0" indent="-742950">
              <a:lnSpc>
                <a:spcPct val="140000"/>
              </a:lnSpc>
              <a:buAutoNum type="arabicPeriod"/>
            </a:pPr>
            <a:r>
              <a:rPr lang="ru-RU" sz="3600" dirty="0">
                <a:latin typeface="Century Gothic" panose="020B0502020202020204" pitchFamily="34" charset="0"/>
              </a:rPr>
              <a:t>Необходимо от 150 пользователей для сбора собственного </a:t>
            </a:r>
            <a:r>
              <a:rPr lang="en-US" sz="3600" dirty="0">
                <a:latin typeface="Century Gothic" panose="020B0502020202020204" pitchFamily="34" charset="0"/>
              </a:rPr>
              <a:t>dataset</a:t>
            </a:r>
            <a:endParaRPr sz="36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19704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2"/>
          <p:cNvSpPr/>
          <p:nvPr/>
        </p:nvSpPr>
        <p:spPr>
          <a:xfrm>
            <a:off x="10212838" y="1999011"/>
            <a:ext cx="7046462" cy="6288978"/>
          </a:xfrm>
          <a:custGeom>
            <a:avLst/>
            <a:gdLst/>
            <a:ahLst/>
            <a:cxnLst/>
            <a:rect l="l" t="t" r="r" b="b"/>
            <a:pathLst>
              <a:path w="7046462" h="6288978" extrusionOk="0">
                <a:moveTo>
                  <a:pt x="0" y="0"/>
                </a:moveTo>
                <a:lnTo>
                  <a:pt x="7046462" y="0"/>
                </a:lnTo>
                <a:lnTo>
                  <a:pt x="7046462" y="6288978"/>
                </a:lnTo>
                <a:lnTo>
                  <a:pt x="0" y="6288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8426" t="-27098" r="-16123" b="-23658"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8" name="Google Shape;338;p12"/>
          <p:cNvSpPr txBox="1"/>
          <p:nvPr/>
        </p:nvSpPr>
        <p:spPr>
          <a:xfrm>
            <a:off x="1028700" y="1789869"/>
            <a:ext cx="9362301" cy="335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30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Личный</a:t>
            </a:r>
            <a:r>
              <a:rPr lang="en-US" sz="763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7630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тренер</a:t>
            </a:r>
            <a:r>
              <a:rPr lang="en-US" sz="763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dirty="0"/>
          </a:p>
          <a:p>
            <a:pPr marL="0" marR="0" lvl="0" indent="0" algn="ctr" rtl="0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30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уже</a:t>
            </a:r>
            <a:r>
              <a:rPr lang="en-US" sz="763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 </a:t>
            </a:r>
            <a:r>
              <a:rPr lang="en-US" sz="7630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твоем</a:t>
            </a:r>
            <a:r>
              <a:rPr lang="en-US" sz="763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7630" b="1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телефоне</a:t>
            </a:r>
            <a:r>
              <a:rPr lang="en-US" sz="763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dirty="0"/>
          </a:p>
        </p:txBody>
      </p:sp>
      <p:sp>
        <p:nvSpPr>
          <p:cNvPr id="339" name="Google Shape;339;p12"/>
          <p:cNvSpPr txBox="1"/>
          <p:nvPr/>
        </p:nvSpPr>
        <p:spPr>
          <a:xfrm>
            <a:off x="1910500" y="7546475"/>
            <a:ext cx="7598700" cy="16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borntema@icloud.com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tg: artemborn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743</Words>
  <Application>Microsoft Office PowerPoint</Application>
  <PresentationFormat>Произвольный</PresentationFormat>
  <Paragraphs>164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</vt:lpstr>
      <vt:lpstr>Open Sans ExtraBold</vt:lpstr>
      <vt:lpstr>Century Gothic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Олеся Борн</cp:lastModifiedBy>
  <cp:revision>110</cp:revision>
  <dcterms:created xsi:type="dcterms:W3CDTF">2006-08-16T00:00:00Z</dcterms:created>
  <dcterms:modified xsi:type="dcterms:W3CDTF">2023-11-25T06:12:43Z</dcterms:modified>
</cp:coreProperties>
</file>