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73" r:id="rId4"/>
    <p:sldId id="274" r:id="rId5"/>
    <p:sldId id="275" r:id="rId6"/>
    <p:sldId id="276" r:id="rId7"/>
    <p:sldId id="277" r:id="rId8"/>
    <p:sldId id="278" r:id="rId9"/>
    <p:sldId id="281" r:id="rId10"/>
    <p:sldId id="279" r:id="rId11"/>
    <p:sldId id="28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DFE"/>
    <a:srgbClr val="7DD3F6"/>
    <a:srgbClr val="E9F3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 varScale="1">
        <p:scale>
          <a:sx n="87" d="100"/>
          <a:sy n="87" d="100"/>
        </p:scale>
        <p:origin x="30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2816B-62EF-432B-AF45-B3AA374D2F3F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7B40E-4362-4FA9-A7DA-D1D8714BC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763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CC50C-493A-4AE9-9742-34920A616CF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267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CC50C-493A-4AE9-9742-34920A616CF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1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CC50C-493A-4AE9-9742-34920A616CF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305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CC50C-493A-4AE9-9742-34920A616CF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558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CC50C-493A-4AE9-9742-34920A616CF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78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CC50C-493A-4AE9-9742-34920A616CF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802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CC50C-493A-4AE9-9742-34920A616CF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441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CC50C-493A-4AE9-9742-34920A616CF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502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CC50C-493A-4AE9-9742-34920A616CF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69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602835A8-8213-408B-8EDC-A72F4FCC61E6}"/>
              </a:ext>
            </a:extLst>
          </p:cNvPr>
          <p:cNvSpPr/>
          <p:nvPr userDrawn="1"/>
        </p:nvSpPr>
        <p:spPr>
          <a:xfrm rot="10800000">
            <a:off x="181661" y="60960"/>
            <a:ext cx="7082057" cy="6918960"/>
          </a:xfrm>
          <a:custGeom>
            <a:avLst/>
            <a:gdLst>
              <a:gd name="connsiteX0" fmla="*/ 3291840 w 7604760"/>
              <a:gd name="connsiteY0" fmla="*/ 6888480 h 6918960"/>
              <a:gd name="connsiteX1" fmla="*/ 0 w 7604760"/>
              <a:gd name="connsiteY1" fmla="*/ 0 h 6918960"/>
              <a:gd name="connsiteX2" fmla="*/ 7589520 w 7604760"/>
              <a:gd name="connsiteY2" fmla="*/ 0 h 6918960"/>
              <a:gd name="connsiteX3" fmla="*/ 7604760 w 7604760"/>
              <a:gd name="connsiteY3" fmla="*/ 6918960 h 6918960"/>
              <a:gd name="connsiteX4" fmla="*/ 3291840 w 7604760"/>
              <a:gd name="connsiteY4" fmla="*/ 6888480 h 691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4760" h="6918960">
                <a:moveTo>
                  <a:pt x="3291840" y="6888480"/>
                </a:moveTo>
                <a:lnTo>
                  <a:pt x="0" y="0"/>
                </a:lnTo>
                <a:lnTo>
                  <a:pt x="7589520" y="0"/>
                </a:lnTo>
                <a:lnTo>
                  <a:pt x="7604760" y="6918960"/>
                </a:lnTo>
                <a:lnTo>
                  <a:pt x="3291840" y="6888480"/>
                </a:lnTo>
                <a:close/>
              </a:path>
            </a:pathLst>
          </a:custGeom>
          <a:solidFill>
            <a:srgbClr val="E9F3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B0408540-DEE2-44E0-B4A0-1EDEF9C268C5}"/>
              </a:ext>
            </a:extLst>
          </p:cNvPr>
          <p:cNvSpPr/>
          <p:nvPr userDrawn="1"/>
        </p:nvSpPr>
        <p:spPr>
          <a:xfrm rot="10800000">
            <a:off x="0" y="-68293"/>
            <a:ext cx="7101840" cy="6918960"/>
          </a:xfrm>
          <a:custGeom>
            <a:avLst/>
            <a:gdLst>
              <a:gd name="connsiteX0" fmla="*/ 3291840 w 7604760"/>
              <a:gd name="connsiteY0" fmla="*/ 6888480 h 6918960"/>
              <a:gd name="connsiteX1" fmla="*/ 0 w 7604760"/>
              <a:gd name="connsiteY1" fmla="*/ 0 h 6918960"/>
              <a:gd name="connsiteX2" fmla="*/ 7589520 w 7604760"/>
              <a:gd name="connsiteY2" fmla="*/ 0 h 6918960"/>
              <a:gd name="connsiteX3" fmla="*/ 7604760 w 7604760"/>
              <a:gd name="connsiteY3" fmla="*/ 6918960 h 6918960"/>
              <a:gd name="connsiteX4" fmla="*/ 3291840 w 7604760"/>
              <a:gd name="connsiteY4" fmla="*/ 6888480 h 691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4760" h="6918960">
                <a:moveTo>
                  <a:pt x="3291840" y="6888480"/>
                </a:moveTo>
                <a:lnTo>
                  <a:pt x="0" y="0"/>
                </a:lnTo>
                <a:lnTo>
                  <a:pt x="7589520" y="0"/>
                </a:lnTo>
                <a:lnTo>
                  <a:pt x="7604760" y="6918960"/>
                </a:lnTo>
                <a:lnTo>
                  <a:pt x="3291840" y="688848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41F44C-2DFA-4F63-8DEC-93DEBA35E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07" y="2158922"/>
            <a:ext cx="5643013" cy="2387600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347CC9-32A9-49AF-8330-C2F8CDD18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660" y="4597877"/>
            <a:ext cx="6234546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D2A1A3-DA54-45B3-9D3A-71FBEAADD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1A623-D73F-C943-B09A-953EB9264345}" type="datetime1">
              <a:rPr lang="ru-RU" smtClean="0"/>
              <a:t>15.12.2022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36C043-76D4-4AAD-A662-8DDE41183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73C1E8-63F0-47FA-83DB-E3448EA6E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1F80-F085-49A4-9DC6-2D6C7B75839B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71203A-E8A7-43A0-A2DA-E17767C2A6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73379"/>
            <a:ext cx="7528560" cy="577728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3697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7117C-C22F-48BC-8CDF-8AE0BEB1A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770120" cy="1325563"/>
          </a:xfrm>
        </p:spPr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813700-EC71-4535-A21E-7794D99B0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70120" cy="435133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12FA0E-4C5A-4B51-88A1-03D4C32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298BA-B703-4245-A421-A799A321FF52}" type="datetime1">
              <a:rPr lang="ru-RU" smtClean="0"/>
              <a:t>15.12.2022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A9AF5A-1881-4FE9-BBFD-8383B696C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09088F-3AA3-4E17-AF0C-340C9167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1F80-F085-49A4-9DC6-2D6C7B75839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66F7C99C-298B-4670-BDC2-36621277BF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65926" y="365125"/>
            <a:ext cx="4770437" cy="599122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97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37C064-009B-4AC8-8126-15CDEDF92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0198AC2-43B1-466A-A8A6-77F7FF3D4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95AE8D0A-538A-5543-AC91-D56A973B9C42}" type="datetime1">
              <a:rPr lang="ru-RU" smtClean="0"/>
              <a:t>15.12.2022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AFBC65-B719-4992-B5D0-EF8A814E2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64197FE-0780-4EAE-9FD4-182925743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B8EE1F80-F085-49A4-9DC6-2D6C7B7583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B84954EC-5744-4B9D-83CB-B15137F0D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89125"/>
            <a:ext cx="10515600" cy="429895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2584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37C064-009B-4AC8-8126-15CDEDF92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0198AC2-43B1-466A-A8A6-77F7FF3D4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A728F312-DD1E-354F-BD22-FF253E35E0A2}" type="datetime1">
              <a:rPr lang="ru-RU" smtClean="0"/>
              <a:t>15.12.2022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AFBC65-B719-4992-B5D0-EF8A814E2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64197FE-0780-4EAE-9FD4-182925743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B8EE1F80-F085-49A4-9DC6-2D6C7B7583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851A9067-1364-47A0-885A-9FB73E7141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011363"/>
            <a:ext cx="10515600" cy="4191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7663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A3BD7-0B03-424C-92AC-B74985B75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0A513F-B8C6-4CE7-B066-0B7D43CFB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B2FDDC-DB4B-40E5-B064-FA17C787A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50EE-7C16-DB49-90C7-3DD23AFAAA67}" type="datetime1">
              <a:rPr lang="ru-RU" smtClean="0"/>
              <a:t>15.12.2022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3EAFBA-F44E-4494-921D-3351AE6B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737912-87CA-4726-A7C2-E42884E9C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1F80-F085-49A4-9DC6-2D6C7B758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43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95DBD3-F94A-48D8-A933-EBEB1BE19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1AB2D0-2FEF-46D4-A832-3954309227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A4C3226-C416-418E-9F60-79D278504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5FEF07-1527-4A7D-AD51-B8B2BCBB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75760-1FF5-5B46-9FEC-0669863144BE}" type="datetime1">
              <a:rPr lang="ru-RU" smtClean="0"/>
              <a:t>15.12.2022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8E1577-AD06-469F-9E49-2D692356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65B2C3-641F-44AB-A4DB-9002DD806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1F80-F085-49A4-9DC6-2D6C7B758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5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B255C6-960F-4D83-A6E8-C0F214084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EFA5F0-CEF6-431E-BA7B-1A518E16E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F3BBA7-738F-46C1-A501-8B3EFA88A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E9D3D89-1898-4385-8708-17DC97CDC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43A3D96-EFF2-4CCC-A7FF-EBA0EA1AC0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BFE9E57-B0A1-43CF-A02F-DCABF2346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37F20-58D0-8B4F-972B-8A1E872E7D11}" type="datetime1">
              <a:rPr lang="ru-RU" smtClean="0"/>
              <a:t>15.12.2022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AA328E7-BD8A-4D38-B92F-2B37EEDDE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E6D8D05-D800-42FE-A1FD-F5EF1C3A9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1F80-F085-49A4-9DC6-2D6C7B758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68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6CEB81-9173-4FB1-A43B-F85EC299D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A4E453E-55C0-4533-8144-8E7985884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8C320-8DB7-6245-888B-71B90D8D0160}" type="datetime1">
              <a:rPr lang="ru-RU" smtClean="0"/>
              <a:t>15.12.2022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73D1A7F-D8AA-42E2-9A51-19AF0D943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FDE289-D4FF-4BB2-BD19-759F3579F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1F80-F085-49A4-9DC6-2D6C7B758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06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4A9522C-13D5-4C62-8C01-EA7C44A0C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9FF4-682E-E44C-9F71-E09FC567FFC7}" type="datetime1">
              <a:rPr lang="ru-RU" smtClean="0"/>
              <a:t>15.12.2022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AA01AAE-4894-4D5C-AB21-78176607A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83AD8DF-2104-4D0D-A228-2F3694E2E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1F80-F085-49A4-9DC6-2D6C7B758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51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4A9522C-13D5-4C62-8C01-EA7C44A0C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4B0143E0-6B79-614C-B1C9-4141E0D963CA}" type="datetime1">
              <a:rPr lang="ru-RU" smtClean="0"/>
              <a:t>15.12.2022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AA01AAE-4894-4D5C-AB21-78176607A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83AD8DF-2104-4D0D-A228-2F3694E2E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B8EE1F80-F085-49A4-9DC6-2D6C7B7583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18C2B68-68BC-420F-AD0C-BF0DDB131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52DC309-DB6B-45C1-8C0E-AABAC4B30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920875"/>
            <a:ext cx="10515600" cy="100488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2161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4A9522C-13D5-4C62-8C01-EA7C44A0C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7B97B860-210A-3442-913F-B7A4CEA6492C}" type="datetime1">
              <a:rPr lang="ru-RU" smtClean="0"/>
              <a:t>15.12.2022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AA01AAE-4894-4D5C-AB21-78176607A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83AD8DF-2104-4D0D-A228-2F3694E2E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B8EE1F80-F085-49A4-9DC6-2D6C7B7583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23EF11E2-B7CB-4BBC-B945-0B8DE5931A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3185160"/>
            <a:ext cx="10515600" cy="2743041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18C2B68-68BC-420F-AD0C-BF0DDB131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52DC309-DB6B-45C1-8C0E-AABAC4B30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920875"/>
            <a:ext cx="10515600" cy="1004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652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31DBE9-ED0E-4933-A403-DEAA8CBA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CD8CEC-EE71-429C-AF0D-72F62F164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FB94B1-E8E4-4813-823F-CB4F9D258C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D9C91C-68E4-4E0D-B00D-BEFD57EBF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BA01-0987-D04D-B46A-DD60498B6341}" type="datetime1">
              <a:rPr lang="ru-RU" smtClean="0"/>
              <a:t>15.12.2022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96FF2D-6507-4867-A8DD-F13AF2CBE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9F676F-2D70-48A5-B11C-CC18EDD6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1F80-F085-49A4-9DC6-2D6C7B758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8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85544D-F33D-4C35-A3D2-41DCF4C1E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F76A3B0-4882-484D-8DF5-ACFD69576A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F5DF2E-D59D-4E20-A0BC-DA8CA43575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568241-26E1-4578-BB9B-A271A98BF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0AB9-D52A-DE47-907C-26757BEDC97E}" type="datetime1">
              <a:rPr lang="ru-RU" smtClean="0"/>
              <a:t>15.12.2022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DD13C6-400A-4E2A-8941-A199D54A3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E59A46-18F3-400C-A5E9-FA50068C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1F80-F085-49A4-9DC6-2D6C7B758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3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8F1B89-3672-457B-9A70-4B17FA295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CBA5CBB-42C1-4EDB-B8F2-7353AC14DB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D8B1AD-C6C5-40DF-9F3D-FD4172DC6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96D1-02A7-F740-88B7-BD2894BA7821}" type="datetime1">
              <a:rPr lang="ru-RU" smtClean="0"/>
              <a:t>15.12.2022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83215D-BEAF-4778-94ED-D6BD1E1A3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61011C-E406-48C8-B05E-DBDA4ED1B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1F80-F085-49A4-9DC6-2D6C7B758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16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2753EC7-D877-47A6-A6D7-EA02A95BF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309D301-DA19-404E-A7FA-EE662ECCC2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8CC589-6585-4876-A44C-D03962108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B2C6C-A7ED-AD4D-8080-FE4141A33B80}" type="datetime1">
              <a:rPr lang="ru-RU" smtClean="0"/>
              <a:t>15.12.2022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36CB5C-2655-488F-85F5-A3B116E94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585F82-C380-4251-9155-7626D20C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1F80-F085-49A4-9DC6-2D6C7B758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2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presentation-creation.ru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2B8B86-DF04-464E-84FE-2E0B59199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2F7D5C-0948-43AD-8733-A759C3D7F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1863F-EBDC-4045-B7D3-AA758139A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756D5-7BF4-CC4B-9CB6-AB85D7D62CB3}" type="datetime1">
              <a:rPr lang="ru-RU" smtClean="0"/>
              <a:t>15.12.2022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84BBA8-9486-44BD-89A4-67101782A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095005-B742-4402-9811-75EF742C2A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E1F80-F085-49A4-9DC6-2D6C7B75839B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7"/>
            <a:extLst>
              <a:ext uri="{FF2B5EF4-FFF2-40B4-BE49-F238E27FC236}">
                <a16:creationId xmlns:a16="http://schemas.microsoft.com/office/drawing/2014/main" id="{A5B3381F-FAD7-45A5-AED6-2A10BC7A0692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06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3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62" r:id="rId10"/>
    <p:sldLayoutId id="2147483661" r:id="rId11"/>
    <p:sldLayoutId id="2147483656" r:id="rId12"/>
    <p:sldLayoutId id="2147483657" r:id="rId13"/>
    <p:sldLayoutId id="2147483658" r:id="rId14"/>
    <p:sldLayoutId id="2147483659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AFB63624-A0B6-9349-8EDC-D6B15C98FB45}"/>
              </a:ext>
            </a:extLst>
          </p:cNvPr>
          <p:cNvSpPr/>
          <p:nvPr/>
        </p:nvSpPr>
        <p:spPr>
          <a:xfrm rot="21036158">
            <a:off x="-2831832" y="-857000"/>
            <a:ext cx="9649326" cy="9095874"/>
          </a:xfrm>
          <a:prstGeom prst="trapezoid">
            <a:avLst/>
          </a:prstGeom>
          <a:solidFill>
            <a:srgbClr val="008D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CZ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C35DBD-06C8-422D-8C8F-22E06F9D2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03362"/>
            <a:ext cx="5643013" cy="2387600"/>
          </a:xfrm>
        </p:spPr>
        <p:txBody>
          <a:bodyPr/>
          <a:lstStyle/>
          <a:p>
            <a:r>
              <a:rPr lang="en-US" sz="11500" dirty="0" err="1"/>
              <a:t>PLANeka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2A975A-04C8-40E5-A34F-AF6C68F6B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40F4C53-7C27-F140-8D16-6D9F6DB8409F}"/>
              </a:ext>
            </a:extLst>
          </p:cNvPr>
          <p:cNvSpPr txBox="1">
            <a:spLocks/>
          </p:cNvSpPr>
          <p:nvPr/>
        </p:nvSpPr>
        <p:spPr>
          <a:xfrm>
            <a:off x="958101" y="4085026"/>
            <a:ext cx="5023599" cy="17696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0" spc="-150" dirty="0">
                <a:latin typeface="Circe Rounded Extra Bold" panose="020F0802020203020203" pitchFamily="34" charset="-52"/>
              </a:rPr>
              <a:t>Экскурсионная карта Москвы</a:t>
            </a:r>
            <a:endParaRPr lang="ru-RU" sz="4000" b="0" spc="-150" dirty="0">
              <a:latin typeface="Circe Rounded" panose="020F05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143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B60E0D10-6B6A-578A-AF49-B869EDBC1141}"/>
              </a:ext>
            </a:extLst>
          </p:cNvPr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508F8D77-118B-D53B-6611-AD4879EF4B1F}"/>
              </a:ext>
            </a:extLst>
          </p:cNvPr>
          <p:cNvSpPr/>
          <p:nvPr/>
        </p:nvSpPr>
        <p:spPr>
          <a:xfrm>
            <a:off x="141288" y="158650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61380-EA3F-E41B-9587-349C4C5F9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801" y="564476"/>
            <a:ext cx="10598899" cy="1655568"/>
          </a:xfrm>
        </p:spPr>
        <p:txBody>
          <a:bodyPr anchor="t" anchorCtr="0">
            <a:noAutofit/>
          </a:bodyPr>
          <a:lstStyle/>
          <a:p>
            <a:pPr algn="l"/>
            <a:r>
              <a:rPr lang="ru-RU" sz="4000" spc="-150" dirty="0">
                <a:solidFill>
                  <a:srgbClr val="008CFF"/>
                </a:solidFill>
                <a:latin typeface="Circe Rounded Extra Bold" panose="020F0802020203020203" pitchFamily="34" charset="-52"/>
              </a:rPr>
              <a:t>Цель проекта</a:t>
            </a:r>
            <a:endParaRPr lang="ru-RU" sz="4000" spc="-150" dirty="0">
              <a:solidFill>
                <a:srgbClr val="008CFF"/>
              </a:solidFill>
              <a:latin typeface="Circe Rounded" panose="020F0502020203020203" pitchFamily="34" charset="-52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C55D8DA9-1E22-3657-E546-E92FC7F69205}"/>
              </a:ext>
            </a:extLst>
          </p:cNvPr>
          <p:cNvSpPr txBox="1">
            <a:spLocks/>
          </p:cNvSpPr>
          <p:nvPr/>
        </p:nvSpPr>
        <p:spPr>
          <a:xfrm>
            <a:off x="589802" y="2220044"/>
            <a:ext cx="5895082" cy="399063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Проект заключается в создании карты – путеводителя для любителей изучать новые места. Планируется сделать список распространяясь на исторические, туристические и просто интересные места Москвы, которые позже будут добавлять сами жители столицы и ее гости.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87D7B6C-9851-8E43-B76A-359E8165074F}"/>
              </a:ext>
            </a:extLst>
          </p:cNvPr>
          <p:cNvSpPr/>
          <p:nvPr/>
        </p:nvSpPr>
        <p:spPr>
          <a:xfrm>
            <a:off x="6583682" y="501650"/>
            <a:ext cx="4587874" cy="5991225"/>
          </a:xfrm>
          <a:prstGeom prst="rect">
            <a:avLst/>
          </a:prstGeom>
          <a:solidFill>
            <a:srgbClr val="008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58F4F83-E772-FF42-B360-5EE872091F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6" r="15444"/>
          <a:stretch/>
        </p:blipFill>
        <p:spPr bwMode="auto">
          <a:xfrm>
            <a:off x="6887528" y="640168"/>
            <a:ext cx="4554960" cy="557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CBC01E4-A9D5-3A44-AA36-3526BA6F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7461" y="6172791"/>
            <a:ext cx="2743200" cy="365125"/>
          </a:xfrm>
        </p:spPr>
        <p:txBody>
          <a:bodyPr/>
          <a:lstStyle/>
          <a:p>
            <a:fld id="{B8EE1F80-F085-49A4-9DC6-2D6C7B75839B}" type="slidenum">
              <a:rPr lang="ru-RU" sz="3600" smtClean="0">
                <a:solidFill>
                  <a:srgbClr val="008DFE"/>
                </a:solidFill>
              </a:rPr>
              <a:t>2</a:t>
            </a:fld>
            <a:endParaRPr lang="ru-RU" sz="3200" dirty="0">
              <a:solidFill>
                <a:srgbClr val="008D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37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B60E0D10-6B6A-578A-AF49-B869EDBC1141}"/>
              </a:ext>
            </a:extLst>
          </p:cNvPr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508F8D77-118B-D53B-6611-AD4879EF4B1F}"/>
              </a:ext>
            </a:extLst>
          </p:cNvPr>
          <p:cNvSpPr/>
          <p:nvPr/>
        </p:nvSpPr>
        <p:spPr>
          <a:xfrm>
            <a:off x="141288" y="158650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61380-EA3F-E41B-9587-349C4C5F9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801" y="335270"/>
            <a:ext cx="10598899" cy="1655568"/>
          </a:xfrm>
        </p:spPr>
        <p:txBody>
          <a:bodyPr anchor="t" anchorCtr="0">
            <a:noAutofit/>
          </a:bodyPr>
          <a:lstStyle/>
          <a:p>
            <a:pPr algn="l"/>
            <a:r>
              <a:rPr lang="ru-RU" sz="4000" spc="-150" dirty="0">
                <a:solidFill>
                  <a:srgbClr val="008CFF"/>
                </a:solidFill>
                <a:latin typeface="Circe Rounded Extra Bold" panose="020F0802020203020203" pitchFamily="34" charset="-52"/>
              </a:rPr>
              <a:t>Почему выбирают нас?</a:t>
            </a:r>
            <a:endParaRPr lang="ru-RU" sz="4000" spc="-150" dirty="0">
              <a:solidFill>
                <a:srgbClr val="008CFF"/>
              </a:solidFill>
              <a:latin typeface="Circe Rounded" panose="020F0502020203020203" pitchFamily="34" charset="-52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82D721C-9526-454C-A7FB-833743CFA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3417" y="6172844"/>
            <a:ext cx="2743200" cy="365125"/>
          </a:xfrm>
        </p:spPr>
        <p:txBody>
          <a:bodyPr/>
          <a:lstStyle/>
          <a:p>
            <a:fld id="{B8EE1F80-F085-49A4-9DC6-2D6C7B75839B}" type="slidenum">
              <a:rPr lang="ru-RU" sz="3600" smtClean="0">
                <a:solidFill>
                  <a:srgbClr val="008DFE"/>
                </a:solidFill>
              </a:rPr>
              <a:t>3</a:t>
            </a:fld>
            <a:endParaRPr lang="ru-RU" dirty="0">
              <a:solidFill>
                <a:srgbClr val="008DFE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311693-9179-184E-ADB9-FE1F901A0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7889" l="10000" r="90000">
                        <a14:foregroundMark x1="51438" y1="73222" x2="46188" y2="81333"/>
                        <a14:foregroundMark x1="46188" y1="81333" x2="45938" y2="97889"/>
                        <a14:foregroundMark x1="61875" y1="83222" x2="65688" y2="95778"/>
                        <a14:foregroundMark x1="73250" y1="73222" x2="73125" y2="87667"/>
                        <a14:foregroundMark x1="81625" y1="78444" x2="85063" y2="88111"/>
                        <a14:foregroundMark x1="85063" y1="88111" x2="84750" y2="93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9904" y="1039893"/>
            <a:ext cx="9694843" cy="5453350"/>
          </a:xfrm>
          <a:prstGeom prst="rect">
            <a:avLst/>
          </a:prstGeom>
          <a:solidFill>
            <a:schemeClr val="lt1"/>
          </a:solidFill>
        </p:spPr>
      </p:pic>
      <p:sp>
        <p:nvSpPr>
          <p:cNvPr id="11" name="Пузырек для мыслей: облако 11">
            <a:extLst>
              <a:ext uri="{FF2B5EF4-FFF2-40B4-BE49-F238E27FC236}">
                <a16:creationId xmlns:a16="http://schemas.microsoft.com/office/drawing/2014/main" id="{3B568716-94DD-4240-AE58-3184797913AF}"/>
              </a:ext>
            </a:extLst>
          </p:cNvPr>
          <p:cNvSpPr/>
          <p:nvPr/>
        </p:nvSpPr>
        <p:spPr>
          <a:xfrm>
            <a:off x="8683682" y="927982"/>
            <a:ext cx="3302670" cy="2123690"/>
          </a:xfrm>
          <a:prstGeom prst="cloudCallout">
            <a:avLst>
              <a:gd name="adj1" fmla="val -47443"/>
              <a:gd name="adj2" fmla="val 60147"/>
            </a:avLst>
          </a:prstGeom>
          <a:solidFill>
            <a:schemeClr val="bg1"/>
          </a:solidFill>
          <a:ln>
            <a:solidFill>
              <a:srgbClr val="008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узырек для мыслей: облако 12">
            <a:extLst>
              <a:ext uri="{FF2B5EF4-FFF2-40B4-BE49-F238E27FC236}">
                <a16:creationId xmlns:a16="http://schemas.microsoft.com/office/drawing/2014/main" id="{7BD181ED-33BF-4A4E-8B92-7BFF2A59DD75}"/>
              </a:ext>
            </a:extLst>
          </p:cNvPr>
          <p:cNvSpPr/>
          <p:nvPr/>
        </p:nvSpPr>
        <p:spPr>
          <a:xfrm rot="21362189" flipH="1">
            <a:off x="3861265" y="1041074"/>
            <a:ext cx="2922457" cy="1531345"/>
          </a:xfrm>
          <a:prstGeom prst="cloudCallout">
            <a:avLst>
              <a:gd name="adj1" fmla="val -52209"/>
              <a:gd name="adj2" fmla="val 57857"/>
            </a:avLst>
          </a:prstGeom>
          <a:solidFill>
            <a:schemeClr val="bg1"/>
          </a:solidFill>
          <a:ln>
            <a:solidFill>
              <a:srgbClr val="008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узырек для мыслей: облако 13">
            <a:extLst>
              <a:ext uri="{FF2B5EF4-FFF2-40B4-BE49-F238E27FC236}">
                <a16:creationId xmlns:a16="http://schemas.microsoft.com/office/drawing/2014/main" id="{28791DEC-2FE8-DE4A-85C7-3B3438A6E5F8}"/>
              </a:ext>
            </a:extLst>
          </p:cNvPr>
          <p:cNvSpPr/>
          <p:nvPr/>
        </p:nvSpPr>
        <p:spPr>
          <a:xfrm rot="20839323" flipH="1">
            <a:off x="1295126" y="2581441"/>
            <a:ext cx="4097014" cy="2920673"/>
          </a:xfrm>
          <a:prstGeom prst="cloudCallout">
            <a:avLst>
              <a:gd name="adj1" fmla="val -75779"/>
              <a:gd name="adj2" fmla="val -12157"/>
            </a:avLst>
          </a:prstGeom>
          <a:solidFill>
            <a:schemeClr val="bg1"/>
          </a:solidFill>
          <a:ln>
            <a:solidFill>
              <a:srgbClr val="008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7385A4-C662-094B-B7E4-493913F0E7D3}"/>
              </a:ext>
            </a:extLst>
          </p:cNvPr>
          <p:cNvSpPr txBox="1"/>
          <p:nvPr/>
        </p:nvSpPr>
        <p:spPr>
          <a:xfrm>
            <a:off x="4616986" y="1316892"/>
            <a:ext cx="2038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Куда же мне сходить в выходные</a:t>
            </a:r>
            <a:r>
              <a:rPr lang="en-US" dirty="0"/>
              <a:t>?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135190-C17F-E040-B734-AD80B5747D05}"/>
              </a:ext>
            </a:extLst>
          </p:cNvPr>
          <p:cNvSpPr txBox="1"/>
          <p:nvPr/>
        </p:nvSpPr>
        <p:spPr>
          <a:xfrm rot="21065518">
            <a:off x="9082687" y="1289416"/>
            <a:ext cx="27386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Я хочу посетить что-то необычное, а то на Красной площади уже несколько раз была!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6AD2F2-5E68-1C41-AE55-BA283D06CD4F}"/>
              </a:ext>
            </a:extLst>
          </p:cNvPr>
          <p:cNvSpPr txBox="1"/>
          <p:nvPr/>
        </p:nvSpPr>
        <p:spPr>
          <a:xfrm>
            <a:off x="1677850" y="3150415"/>
            <a:ext cx="317733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НЕ ХОЧУ на экскурсию! Обычно они останавливаются на долгое время там, где мне совершенно неинтересно. Я не хочу зависеть от группы</a:t>
            </a:r>
          </a:p>
        </p:txBody>
      </p:sp>
    </p:spTree>
    <p:extLst>
      <p:ext uri="{BB962C8B-B14F-4D97-AF65-F5344CB8AC3E}">
        <p14:creationId xmlns:p14="http://schemas.microsoft.com/office/powerpoint/2010/main" val="377214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B60E0D10-6B6A-578A-AF49-B869EDBC1141}"/>
              </a:ext>
            </a:extLst>
          </p:cNvPr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508F8D77-118B-D53B-6611-AD4879EF4B1F}"/>
              </a:ext>
            </a:extLst>
          </p:cNvPr>
          <p:cNvSpPr/>
          <p:nvPr/>
        </p:nvSpPr>
        <p:spPr>
          <a:xfrm>
            <a:off x="141288" y="158650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61380-EA3F-E41B-9587-349C4C5F9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801" y="564476"/>
            <a:ext cx="10598899" cy="1655568"/>
          </a:xfrm>
        </p:spPr>
        <p:txBody>
          <a:bodyPr anchor="t" anchorCtr="0">
            <a:noAutofit/>
          </a:bodyPr>
          <a:lstStyle/>
          <a:p>
            <a:pPr algn="l"/>
            <a:r>
              <a:rPr lang="ru-RU" sz="4000" spc="-150" dirty="0">
                <a:solidFill>
                  <a:srgbClr val="008CFF"/>
                </a:solidFill>
                <a:latin typeface="Circe Rounded Extra Bold" panose="020F0802020203020203" pitchFamily="34" charset="-52"/>
              </a:rPr>
              <a:t>Возможности приложения</a:t>
            </a:r>
            <a:br>
              <a:rPr lang="ru-RU" sz="4000" spc="-150" dirty="0">
                <a:solidFill>
                  <a:srgbClr val="008CFF"/>
                </a:solidFill>
                <a:latin typeface="Circe Rounded Extra Bold" panose="020F0802020203020203" pitchFamily="34" charset="-52"/>
              </a:rPr>
            </a:br>
            <a:endParaRPr lang="ru-RU" sz="4000" spc="-150" dirty="0">
              <a:solidFill>
                <a:srgbClr val="008CFF"/>
              </a:solidFill>
              <a:latin typeface="Circe Rounded" panose="020F0502020203020203" pitchFamily="34" charset="-52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CBC01E4-A9D5-3A44-AA36-3526BA6F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6963" y="6110961"/>
            <a:ext cx="2743200" cy="365125"/>
          </a:xfrm>
        </p:spPr>
        <p:txBody>
          <a:bodyPr/>
          <a:lstStyle/>
          <a:p>
            <a:fld id="{B8EE1F80-F085-49A4-9DC6-2D6C7B75839B}" type="slidenum">
              <a:rPr lang="ru-RU" sz="3600" smtClean="0">
                <a:solidFill>
                  <a:srgbClr val="008DFE"/>
                </a:solidFill>
              </a:rPr>
              <a:t>4</a:t>
            </a:fld>
            <a:endParaRPr lang="ru-RU" dirty="0">
              <a:solidFill>
                <a:srgbClr val="008DFE"/>
              </a:solidFill>
            </a:endParaRPr>
          </a:p>
        </p:txBody>
      </p:sp>
      <p:sp>
        <p:nvSpPr>
          <p:cNvPr id="10" name="Ромб 9">
            <a:extLst>
              <a:ext uri="{FF2B5EF4-FFF2-40B4-BE49-F238E27FC236}">
                <a16:creationId xmlns:a16="http://schemas.microsoft.com/office/drawing/2014/main" id="{E5F6614D-C187-CF4B-BDB8-9DA028FE34E1}"/>
              </a:ext>
            </a:extLst>
          </p:cNvPr>
          <p:cNvSpPr/>
          <p:nvPr/>
        </p:nvSpPr>
        <p:spPr>
          <a:xfrm>
            <a:off x="1645920" y="2057400"/>
            <a:ext cx="2087880" cy="2087880"/>
          </a:xfrm>
          <a:prstGeom prst="diamond">
            <a:avLst/>
          </a:prstGeom>
          <a:solidFill>
            <a:schemeClr val="accent4"/>
          </a:solidFill>
          <a:ln w="317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омб 10">
            <a:extLst>
              <a:ext uri="{FF2B5EF4-FFF2-40B4-BE49-F238E27FC236}">
                <a16:creationId xmlns:a16="http://schemas.microsoft.com/office/drawing/2014/main" id="{E13C5EA1-CD29-B949-AF64-4D2E63E10835}"/>
              </a:ext>
            </a:extLst>
          </p:cNvPr>
          <p:cNvSpPr/>
          <p:nvPr/>
        </p:nvSpPr>
        <p:spPr>
          <a:xfrm>
            <a:off x="1645920" y="4145280"/>
            <a:ext cx="2087880" cy="2087880"/>
          </a:xfrm>
          <a:prstGeom prst="diamond">
            <a:avLst/>
          </a:prstGeom>
          <a:solidFill>
            <a:schemeClr val="accent3"/>
          </a:solidFill>
          <a:ln w="317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>
            <a:extLst>
              <a:ext uri="{FF2B5EF4-FFF2-40B4-BE49-F238E27FC236}">
                <a16:creationId xmlns:a16="http://schemas.microsoft.com/office/drawing/2014/main" id="{497E80B6-E214-404B-80B9-5294C0331C55}"/>
              </a:ext>
            </a:extLst>
          </p:cNvPr>
          <p:cNvSpPr/>
          <p:nvPr/>
        </p:nvSpPr>
        <p:spPr>
          <a:xfrm>
            <a:off x="601980" y="3101340"/>
            <a:ext cx="2087880" cy="2087880"/>
          </a:xfrm>
          <a:prstGeom prst="diamond">
            <a:avLst/>
          </a:prstGeom>
          <a:solidFill>
            <a:schemeClr val="accent5"/>
          </a:solidFill>
          <a:ln w="317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>
            <a:extLst>
              <a:ext uri="{FF2B5EF4-FFF2-40B4-BE49-F238E27FC236}">
                <a16:creationId xmlns:a16="http://schemas.microsoft.com/office/drawing/2014/main" id="{0B3DAC9C-F7D2-2848-A08E-9DF59DF1C879}"/>
              </a:ext>
            </a:extLst>
          </p:cNvPr>
          <p:cNvSpPr/>
          <p:nvPr/>
        </p:nvSpPr>
        <p:spPr>
          <a:xfrm>
            <a:off x="2689860" y="3101340"/>
            <a:ext cx="2087880" cy="2087880"/>
          </a:xfrm>
          <a:prstGeom prst="diamond">
            <a:avLst/>
          </a:prstGeom>
          <a:solidFill>
            <a:schemeClr val="accent2"/>
          </a:solidFill>
          <a:ln w="317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737A969-66C8-904E-8B98-403D3B48A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28195" y="4632602"/>
            <a:ext cx="923330" cy="9233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835E4E6-E414-7642-915C-0FC3A2BC90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28195" y="2639675"/>
            <a:ext cx="923330" cy="92333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938E9D4-B49B-DD45-9B43-0E4C03D9FD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07399" y="3647230"/>
            <a:ext cx="923330" cy="92333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6E47780-5EC8-6647-9B5D-05901CBFD1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70155" y="3647230"/>
            <a:ext cx="923330" cy="923330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A03684E6-0258-6446-BFEF-9807E6DC9BDB}"/>
              </a:ext>
            </a:extLst>
          </p:cNvPr>
          <p:cNvSpPr txBox="1">
            <a:spLocks/>
          </p:cNvSpPr>
          <p:nvPr/>
        </p:nvSpPr>
        <p:spPr>
          <a:xfrm>
            <a:off x="5826933" y="1836150"/>
            <a:ext cx="5949295" cy="444491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/>
              <a:t>Составление экскурсионных маршрутов по самым интересным и загадочным точкам нашего города Москвы</a:t>
            </a:r>
          </a:p>
          <a:p>
            <a:pPr algn="l"/>
            <a:endParaRPr lang="ru-RU" dirty="0"/>
          </a:p>
          <a:p>
            <a:pPr algn="l"/>
            <a:r>
              <a:rPr lang="ru-RU" dirty="0"/>
              <a:t>Персональные карточки с описанием исторических зданий и улиц</a:t>
            </a:r>
          </a:p>
          <a:p>
            <a:pPr algn="l"/>
            <a:endParaRPr lang="ru-RU" dirty="0"/>
          </a:p>
          <a:p>
            <a:pPr algn="l"/>
            <a:r>
              <a:rPr lang="ru-RU" dirty="0"/>
              <a:t>Возможность самим добавлять отзывы, фотографии а также места на рассмотрение, чтобы пополнять карту</a:t>
            </a:r>
          </a:p>
          <a:p>
            <a:pPr algn="l"/>
            <a:endParaRPr lang="ru-RU" dirty="0"/>
          </a:p>
          <a:p>
            <a:pPr algn="l"/>
            <a:r>
              <a:rPr lang="ru-RU" dirty="0"/>
              <a:t>Удобный интерфейс с возможностью определения по </a:t>
            </a:r>
            <a:r>
              <a:rPr lang="ru-RU" dirty="0" err="1"/>
              <a:t>геопозиции</a:t>
            </a:r>
            <a:r>
              <a:rPr lang="ru-RU" dirty="0"/>
              <a:t> ближайших к вам мест</a:t>
            </a:r>
          </a:p>
          <a:p>
            <a:pPr algn="l"/>
            <a:r>
              <a:rPr lang="ru-RU" dirty="0"/>
              <a:t> </a:t>
            </a:r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en-US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63D5383-20AB-234D-8EA5-90DDDE6753DC}"/>
              </a:ext>
            </a:extLst>
          </p:cNvPr>
          <p:cNvSpPr/>
          <p:nvPr/>
        </p:nvSpPr>
        <p:spPr>
          <a:xfrm>
            <a:off x="5451792" y="1960272"/>
            <a:ext cx="259772" cy="2597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003B584-DCCF-7E4A-92D1-98D45D747F2D}"/>
              </a:ext>
            </a:extLst>
          </p:cNvPr>
          <p:cNvSpPr/>
          <p:nvPr/>
        </p:nvSpPr>
        <p:spPr>
          <a:xfrm>
            <a:off x="5451792" y="3102163"/>
            <a:ext cx="259772" cy="259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4FB23A5-9849-3140-B69F-4A371DA2107F}"/>
              </a:ext>
            </a:extLst>
          </p:cNvPr>
          <p:cNvSpPr/>
          <p:nvPr/>
        </p:nvSpPr>
        <p:spPr>
          <a:xfrm>
            <a:off x="5467525" y="4190951"/>
            <a:ext cx="259772" cy="2597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86C5153-40B6-1741-BB7E-87EF0F457573}"/>
              </a:ext>
            </a:extLst>
          </p:cNvPr>
          <p:cNvSpPr/>
          <p:nvPr/>
        </p:nvSpPr>
        <p:spPr>
          <a:xfrm>
            <a:off x="5451792" y="5427632"/>
            <a:ext cx="259772" cy="2597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51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B60E0D10-6B6A-578A-AF49-B869EDBC1141}"/>
              </a:ext>
            </a:extLst>
          </p:cNvPr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508F8D77-118B-D53B-6611-AD4879EF4B1F}"/>
              </a:ext>
            </a:extLst>
          </p:cNvPr>
          <p:cNvSpPr/>
          <p:nvPr/>
        </p:nvSpPr>
        <p:spPr>
          <a:xfrm>
            <a:off x="141288" y="158650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61380-EA3F-E41B-9587-349C4C5F9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801" y="564476"/>
            <a:ext cx="10598899" cy="1655568"/>
          </a:xfrm>
        </p:spPr>
        <p:txBody>
          <a:bodyPr anchor="t" anchorCtr="0">
            <a:noAutofit/>
          </a:bodyPr>
          <a:lstStyle/>
          <a:p>
            <a:pPr algn="l"/>
            <a:r>
              <a:rPr lang="ru-RU" sz="4000" spc="-150" dirty="0">
                <a:solidFill>
                  <a:srgbClr val="008CFF"/>
                </a:solidFill>
                <a:latin typeface="Circe Rounded Extra Bold" panose="020F0802020203020203" pitchFamily="34" charset="-52"/>
              </a:rPr>
              <a:t>Анализ рынка</a:t>
            </a:r>
            <a:endParaRPr lang="ru-RU" sz="4000" spc="-150" dirty="0">
              <a:solidFill>
                <a:srgbClr val="008CFF"/>
              </a:solidFill>
              <a:latin typeface="Circe Rounded" panose="020F0502020203020203" pitchFamily="34" charset="-52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CBC01E4-A9D5-3A44-AA36-3526BA6F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3140" y="6193178"/>
            <a:ext cx="2743200" cy="365125"/>
          </a:xfrm>
        </p:spPr>
        <p:txBody>
          <a:bodyPr/>
          <a:lstStyle/>
          <a:p>
            <a:fld id="{B8EE1F80-F085-49A4-9DC6-2D6C7B75839B}" type="slidenum">
              <a:rPr lang="ru-RU" sz="3600" smtClean="0">
                <a:solidFill>
                  <a:srgbClr val="008DFE"/>
                </a:solidFill>
              </a:rPr>
              <a:t>5</a:t>
            </a:fld>
            <a:endParaRPr lang="ru-RU" sz="3600" dirty="0">
              <a:solidFill>
                <a:srgbClr val="008DFE"/>
              </a:solidFill>
            </a:endParaRP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A03684E6-0258-6446-BFEF-9807E6DC9BDB}"/>
              </a:ext>
            </a:extLst>
          </p:cNvPr>
          <p:cNvSpPr txBox="1">
            <a:spLocks/>
          </p:cNvSpPr>
          <p:nvPr/>
        </p:nvSpPr>
        <p:spPr>
          <a:xfrm>
            <a:off x="589802" y="1392260"/>
            <a:ext cx="4393362" cy="450054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/>
              <a:t>Наши конкуренты </a:t>
            </a:r>
            <a:r>
              <a:rPr lang="cs-CZ" dirty="0"/>
              <a:t>RUSSPASS, </a:t>
            </a:r>
            <a:r>
              <a:rPr lang="ru-RU" dirty="0" err="1"/>
              <a:t>ГосУслуги</a:t>
            </a:r>
            <a:r>
              <a:rPr lang="ru-RU" dirty="0"/>
              <a:t> Культура, 2ГИС</a:t>
            </a:r>
          </a:p>
          <a:p>
            <a:pPr algn="l"/>
            <a:endParaRPr lang="ru-RU" dirty="0"/>
          </a:p>
          <a:p>
            <a:pPr algn="l"/>
            <a:endParaRPr lang="en-US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C16DB75-9129-6741-B14C-34DA4B4C59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952448"/>
              </p:ext>
            </p:extLst>
          </p:nvPr>
        </p:nvGraphicFramePr>
        <p:xfrm>
          <a:off x="990601" y="2240907"/>
          <a:ext cx="3389312" cy="4115443"/>
        </p:xfrm>
        <a:graphic>
          <a:graphicData uri="http://schemas.openxmlformats.org/drawingml/2006/table">
            <a:tbl>
              <a:tblPr/>
              <a:tblGrid>
                <a:gridCol w="3389312">
                  <a:extLst>
                    <a:ext uri="{9D8B030D-6E8A-4147-A177-3AD203B41FA5}">
                      <a16:colId xmlns:a16="http://schemas.microsoft.com/office/drawing/2014/main" val="1444204307"/>
                    </a:ext>
                  </a:extLst>
                </a:gridCol>
              </a:tblGrid>
              <a:tr h="212033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0">
                          <a:effectLst/>
                        </a:rPr>
                        <a:t>Цена </a:t>
                      </a:r>
                    </a:p>
                  </a:txBody>
                  <a:tcPr marL="20787" marR="20787" marT="13858" marB="138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835499"/>
                  </a:ext>
                </a:extLst>
              </a:tr>
              <a:tr h="212033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0">
                          <a:effectLst/>
                        </a:rPr>
                        <a:t>Интерфейс</a:t>
                      </a:r>
                    </a:p>
                  </a:txBody>
                  <a:tcPr marL="20787" marR="20787" marT="13858" marB="138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808386"/>
                  </a:ext>
                </a:extLst>
              </a:tr>
              <a:tr h="212033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0" dirty="0">
                          <a:effectLst/>
                        </a:rPr>
                        <a:t>Надежность</a:t>
                      </a:r>
                    </a:p>
                  </a:txBody>
                  <a:tcPr marL="20787" marR="20787" marT="13858" marB="138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134623"/>
                  </a:ext>
                </a:extLst>
              </a:tr>
              <a:tr h="212033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0" dirty="0">
                          <a:effectLst/>
                        </a:rPr>
                        <a:t>Дотации</a:t>
                      </a:r>
                    </a:p>
                  </a:txBody>
                  <a:tcPr marL="20787" marR="20787" marT="13858" marB="138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033334"/>
                  </a:ext>
                </a:extLst>
              </a:tr>
              <a:tr h="375400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0" dirty="0">
                          <a:effectLst/>
                        </a:rPr>
                        <a:t>Место на рынке</a:t>
                      </a:r>
                    </a:p>
                  </a:txBody>
                  <a:tcPr marL="20787" marR="20787" marT="13858" marB="138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101431"/>
                  </a:ext>
                </a:extLst>
              </a:tr>
              <a:tr h="375400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0" dirty="0">
                          <a:effectLst/>
                        </a:rPr>
                        <a:t>Рекламная стратегия</a:t>
                      </a:r>
                    </a:p>
                  </a:txBody>
                  <a:tcPr marL="20787" marR="20787" marT="13858" marB="138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446197"/>
                  </a:ext>
                </a:extLst>
              </a:tr>
              <a:tr h="550911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0">
                          <a:effectLst/>
                        </a:rPr>
                        <a:t>Процесс обслуживания клиентов</a:t>
                      </a:r>
                    </a:p>
                  </a:txBody>
                  <a:tcPr marL="20787" marR="20787" marT="13858" marB="138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879033"/>
                  </a:ext>
                </a:extLst>
              </a:tr>
              <a:tr h="375400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0" dirty="0">
                          <a:effectLst/>
                        </a:rPr>
                        <a:t>Отношения с клиентами</a:t>
                      </a:r>
                    </a:p>
                  </a:txBody>
                  <a:tcPr marL="20787" marR="20787" marT="13858" marB="138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207808"/>
                  </a:ext>
                </a:extLst>
              </a:tr>
              <a:tr h="375400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0" dirty="0">
                          <a:effectLst/>
                        </a:rPr>
                        <a:t>Местоположение</a:t>
                      </a:r>
                    </a:p>
                  </a:txBody>
                  <a:tcPr marL="20787" marR="20787" marT="13858" marB="138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279242"/>
                  </a:ext>
                </a:extLst>
              </a:tr>
              <a:tr h="212033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0" dirty="0">
                          <a:effectLst/>
                        </a:rPr>
                        <a:t>Репутация</a:t>
                      </a:r>
                    </a:p>
                  </a:txBody>
                  <a:tcPr marL="20787" marR="20787" marT="13858" marB="138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414098"/>
                  </a:ext>
                </a:extLst>
              </a:tr>
              <a:tr h="375400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0" dirty="0">
                          <a:effectLst/>
                        </a:rPr>
                        <a:t>Основа для карты</a:t>
                      </a:r>
                    </a:p>
                  </a:txBody>
                  <a:tcPr marL="20787" marR="20787" marT="13858" marB="138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0256304"/>
                  </a:ext>
                </a:extLst>
              </a:tr>
              <a:tr h="212033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0">
                          <a:effectLst/>
                        </a:rPr>
                        <a:t>Уникальность</a:t>
                      </a:r>
                    </a:p>
                  </a:txBody>
                  <a:tcPr marL="20787" marR="20787" marT="13858" marB="138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532380"/>
                  </a:ext>
                </a:extLst>
              </a:tr>
              <a:tr h="212033"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b="0" dirty="0">
                          <a:effectLst/>
                        </a:rPr>
                        <a:t>Узнаваемость</a:t>
                      </a:r>
                    </a:p>
                  </a:txBody>
                  <a:tcPr marL="20787" marR="20787" marT="13858" marB="138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726696"/>
                  </a:ext>
                </a:extLst>
              </a:tr>
            </a:tbl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429A66F-0C98-264F-82DA-AE766DA80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5476" y="2805805"/>
            <a:ext cx="3362325" cy="33909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155930-E817-4C28-86B9-4938D6204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728" y="375943"/>
            <a:ext cx="7347170" cy="221266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ACF6B4-1D47-4935-A572-73841C7C9E84}"/>
              </a:ext>
            </a:extLst>
          </p:cNvPr>
          <p:cNvSpPr txBox="1"/>
          <p:nvPr/>
        </p:nvSpPr>
        <p:spPr>
          <a:xfrm>
            <a:off x="2514600" y="3263613"/>
            <a:ext cx="7408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dirty="0">
                <a:effectLst/>
              </a:rPr>
              <a:t> 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B2FA11B-36D1-420A-A98D-D9F3A2C0C7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4966" y="3491796"/>
            <a:ext cx="3000375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2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B60E0D10-6B6A-578A-AF49-B869EDBC1141}"/>
              </a:ext>
            </a:extLst>
          </p:cNvPr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508F8D77-118B-D53B-6611-AD4879EF4B1F}"/>
              </a:ext>
            </a:extLst>
          </p:cNvPr>
          <p:cNvSpPr/>
          <p:nvPr/>
        </p:nvSpPr>
        <p:spPr>
          <a:xfrm>
            <a:off x="141288" y="158650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61380-EA3F-E41B-9587-349C4C5F9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801" y="1905000"/>
            <a:ext cx="2797583" cy="2159000"/>
          </a:xfrm>
        </p:spPr>
        <p:txBody>
          <a:bodyPr anchor="t" anchorCtr="0">
            <a:noAutofit/>
          </a:bodyPr>
          <a:lstStyle/>
          <a:p>
            <a:pPr algn="l"/>
            <a:r>
              <a:rPr lang="ru-RU" sz="4000" spc="-150" dirty="0">
                <a:solidFill>
                  <a:srgbClr val="008CFF"/>
                </a:solidFill>
                <a:latin typeface="Circe Rounded Extra Bold" panose="020F0802020203020203" pitchFamily="34" charset="-52"/>
              </a:rPr>
              <a:t>Часть алгоритма работы приложения</a:t>
            </a:r>
            <a:endParaRPr lang="ru-RU" sz="4000" spc="-150" dirty="0">
              <a:solidFill>
                <a:srgbClr val="008CFF"/>
              </a:solidFill>
              <a:latin typeface="Circe Rounded" panose="020F0502020203020203" pitchFamily="34" charset="-52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CBC01E4-A9D5-3A44-AA36-3526BA6F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7805" y="6152848"/>
            <a:ext cx="2743200" cy="365125"/>
          </a:xfrm>
        </p:spPr>
        <p:txBody>
          <a:bodyPr/>
          <a:lstStyle/>
          <a:p>
            <a:fld id="{B8EE1F80-F085-49A4-9DC6-2D6C7B75839B}" type="slidenum">
              <a:rPr lang="ru-RU" sz="3600" smtClean="0">
                <a:solidFill>
                  <a:srgbClr val="008DFE"/>
                </a:solidFill>
              </a:rPr>
              <a:t>6</a:t>
            </a:fld>
            <a:endParaRPr lang="ru-RU" sz="3600" dirty="0">
              <a:solidFill>
                <a:srgbClr val="008DFE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7C7C720-B59E-F94B-B17C-FF8EB2B466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15"/>
          <a:stretch/>
        </p:blipFill>
        <p:spPr>
          <a:xfrm>
            <a:off x="3937000" y="278631"/>
            <a:ext cx="7894297" cy="626028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8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B60E0D10-6B6A-578A-AF49-B869EDBC1141}"/>
              </a:ext>
            </a:extLst>
          </p:cNvPr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508F8D77-118B-D53B-6611-AD4879EF4B1F}"/>
              </a:ext>
            </a:extLst>
          </p:cNvPr>
          <p:cNvSpPr/>
          <p:nvPr/>
        </p:nvSpPr>
        <p:spPr>
          <a:xfrm>
            <a:off x="141288" y="158650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51E78FB0-0FC9-5248-BFBE-5B3D0B8A01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" t="6750" r="4657" b="8276"/>
          <a:stretch/>
        </p:blipFill>
        <p:spPr bwMode="auto">
          <a:xfrm>
            <a:off x="313790" y="244069"/>
            <a:ext cx="6294305" cy="241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>
            <a:extLst>
              <a:ext uri="{FF2B5EF4-FFF2-40B4-BE49-F238E27FC236}">
                <a16:creationId xmlns:a16="http://schemas.microsoft.com/office/drawing/2014/main" id="{9869A8B0-4A51-8D41-A9AD-949F1B05B9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" t="6089" r="3129"/>
          <a:stretch/>
        </p:blipFill>
        <p:spPr bwMode="auto">
          <a:xfrm>
            <a:off x="5923499" y="1739900"/>
            <a:ext cx="5954711" cy="26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24E44F9D-B68D-8C41-A9CD-6200D82099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" t="8874" r="3706" b="8450"/>
          <a:stretch/>
        </p:blipFill>
        <p:spPr bwMode="auto">
          <a:xfrm>
            <a:off x="313790" y="2869852"/>
            <a:ext cx="5949295" cy="219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B83A201-CB43-DF4D-B160-C8ECE8A9485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823" b="8333"/>
          <a:stretch/>
        </p:blipFill>
        <p:spPr>
          <a:xfrm>
            <a:off x="6146910" y="4183838"/>
            <a:ext cx="5847476" cy="2305024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CBC01E4-A9D5-3A44-AA36-3526BA6F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5173" y="6141149"/>
            <a:ext cx="2743200" cy="365125"/>
          </a:xfrm>
        </p:spPr>
        <p:txBody>
          <a:bodyPr/>
          <a:lstStyle/>
          <a:p>
            <a:fld id="{B8EE1F80-F085-49A4-9DC6-2D6C7B75839B}" type="slidenum">
              <a:rPr lang="ru-RU" sz="3600" smtClean="0">
                <a:solidFill>
                  <a:srgbClr val="008DFE"/>
                </a:solidFill>
              </a:rPr>
              <a:t>7</a:t>
            </a:fld>
            <a:endParaRPr lang="ru-RU" dirty="0">
              <a:solidFill>
                <a:srgbClr val="008D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75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B60E0D10-6B6A-578A-AF49-B869EDBC1141}"/>
              </a:ext>
            </a:extLst>
          </p:cNvPr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508F8D77-118B-D53B-6611-AD4879EF4B1F}"/>
              </a:ext>
            </a:extLst>
          </p:cNvPr>
          <p:cNvSpPr/>
          <p:nvPr/>
        </p:nvSpPr>
        <p:spPr>
          <a:xfrm>
            <a:off x="141288" y="158650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61380-EA3F-E41B-9587-349C4C5F9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801" y="564476"/>
            <a:ext cx="10598899" cy="1655568"/>
          </a:xfrm>
        </p:spPr>
        <p:txBody>
          <a:bodyPr anchor="t" anchorCtr="0">
            <a:noAutofit/>
          </a:bodyPr>
          <a:lstStyle/>
          <a:p>
            <a:pPr algn="l"/>
            <a:r>
              <a:rPr lang="ru-RU" sz="4000" spc="-150" dirty="0">
                <a:solidFill>
                  <a:srgbClr val="008CFF"/>
                </a:solidFill>
                <a:latin typeface="Circe Rounded Extra Bold" panose="020F0802020203020203" pitchFamily="34" charset="-52"/>
              </a:rPr>
              <a:t>Бизнес-модель</a:t>
            </a:r>
            <a:endParaRPr lang="ru-RU" sz="4000" spc="-150" dirty="0">
              <a:solidFill>
                <a:srgbClr val="008CFF"/>
              </a:solidFill>
              <a:latin typeface="Circe Rounded" panose="020F0502020203020203" pitchFamily="34" charset="-52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CBC01E4-A9D5-3A44-AA36-3526BA6F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0647" y="6173787"/>
            <a:ext cx="2743200" cy="365125"/>
          </a:xfrm>
        </p:spPr>
        <p:txBody>
          <a:bodyPr/>
          <a:lstStyle/>
          <a:p>
            <a:fld id="{B8EE1F80-F085-49A4-9DC6-2D6C7B75839B}" type="slidenum">
              <a:rPr lang="ru-RU" sz="3600" smtClean="0">
                <a:solidFill>
                  <a:srgbClr val="008DFE"/>
                </a:solidFill>
              </a:rPr>
              <a:t>8</a:t>
            </a:fld>
            <a:endParaRPr lang="ru-RU" sz="3200" dirty="0">
              <a:solidFill>
                <a:srgbClr val="008DFE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44B2F3-2B41-E143-9A50-E5F07A9AA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51" y="1321523"/>
            <a:ext cx="8432494" cy="5034827"/>
          </a:xfrm>
          <a:prstGeom prst="rect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4014D75-B7A5-BD4C-92FF-E2676FFE03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544"/>
          <a:stretch/>
        </p:blipFill>
        <p:spPr>
          <a:xfrm>
            <a:off x="8445667" y="2805845"/>
            <a:ext cx="3521782" cy="2176232"/>
          </a:xfrm>
          <a:prstGeom prst="rect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2726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противолежащие углы 15">
            <a:extLst>
              <a:ext uri="{FF2B5EF4-FFF2-40B4-BE49-F238E27FC236}">
                <a16:creationId xmlns:a16="http://schemas.microsoft.com/office/drawing/2014/main" id="{8A558CD9-2297-40BD-991E-528AEFC86931}"/>
              </a:ext>
            </a:extLst>
          </p:cNvPr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: скругленные противолежащие углы 13">
            <a:extLst>
              <a:ext uri="{FF2B5EF4-FFF2-40B4-BE49-F238E27FC236}">
                <a16:creationId xmlns:a16="http://schemas.microsoft.com/office/drawing/2014/main" id="{D214C6BF-DA58-4C83-A159-876B03D33EB8}"/>
              </a:ext>
            </a:extLst>
          </p:cNvPr>
          <p:cNvSpPr/>
          <p:nvPr/>
        </p:nvSpPr>
        <p:spPr>
          <a:xfrm>
            <a:off x="141288" y="158650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16422-2D83-48D1-9289-49CFA03F5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743" y="624581"/>
            <a:ext cx="5364296" cy="1325563"/>
          </a:xfrm>
        </p:spPr>
        <p:txBody>
          <a:bodyPr/>
          <a:lstStyle/>
          <a:p>
            <a:r>
              <a:rPr lang="ru-RU" dirty="0"/>
              <a:t>Экономическая 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1B1292-0D4D-4DF2-A2FE-35039FEE4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1187" y="1605063"/>
            <a:ext cx="477012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Статьи доходов и расходов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187995D-D734-4FAE-906A-70B652270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0338" y="6202262"/>
            <a:ext cx="2743200" cy="365125"/>
          </a:xfrm>
        </p:spPr>
        <p:txBody>
          <a:bodyPr/>
          <a:lstStyle/>
          <a:p>
            <a:fld id="{B8EE1F80-F085-49A4-9DC6-2D6C7B75839B}" type="slidenum">
              <a:rPr lang="ru-RU" sz="3600" smtClean="0">
                <a:solidFill>
                  <a:srgbClr val="008DFE"/>
                </a:solidFill>
              </a:rPr>
              <a:t>9</a:t>
            </a:fld>
            <a:endParaRPr lang="ru-RU" sz="3600" dirty="0">
              <a:solidFill>
                <a:srgbClr val="008DFE"/>
              </a:solidFill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3CB06605-0E9F-40FE-BEB8-3E0B262C16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48B20D5-C51A-4561-9865-0E5D04523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35" y="2416074"/>
            <a:ext cx="11654329" cy="3597275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6386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B60E0D10-6B6A-578A-AF49-B869EDBC1141}"/>
              </a:ext>
            </a:extLst>
          </p:cNvPr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508F8D77-118B-D53B-6611-AD4879EF4B1F}"/>
              </a:ext>
            </a:extLst>
          </p:cNvPr>
          <p:cNvSpPr/>
          <p:nvPr/>
        </p:nvSpPr>
        <p:spPr>
          <a:xfrm>
            <a:off x="141288" y="158650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CBC01E4-A9D5-3A44-AA36-3526BA6F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2518" y="6168716"/>
            <a:ext cx="2743200" cy="365125"/>
          </a:xfrm>
        </p:spPr>
        <p:txBody>
          <a:bodyPr/>
          <a:lstStyle/>
          <a:p>
            <a:fld id="{B8EE1F80-F085-49A4-9DC6-2D6C7B75839B}" type="slidenum">
              <a:rPr lang="ru-RU" sz="3600" smtClean="0">
                <a:solidFill>
                  <a:srgbClr val="008DFE"/>
                </a:solidFill>
              </a:rPr>
              <a:t>10</a:t>
            </a:fld>
            <a:endParaRPr lang="ru-RU" dirty="0">
              <a:solidFill>
                <a:srgbClr val="008DFE"/>
              </a:solidFill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73413344-42A1-0449-8E1F-A4BF77ACDD65}"/>
              </a:ext>
            </a:extLst>
          </p:cNvPr>
          <p:cNvSpPr/>
          <p:nvPr/>
        </p:nvSpPr>
        <p:spPr>
          <a:xfrm>
            <a:off x="850365" y="3173441"/>
            <a:ext cx="3327094" cy="3194891"/>
          </a:xfrm>
          <a:prstGeom prst="cube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/>
              <a:t>Заключение договоров со школами, </a:t>
            </a:r>
          </a:p>
          <a:p>
            <a:pPr algn="ctr"/>
            <a:r>
              <a:rPr lang="ru-RU" b="1"/>
              <a:t>на проведение культурно-массовых мероприятий </a:t>
            </a:r>
            <a:endParaRPr lang="ru-RU" b="1" dirty="0"/>
          </a:p>
        </p:txBody>
      </p:sp>
      <p:sp>
        <p:nvSpPr>
          <p:cNvPr id="13" name="Куб 12">
            <a:extLst>
              <a:ext uri="{FF2B5EF4-FFF2-40B4-BE49-F238E27FC236}">
                <a16:creationId xmlns:a16="http://schemas.microsoft.com/office/drawing/2014/main" id="{B0BE2683-F4BD-7F47-AC33-4230CCA0CED2}"/>
              </a:ext>
            </a:extLst>
          </p:cNvPr>
          <p:cNvSpPr/>
          <p:nvPr/>
        </p:nvSpPr>
        <p:spPr>
          <a:xfrm>
            <a:off x="7759547" y="3173440"/>
            <a:ext cx="3327094" cy="3194891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/>
              <a:t>Проведение коллабораций с другими компаниями и другими влиятельными людьми</a:t>
            </a:r>
            <a:endParaRPr lang="ru-RU" b="1" dirty="0"/>
          </a:p>
        </p:txBody>
      </p:sp>
      <p:sp>
        <p:nvSpPr>
          <p:cNvPr id="14" name="Куб 13">
            <a:extLst>
              <a:ext uri="{FF2B5EF4-FFF2-40B4-BE49-F238E27FC236}">
                <a16:creationId xmlns:a16="http://schemas.microsoft.com/office/drawing/2014/main" id="{D75C8D95-E245-4145-8817-247E94FDAC58}"/>
              </a:ext>
            </a:extLst>
          </p:cNvPr>
          <p:cNvSpPr/>
          <p:nvPr/>
        </p:nvSpPr>
        <p:spPr>
          <a:xfrm>
            <a:off x="4304956" y="3182013"/>
            <a:ext cx="3327094" cy="3194891"/>
          </a:xfrm>
          <a:prstGeom prst="cub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/>
              <a:t>Выход на межрегиональный и национальный рынок </a:t>
            </a:r>
          </a:p>
          <a:p>
            <a:pPr algn="ctr"/>
            <a:r>
              <a:rPr lang="ru-RU" b="1"/>
              <a:t>в стране</a:t>
            </a:r>
            <a:endParaRPr lang="ru-RU" b="1" dirty="0"/>
          </a:p>
        </p:txBody>
      </p:sp>
      <p:sp>
        <p:nvSpPr>
          <p:cNvPr id="15" name="Куб 14">
            <a:extLst>
              <a:ext uri="{FF2B5EF4-FFF2-40B4-BE49-F238E27FC236}">
                <a16:creationId xmlns:a16="http://schemas.microsoft.com/office/drawing/2014/main" id="{14789611-BF59-EA48-A19A-0E6D93B6830C}"/>
              </a:ext>
            </a:extLst>
          </p:cNvPr>
          <p:cNvSpPr/>
          <p:nvPr/>
        </p:nvSpPr>
        <p:spPr>
          <a:xfrm>
            <a:off x="2833171" y="1615384"/>
            <a:ext cx="3327094" cy="2297016"/>
          </a:xfrm>
          <a:prstGeom prst="cub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chemeClr val="tx1"/>
                </a:solidFill>
              </a:rPr>
              <a:t>Сотрудничество с Государствнными компаниями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Куб 15">
            <a:extLst>
              <a:ext uri="{FF2B5EF4-FFF2-40B4-BE49-F238E27FC236}">
                <a16:creationId xmlns:a16="http://schemas.microsoft.com/office/drawing/2014/main" id="{29993B10-2C6C-0A44-B0DB-FE35CB9C4FF4}"/>
              </a:ext>
            </a:extLst>
          </p:cNvPr>
          <p:cNvSpPr/>
          <p:nvPr/>
        </p:nvSpPr>
        <p:spPr>
          <a:xfrm>
            <a:off x="5776741" y="1615384"/>
            <a:ext cx="3205451" cy="229701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chemeClr val="tx1"/>
                </a:solidFill>
              </a:rPr>
              <a:t>Проведение квестов внутриобластного масштаба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9D3480EB-4475-BB4A-B5D3-F71608C0098C}"/>
              </a:ext>
            </a:extLst>
          </p:cNvPr>
          <p:cNvSpPr txBox="1">
            <a:spLocks/>
          </p:cNvSpPr>
          <p:nvPr/>
        </p:nvSpPr>
        <p:spPr>
          <a:xfrm>
            <a:off x="3452340" y="1194036"/>
            <a:ext cx="5158260" cy="84269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6600" spc="-150" dirty="0">
                <a:solidFill>
                  <a:srgbClr val="008CFF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Circe Rounded Extra Bold" panose="020F0802020203020203" pitchFamily="34" charset="-52"/>
              </a:rPr>
              <a:t>Перспективы</a:t>
            </a:r>
            <a:endParaRPr lang="ru-RU" sz="5400" spc="-150" dirty="0">
              <a:solidFill>
                <a:srgbClr val="008CFF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Circe Rounded" panose="020F05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0875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B60E0D10-6B6A-578A-AF49-B869EDBC1141}"/>
              </a:ext>
            </a:extLst>
          </p:cNvPr>
          <p:cNvSpPr/>
          <p:nvPr/>
        </p:nvSpPr>
        <p:spPr>
          <a:xfrm>
            <a:off x="-190500" y="-203200"/>
            <a:ext cx="12611100" cy="73025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8C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508F8D77-118B-D53B-6611-AD4879EF4B1F}"/>
              </a:ext>
            </a:extLst>
          </p:cNvPr>
          <p:cNvSpPr/>
          <p:nvPr/>
        </p:nvSpPr>
        <p:spPr>
          <a:xfrm>
            <a:off x="141288" y="158650"/>
            <a:ext cx="11909425" cy="6540701"/>
          </a:xfrm>
          <a:prstGeom prst="round2DiagRect">
            <a:avLst>
              <a:gd name="adj1" fmla="val 5825"/>
              <a:gd name="adj2" fmla="val 6213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61380-EA3F-E41B-9587-349C4C5F9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801" y="564476"/>
            <a:ext cx="10598899" cy="1655568"/>
          </a:xfrm>
        </p:spPr>
        <p:txBody>
          <a:bodyPr anchor="t" anchorCtr="0">
            <a:noAutofit/>
          </a:bodyPr>
          <a:lstStyle/>
          <a:p>
            <a:pPr algn="l"/>
            <a:r>
              <a:rPr lang="ru-RU" sz="4000" spc="-150" dirty="0">
                <a:solidFill>
                  <a:srgbClr val="008CFF"/>
                </a:solidFill>
                <a:latin typeface="Circe Rounded Extra Bold" panose="020F0802020203020203" pitchFamily="34" charset="-52"/>
              </a:rPr>
              <a:t>Автор проекта</a:t>
            </a:r>
            <a:endParaRPr lang="ru-RU" sz="4000" spc="-150" dirty="0">
              <a:solidFill>
                <a:srgbClr val="008CFF"/>
              </a:solidFill>
              <a:latin typeface="Circe Rounded" panose="020F0502020203020203" pitchFamily="34" charset="-52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C55D8DA9-1E22-3657-E546-E92FC7F69205}"/>
              </a:ext>
            </a:extLst>
          </p:cNvPr>
          <p:cNvSpPr txBox="1">
            <a:spLocks/>
          </p:cNvSpPr>
          <p:nvPr/>
        </p:nvSpPr>
        <p:spPr>
          <a:xfrm>
            <a:off x="589802" y="2220044"/>
            <a:ext cx="5895082" cy="399063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Терехова Екатерина Александровна</a:t>
            </a:r>
          </a:p>
          <a:p>
            <a:r>
              <a:rPr lang="ru-RU" dirty="0"/>
              <a:t>Московский университет геодезии и картографии</a:t>
            </a:r>
          </a:p>
          <a:p>
            <a:pPr marL="0" indent="0">
              <a:buNone/>
            </a:pPr>
            <a:r>
              <a:rPr lang="ru-RU" dirty="0"/>
              <a:t>Студент 1 курса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87D7B6C-9851-8E43-B76A-359E8165074F}"/>
              </a:ext>
            </a:extLst>
          </p:cNvPr>
          <p:cNvSpPr/>
          <p:nvPr/>
        </p:nvSpPr>
        <p:spPr>
          <a:xfrm>
            <a:off x="6583682" y="501650"/>
            <a:ext cx="4587874" cy="5991225"/>
          </a:xfrm>
          <a:prstGeom prst="rect">
            <a:avLst/>
          </a:prstGeom>
          <a:solidFill>
            <a:srgbClr val="008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CBC01E4-A9D5-3A44-AA36-3526BA6F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236" y="6230988"/>
            <a:ext cx="2743200" cy="365125"/>
          </a:xfrm>
        </p:spPr>
        <p:txBody>
          <a:bodyPr/>
          <a:lstStyle/>
          <a:p>
            <a:fld id="{B8EE1F80-F085-49A4-9DC6-2D6C7B75839B}" type="slidenum">
              <a:rPr lang="ru-RU" sz="3200" smtClean="0">
                <a:solidFill>
                  <a:srgbClr val="008DFE"/>
                </a:solidFill>
              </a:rPr>
              <a:t>11</a:t>
            </a:fld>
            <a:endParaRPr lang="ru-RU" dirty="0">
              <a:solidFill>
                <a:srgbClr val="008DFE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5BE8E67-E194-DF4E-A225-1682E1D98E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0" t="10933" r="10258" b="9432"/>
          <a:stretch/>
        </p:blipFill>
        <p:spPr>
          <a:xfrm>
            <a:off x="6816672" y="749300"/>
            <a:ext cx="4537128" cy="546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35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Красный и фиолетовый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256</Words>
  <Application>Microsoft Office PowerPoint</Application>
  <PresentationFormat>Широкоэкранный</PresentationFormat>
  <Paragraphs>70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Circe Rounded</vt:lpstr>
      <vt:lpstr>Circe Rounded Extra Bold</vt:lpstr>
      <vt:lpstr>Тема Office</vt:lpstr>
      <vt:lpstr>PLANeka</vt:lpstr>
      <vt:lpstr>Цель проекта</vt:lpstr>
      <vt:lpstr>Почему выбирают нас?</vt:lpstr>
      <vt:lpstr>Возможности приложения </vt:lpstr>
      <vt:lpstr>Анализ рынка</vt:lpstr>
      <vt:lpstr>Часть алгоритма работы приложения</vt:lpstr>
      <vt:lpstr>Презентация PowerPoint</vt:lpstr>
      <vt:lpstr>Бизнес-модель</vt:lpstr>
      <vt:lpstr>Экономическая модель</vt:lpstr>
      <vt:lpstr>Презентация PowerPoint</vt:lpstr>
      <vt:lpstr>Автор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Екатерина Терехова</cp:lastModifiedBy>
  <cp:revision>59</cp:revision>
  <dcterms:created xsi:type="dcterms:W3CDTF">2021-11-30T17:36:27Z</dcterms:created>
  <dcterms:modified xsi:type="dcterms:W3CDTF">2022-12-15T18:10:34Z</dcterms:modified>
</cp:coreProperties>
</file>