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432" r:id="rId2"/>
    <p:sldId id="256" r:id="rId3"/>
    <p:sldId id="292" r:id="rId4"/>
    <p:sldId id="291" r:id="rId5"/>
    <p:sldId id="302" r:id="rId6"/>
    <p:sldId id="296" r:id="rId7"/>
    <p:sldId id="295" r:id="rId8"/>
    <p:sldId id="270" r:id="rId9"/>
    <p:sldId id="275" r:id="rId10"/>
    <p:sldId id="273" r:id="rId11"/>
    <p:sldId id="284" r:id="rId12"/>
    <p:sldId id="308" r:id="rId13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1FA6-7057-4240-AF2A-CCC2A44E945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D4A66-00AF-4682-A9F3-96E652A4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5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1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4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1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7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3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2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4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7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5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D710-A5D8-4C0A-B678-704D29A13410}" type="datetimeFigureOut">
              <a:rPr lang="ru-RU" smtClean="0"/>
              <a:t>16.11.2025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EAA2-8C13-4538-9225-2EEF30F82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21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A84CC106-46B7-4E20-AD7A-EAFA9EEBE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0" y="935039"/>
            <a:ext cx="6858000" cy="199072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123" name="Подзаголовок 2">
            <a:extLst>
              <a:ext uri="{FF2B5EF4-FFF2-40B4-BE49-F238E27FC236}">
                <a16:creationId xmlns:a16="http://schemas.microsoft.com/office/drawing/2014/main" id="{CCD9D303-B7FF-4995-B1CF-8302FAEFC8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51000" y="3001964"/>
            <a:ext cx="6858000" cy="1379537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124" name="AutoShape 2">
            <a:extLst>
              <a:ext uri="{FF2B5EF4-FFF2-40B4-BE49-F238E27FC236}">
                <a16:creationId xmlns:a16="http://schemas.microsoft.com/office/drawing/2014/main" id="{4C5C571A-A00F-4F49-9C14-5147E9C68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5125" name="Рисунок 4">
            <a:extLst>
              <a:ext uri="{FF2B5EF4-FFF2-40B4-BE49-F238E27FC236}">
                <a16:creationId xmlns:a16="http://schemas.microsoft.com/office/drawing/2014/main" id="{73B57756-5138-4886-B605-33272DF6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92089"/>
            <a:ext cx="9113838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1" y="1728000"/>
            <a:ext cx="125719" cy="10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1" y="3528000"/>
            <a:ext cx="125719" cy="10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220000" y="0"/>
            <a:ext cx="360000" cy="5715000"/>
            <a:chOff x="8712000" y="0"/>
            <a:chExt cx="360000" cy="5715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000000" y="0"/>
              <a:ext cx="72000" cy="5715000"/>
            </a:xfrm>
            <a:prstGeom prst="rect">
              <a:avLst/>
            </a:prstGeom>
            <a:solidFill>
              <a:srgbClr val="002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856000" y="0"/>
              <a:ext cx="72000" cy="5715000"/>
            </a:xfrm>
            <a:prstGeom prst="rect">
              <a:avLst/>
            </a:prstGeom>
            <a:solidFill>
              <a:srgbClr val="002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712000" y="0"/>
              <a:ext cx="72000" cy="5715000"/>
            </a:xfrm>
            <a:prstGeom prst="rect">
              <a:avLst/>
            </a:prstGeom>
            <a:solidFill>
              <a:srgbClr val="002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72656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7" y="457200"/>
            <a:ext cx="267601" cy="252000"/>
          </a:xfrm>
          <a:prstGeom prst="rect">
            <a:avLst/>
          </a:prstGeom>
        </p:spPr>
      </p:pic>
      <p:sp>
        <p:nvSpPr>
          <p:cNvPr id="18" name="Text 0">
            <a:extLst>
              <a:ext uri="{FF2B5EF4-FFF2-40B4-BE49-F238E27FC236}">
                <a16:creationId xmlns:a16="http://schemas.microsoft.com/office/drawing/2014/main" id="{2BF079F4-D78A-4012-9314-E4AD9E9FB913}"/>
              </a:ext>
            </a:extLst>
          </p:cNvPr>
          <p:cNvSpPr/>
          <p:nvPr/>
        </p:nvSpPr>
        <p:spPr>
          <a:xfrm>
            <a:off x="1663371" y="28908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Ограничения и дальнейшие исследования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3B419B0D-ABC4-461F-A585-DCE02434E4C6}"/>
              </a:ext>
            </a:extLst>
          </p:cNvPr>
          <p:cNvSpPr/>
          <p:nvPr/>
        </p:nvSpPr>
        <p:spPr>
          <a:xfrm>
            <a:off x="1204656" y="152379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Чувствительность к освещению и цвету рук/перчаток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559DDBEE-2504-4BE6-8B54-D95EF90B0FF2}"/>
              </a:ext>
            </a:extLst>
          </p:cNvPr>
          <p:cNvSpPr/>
          <p:nvPr/>
        </p:nvSpPr>
        <p:spPr>
          <a:xfrm>
            <a:off x="1204656" y="202725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Необходимость калибровки под разные условия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10288938-BEFA-4040-9EBA-969136A9DE09}"/>
              </a:ext>
            </a:extLst>
          </p:cNvPr>
          <p:cNvSpPr/>
          <p:nvPr/>
        </p:nvSpPr>
        <p:spPr>
          <a:xfrm>
            <a:off x="1170400" y="33076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Интеграция с SCADA и HMI требует доработок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5">
            <a:extLst>
              <a:ext uri="{FF2B5EF4-FFF2-40B4-BE49-F238E27FC236}">
                <a16:creationId xmlns:a16="http://schemas.microsoft.com/office/drawing/2014/main" id="{9E992012-7F29-4DA1-95B4-400B19C22257}"/>
              </a:ext>
            </a:extLst>
          </p:cNvPr>
          <p:cNvSpPr/>
          <p:nvPr/>
        </p:nvSpPr>
        <p:spPr>
          <a:xfrm>
            <a:off x="1170400" y="38563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Расширение набора жестов и их обучение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516000" y="540000"/>
            <a:ext cx="7776000" cy="648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Выводы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внедрение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2000" y="1572999"/>
            <a:ext cx="3060000" cy="13080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dirty="0">
                <a:solidFill>
                  <a:srgbClr val="00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Система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обеспечивает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бесконтактное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управление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промышленными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интерфейсами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точностью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95,6%.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000" y="3421049"/>
            <a:ext cx="3060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dirty="0">
                <a:solidFill>
                  <a:srgbClr val="00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Решение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готово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к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интеграции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в SCADA/HMI,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улучшая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эргономику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безопасность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000" y="3421049"/>
            <a:ext cx="3240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dirty="0">
                <a:solidFill>
                  <a:srgbClr val="00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•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Перспективы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расширение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набора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жестов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адаптация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под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разные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условия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обучение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модели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2000" y="1572999"/>
            <a:ext cx="3060000" cy="13080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dirty="0">
                <a:solidFill>
                  <a:srgbClr val="002F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Использование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OpenCV,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MediaPipe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PyAutoGUI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обеспечивает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гибкость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низкую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стоимость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183106"/>
            <a:ext cx="10160000" cy="7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52000" y="1640422"/>
            <a:ext cx="180000" cy="1614684"/>
            <a:chOff x="234075" y="1278816"/>
            <a:chExt cx="180000" cy="161468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88150" y="1453500"/>
              <a:ext cx="72000" cy="1440000"/>
            </a:xfrm>
            <a:prstGeom prst="rect">
              <a:avLst/>
            </a:prstGeom>
            <a:solidFill>
              <a:srgbClr val="002FA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34075" y="1278816"/>
              <a:ext cx="180000" cy="180000"/>
            </a:xfrm>
            <a:prstGeom prst="ellipse">
              <a:avLst/>
            </a:prstGeom>
            <a:solidFill>
              <a:srgbClr val="002FA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52000" y="1640422"/>
            <a:ext cx="180000" cy="1614684"/>
            <a:chOff x="234075" y="1278816"/>
            <a:chExt cx="180000" cy="161468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88150" y="1453500"/>
              <a:ext cx="72000" cy="1440000"/>
            </a:xfrm>
            <a:prstGeom prst="rect">
              <a:avLst/>
            </a:prstGeom>
            <a:solidFill>
              <a:srgbClr val="002FA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34075" y="1278816"/>
              <a:ext cx="180000" cy="180000"/>
            </a:xfrm>
            <a:prstGeom prst="ellipse">
              <a:avLst/>
            </a:prstGeom>
            <a:solidFill>
              <a:srgbClr val="002FA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V="1">
            <a:off x="868000" y="3183106"/>
            <a:ext cx="180000" cy="1614684"/>
            <a:chOff x="234075" y="1278816"/>
            <a:chExt cx="180000" cy="161468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88150" y="1453500"/>
              <a:ext cx="72000" cy="1440000"/>
            </a:xfrm>
            <a:prstGeom prst="rect">
              <a:avLst/>
            </a:prstGeom>
            <a:solidFill>
              <a:srgbClr val="002FA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34075" y="1278816"/>
              <a:ext cx="180000" cy="180000"/>
            </a:xfrm>
            <a:prstGeom prst="ellipse">
              <a:avLst/>
            </a:prstGeom>
            <a:solidFill>
              <a:srgbClr val="002FA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 flipV="1">
            <a:off x="4468000" y="3183106"/>
            <a:ext cx="180000" cy="1614684"/>
            <a:chOff x="234075" y="1278816"/>
            <a:chExt cx="180000" cy="161468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88150" y="1453500"/>
              <a:ext cx="72000" cy="1440000"/>
            </a:xfrm>
            <a:prstGeom prst="rect">
              <a:avLst/>
            </a:prstGeom>
            <a:solidFill>
              <a:srgbClr val="002FA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234075" y="1278816"/>
              <a:ext cx="180000" cy="180000"/>
            </a:xfrm>
            <a:prstGeom prst="ellipse">
              <a:avLst/>
            </a:prstGeom>
            <a:solidFill>
              <a:srgbClr val="002FA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768325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6" y="457200"/>
            <a:ext cx="26760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96" y="1955531"/>
            <a:ext cx="1440000" cy="14439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355000"/>
            <a:ext cx="10160000" cy="360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53498" y="5404052"/>
            <a:ext cx="64529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PT Sans" panose="020B0503020203020204" pitchFamily="34" charset="-52"/>
              </a:rPr>
              <a:t>+7 8162 62-72-44</a:t>
            </a:r>
            <a:r>
              <a:rPr lang="en-US" sz="1100" dirty="0">
                <a:solidFill>
                  <a:schemeClr val="bg1"/>
                </a:solidFill>
                <a:latin typeface="PT Sans" panose="020B0503020203020204" pitchFamily="34" charset="-52"/>
              </a:rPr>
              <a:t>               /               </a:t>
            </a:r>
            <a:r>
              <a:rPr lang="ru-RU" sz="1100" dirty="0">
                <a:solidFill>
                  <a:schemeClr val="bg1"/>
                </a:solidFill>
                <a:latin typeface="PT Sans" panose="020B0503020203020204" pitchFamily="34" charset="-52"/>
              </a:rPr>
              <a:t>novsu@novsu.ru</a:t>
            </a:r>
            <a:r>
              <a:rPr lang="en-US" sz="1100" dirty="0">
                <a:solidFill>
                  <a:schemeClr val="bg1"/>
                </a:solidFill>
                <a:latin typeface="PT Sans" panose="020B0503020203020204" pitchFamily="34" charset="-52"/>
              </a:rPr>
              <a:t>               /               www.novsu.ru</a:t>
            </a:r>
          </a:p>
        </p:txBody>
      </p:sp>
    </p:spTree>
    <p:extLst>
      <p:ext uri="{BB962C8B-B14F-4D97-AF65-F5344CB8AC3E}">
        <p14:creationId xmlns:p14="http://schemas.microsoft.com/office/powerpoint/2010/main" val="32122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/>
          <p:nvPr/>
        </p:nvSpPr>
        <p:spPr>
          <a:xfrm>
            <a:off x="5083951" y="2180239"/>
            <a:ext cx="3826464" cy="2830833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28563" tIns="28563" rIns="28563" bIns="28563" anchor="ctr" anchorCtr="0">
            <a:noAutofit/>
          </a:bodyPr>
          <a:lstStyle/>
          <a:p>
            <a:pPr algn="ctr">
              <a:buClr>
                <a:srgbClr val="FCAF17"/>
              </a:buClr>
              <a:buSzPts val="1800"/>
            </a:pPr>
            <a:endParaRPr sz="112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1"/>
          <p:cNvSpPr/>
          <p:nvPr/>
        </p:nvSpPr>
        <p:spPr>
          <a:xfrm>
            <a:off x="5084461" y="714374"/>
            <a:ext cx="3825954" cy="1465865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28563" tIns="28563" rIns="28563" bIns="28563" anchor="ctr" anchorCtr="0">
            <a:noAutofit/>
          </a:bodyPr>
          <a:lstStyle/>
          <a:p>
            <a:pPr algn="ctr">
              <a:buClr>
                <a:srgbClr val="8F00FF"/>
              </a:buClr>
              <a:buSzPts val="1800"/>
            </a:pPr>
            <a:endParaRPr sz="112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5083192" y="4063960"/>
            <a:ext cx="3825955" cy="946516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28563" tIns="28563" rIns="28563" bIns="28563" anchor="ctr" anchorCtr="0">
            <a:noAutofit/>
          </a:bodyPr>
          <a:lstStyle/>
          <a:p>
            <a:pPr>
              <a:buClr>
                <a:srgbClr val="FD493D"/>
              </a:buClr>
              <a:buSzPts val="1800"/>
            </a:pPr>
            <a:endParaRPr sz="112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1638225" y="1483169"/>
            <a:ext cx="3437316" cy="28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63" tIns="28563" rIns="28563" bIns="28563" anchor="ctr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1125"/>
              </a:spcBef>
              <a:buClr>
                <a:schemeClr val="dk1"/>
              </a:buClr>
              <a:buSzPct val="36666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Бесконтактное управление курсором</a:t>
            </a:r>
          </a:p>
          <a:p>
            <a:pPr algn="ctr">
              <a:lnSpc>
                <a:spcPct val="120000"/>
              </a:lnSpc>
              <a:spcBef>
                <a:spcPts val="1125"/>
              </a:spcBef>
              <a:buClr>
                <a:schemeClr val="dk1"/>
              </a:buClr>
              <a:buSzPct val="36666"/>
            </a:pPr>
            <a:endParaRPr lang="ru-RU" sz="2000" b="1" dirty="0">
              <a:solidFill>
                <a:srgbClr val="8F00FF"/>
              </a:solidFill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20000"/>
              </a:lnSpc>
              <a:spcBef>
                <a:spcPts val="1125"/>
              </a:spcBef>
              <a:buClr>
                <a:schemeClr val="dk1"/>
              </a:buClr>
              <a:buSzPct val="36666"/>
            </a:pPr>
            <a:r>
              <a:rPr lang="ru-RU" sz="1562" dirty="0">
                <a:solidFill>
                  <a:srgbClr val="8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Давлатов </a:t>
            </a:r>
            <a:r>
              <a:rPr lang="ru-RU" sz="1562" dirty="0" err="1">
                <a:solidFill>
                  <a:srgbClr val="8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Абдуллоджон</a:t>
            </a:r>
            <a:r>
              <a:rPr lang="ru-RU" sz="1562" dirty="0">
                <a:solidFill>
                  <a:srgbClr val="8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62" dirty="0" err="1">
                <a:solidFill>
                  <a:srgbClr val="8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Мухаммадович</a:t>
            </a:r>
            <a:endParaRPr lang="ru-RU" sz="1562" dirty="0">
              <a:solidFill>
                <a:srgbClr val="8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"/>
          <p:cNvSpPr/>
          <p:nvPr/>
        </p:nvSpPr>
        <p:spPr>
          <a:xfrm>
            <a:off x="6781581" y="714374"/>
            <a:ext cx="2128832" cy="2671843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28563" tIns="28563" rIns="28563" bIns="28563" anchor="ctr" anchorCtr="0">
            <a:noAutofit/>
          </a:bodyPr>
          <a:lstStyle/>
          <a:p>
            <a:pPr algn="ctr">
              <a:buClr>
                <a:srgbClr val="B5D8E1"/>
              </a:buClr>
              <a:buSzPts val="1800"/>
            </a:pPr>
            <a:endParaRPr sz="112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1"/>
          <p:cNvSpPr/>
          <p:nvPr/>
        </p:nvSpPr>
        <p:spPr>
          <a:xfrm>
            <a:off x="6781579" y="2182529"/>
            <a:ext cx="2127568" cy="2830833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28563" tIns="28563" rIns="28563" bIns="28563" anchor="ctr" anchorCtr="0">
            <a:noAutofit/>
          </a:bodyPr>
          <a:lstStyle/>
          <a:p>
            <a:pPr>
              <a:buClr>
                <a:srgbClr val="FBB3C1"/>
              </a:buClr>
              <a:buSzPts val="1800"/>
            </a:pPr>
            <a:endParaRPr sz="112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9" name="Google Shape;229;p1" descr="Изображение выглядит как небо, человек, оранжевый, проигрыватель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1404" t="160" b="6860"/>
          <a:stretch/>
        </p:blipFill>
        <p:spPr>
          <a:xfrm>
            <a:off x="6781579" y="2183073"/>
            <a:ext cx="2128864" cy="282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1189" y="791766"/>
            <a:ext cx="1674280" cy="1279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849500" y="583200"/>
            <a:ext cx="4024800" cy="648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Содержание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3992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3" y="457200"/>
            <a:ext cx="267601" cy="25200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B2ABDD0F-8685-466F-9126-90764B0C7CC9}"/>
              </a:ext>
            </a:extLst>
          </p:cNvPr>
          <p:cNvSpPr/>
          <p:nvPr/>
        </p:nvSpPr>
        <p:spPr>
          <a:xfrm>
            <a:off x="1739900" y="140716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030A1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Задача и мотивация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E2C18D0F-02AB-4704-A5FA-24D858BDDC48}"/>
              </a:ext>
            </a:extLst>
          </p:cNvPr>
          <p:cNvSpPr/>
          <p:nvPr/>
        </p:nvSpPr>
        <p:spPr>
          <a:xfrm>
            <a:off x="1739900" y="181864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030A1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Цель и вклад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CC4B1201-456E-4DEE-ABEB-54F8AB9B0562}"/>
              </a:ext>
            </a:extLst>
          </p:cNvPr>
          <p:cNvSpPr/>
          <p:nvPr/>
        </p:nvSpPr>
        <p:spPr>
          <a:xfrm>
            <a:off x="1739900" y="223012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030A1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Архитектура решения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3CF1744F-FF67-4269-9052-DCC76CE8AADF}"/>
              </a:ext>
            </a:extLst>
          </p:cNvPr>
          <p:cNvSpPr/>
          <p:nvPr/>
        </p:nvSpPr>
        <p:spPr>
          <a:xfrm>
            <a:off x="1739900" y="264160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030A1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Алгоритм жестов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1064F27F-6744-482A-873E-7FE903F0E8C6}"/>
              </a:ext>
            </a:extLst>
          </p:cNvPr>
          <p:cNvSpPr/>
          <p:nvPr/>
        </p:nvSpPr>
        <p:spPr>
          <a:xfrm>
            <a:off x="1739900" y="305308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030A1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Эксперименты и метрики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ACFE24AC-3229-47AD-9B7A-C9FA24889FF8}"/>
              </a:ext>
            </a:extLst>
          </p:cNvPr>
          <p:cNvSpPr/>
          <p:nvPr/>
        </p:nvSpPr>
        <p:spPr>
          <a:xfrm>
            <a:off x="1739900" y="346456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600" dirty="0">
                <a:solidFill>
                  <a:srgbClr val="030A1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Сравнение и выводы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63E3A1-C7E7-4F21-8887-04DD93DE9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96183">
            <a:off x="4629949" y="-677503"/>
            <a:ext cx="9664617" cy="96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1326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7" y="457200"/>
            <a:ext cx="267601" cy="252000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B93D5332-5D20-40CB-8C48-7D85ABF3C6B0}"/>
              </a:ext>
            </a:extLst>
          </p:cNvPr>
          <p:cNvSpPr/>
          <p:nvPr/>
        </p:nvSpPr>
        <p:spPr>
          <a:xfrm>
            <a:off x="1628986" y="39600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Задача и мотивация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1F755837-C0B5-4E2F-A55A-35FD217E0EE7}"/>
              </a:ext>
            </a:extLst>
          </p:cNvPr>
          <p:cNvSpPr/>
          <p:nvPr/>
        </p:nvSpPr>
        <p:spPr>
          <a:xfrm>
            <a:off x="864127" y="1257300"/>
            <a:ext cx="5935133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• Контактные панели подвержены загрязнению и износу, что снижает надежность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управления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• Требуются гигиенические стандарты для операционных помещений, исключающие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соприкосновение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• Необходима высокая безопасность и эргономика в условиях промышленного производства.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ост промышленности в России в пять раз превысил уровень 2022 года — РБК">
            <a:extLst>
              <a:ext uri="{FF2B5EF4-FFF2-40B4-BE49-F238E27FC236}">
                <a16:creationId xmlns:a16="http://schemas.microsoft.com/office/drawing/2014/main" id="{0E44E98F-DE43-40E0-9C8A-CFFB9721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91" y="0"/>
            <a:ext cx="3712150" cy="2293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Операционные отделения">
            <a:extLst>
              <a:ext uri="{FF2B5EF4-FFF2-40B4-BE49-F238E27FC236}">
                <a16:creationId xmlns:a16="http://schemas.microsoft.com/office/drawing/2014/main" id="{EFC2E1C4-3104-44F7-8B98-A1EC503A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79" y="2447295"/>
            <a:ext cx="3886200" cy="1171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AutoShape 6" descr="YOLO11 Оценка позы рук | Ultralytics">
            <a:extLst>
              <a:ext uri="{FF2B5EF4-FFF2-40B4-BE49-F238E27FC236}">
                <a16:creationId xmlns:a16="http://schemas.microsoft.com/office/drawing/2014/main" id="{57DF993B-13A4-4B98-823C-6043BAA617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68666C-C447-4755-B69D-1C4EFFF719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91" y="3772749"/>
            <a:ext cx="3509964" cy="1963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10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8326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7" y="457200"/>
            <a:ext cx="267601" cy="252000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09BD7384-0875-4004-9582-1F347BBA7EF0}"/>
              </a:ext>
            </a:extLst>
          </p:cNvPr>
          <p:cNvSpPr/>
          <p:nvPr/>
        </p:nvSpPr>
        <p:spPr>
          <a:xfrm>
            <a:off x="1536727" y="285213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Цель и вклад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4AB14E4E-4BAE-44A9-AFEA-29C8314602AB}"/>
              </a:ext>
            </a:extLst>
          </p:cNvPr>
          <p:cNvSpPr/>
          <p:nvPr/>
        </p:nvSpPr>
        <p:spPr>
          <a:xfrm>
            <a:off x="768326" y="992844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Разработать бесконтактную систему управления промышленными интерфейсами на основе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веб‑камеры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190500" indent="-190500">
              <a:buSzPct val="10000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Минимизировать задержку и повысить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точность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работы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190500" indent="-190500">
              <a:buSzPct val="10000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Комбинация OpenCV,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MediaPipe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PyAutoGUI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190500" indent="-190500">
              <a:buSzPct val="10000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Настройка сглаживания траектории (EMA) и определение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рабочих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зон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190500" indent="-190500">
              <a:buSzPct val="10000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Тестирование в реальных производственных условиях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9C8C8E-165C-41AF-A8AF-AB5C6E80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27" y="3368732"/>
            <a:ext cx="2000023" cy="16468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5FB6C3-991C-46AE-9A2B-5CBBD10A0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2" y="3350556"/>
            <a:ext cx="2063750" cy="16832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F801D4-0594-450E-BA0C-08F727D34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422" y="3386908"/>
            <a:ext cx="2024767" cy="16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8321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2" y="457200"/>
            <a:ext cx="267601" cy="252000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D4B62CC9-00A4-433F-9ECE-53CC89F73B71}"/>
              </a:ext>
            </a:extLst>
          </p:cNvPr>
          <p:cNvSpPr/>
          <p:nvPr/>
        </p:nvSpPr>
        <p:spPr>
          <a:xfrm>
            <a:off x="1564640" y="28908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подходов</a:t>
            </a:r>
            <a:endParaRPr lang="en-US" sz="2400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08A4A9BE-979E-45F7-832C-DA4CDC8AD446}"/>
              </a:ext>
            </a:extLst>
          </p:cNvPr>
          <p:cNvSpPr/>
          <p:nvPr/>
        </p:nvSpPr>
        <p:spPr>
          <a:xfrm>
            <a:off x="851122" y="149634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Аппаратные решения (Leap Motion, Kinect) отличаются высокой точностью, но требуют дорогого специализированного оборудования и установки</a:t>
            </a:r>
            <a:endParaRPr lang="en-US" sz="1200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7E47838A-8D82-4635-9594-8778DF3A3120}"/>
              </a:ext>
            </a:extLst>
          </p:cNvPr>
          <p:cNvSpPr/>
          <p:nvPr/>
        </p:nvSpPr>
        <p:spPr>
          <a:xfrm>
            <a:off x="851122" y="2422851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компьютерного зрения (OpenCV, CNN) используют обычную веб‑камеру, однако чувствительны к условиям освещения и требуют вычислительных ресурсов</a:t>
            </a:r>
            <a:endParaRPr lang="en-US" sz="1200" dirty="0"/>
          </a:p>
        </p:txBody>
      </p:sp>
      <p:pic>
        <p:nvPicPr>
          <p:cNvPr id="11" name="Picture 2" descr="Kinect. Source[14]. c) Leap Motion: In [16] Leap Motion is described as...  | Download Scientific Diagram">
            <a:extLst>
              <a:ext uri="{FF2B5EF4-FFF2-40B4-BE49-F238E27FC236}">
                <a16:creationId xmlns:a16="http://schemas.microsoft.com/office/drawing/2014/main" id="{000A6B4B-44A6-4276-A5E8-B2DA92BF5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47" y="3483836"/>
            <a:ext cx="1971277" cy="18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Nyko Buy Zoom for Kinect - Xbox 360 Online India | Ubuy">
            <a:extLst>
              <a:ext uri="{FF2B5EF4-FFF2-40B4-BE49-F238E27FC236}">
                <a16:creationId xmlns:a16="http://schemas.microsoft.com/office/drawing/2014/main" id="{6AEB29DF-E3A2-4A94-837B-ECDAC70A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65" y="3483836"/>
            <a:ext cx="2919773" cy="1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2657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8" y="457200"/>
            <a:ext cx="267601" cy="252000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33E8B179-F928-4B11-B0E9-AC93C4C18554}"/>
              </a:ext>
            </a:extLst>
          </p:cNvPr>
          <p:cNvSpPr/>
          <p:nvPr/>
        </p:nvSpPr>
        <p:spPr>
          <a:xfrm>
            <a:off x="695350" y="3521761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Архитектура решения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4771CF9F-F899-4E56-9C4A-C8C26E7BB299}"/>
              </a:ext>
            </a:extLst>
          </p:cNvPr>
          <p:cNvSpPr/>
          <p:nvPr/>
        </p:nvSpPr>
        <p:spPr>
          <a:xfrm>
            <a:off x="4389373" y="42213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Веб‑камера: видеопоток захватывается обычной камерой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80733455-772A-436C-8810-B715EA4239AD}"/>
              </a:ext>
            </a:extLst>
          </p:cNvPr>
          <p:cNvSpPr/>
          <p:nvPr/>
        </p:nvSpPr>
        <p:spPr>
          <a:xfrm>
            <a:off x="4389373" y="45362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Фильтрация изображения (OpenCV) для выделения руки и снижения шума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56A14A6F-E716-4545-AE0F-8FC302CD1A52}"/>
              </a:ext>
            </a:extLst>
          </p:cNvPr>
          <p:cNvSpPr/>
          <p:nvPr/>
        </p:nvSpPr>
        <p:spPr>
          <a:xfrm>
            <a:off x="4390563" y="382657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Детекция рук (MediaPipe) определяет положение кисти и пальцев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3F567700-FA0D-434E-A6A8-4FD7B9DB2E86}"/>
              </a:ext>
            </a:extLst>
          </p:cNvPr>
          <p:cNvSpPr/>
          <p:nvPr/>
        </p:nvSpPr>
        <p:spPr>
          <a:xfrm>
            <a:off x="4389373" y="294367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Классификация жестов по ключевым точкам и траектории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98D47626-8D58-4785-A24C-CEB4C8100F32}"/>
              </a:ext>
            </a:extLst>
          </p:cNvPr>
          <p:cNvSpPr/>
          <p:nvPr/>
        </p:nvSpPr>
        <p:spPr>
          <a:xfrm>
            <a:off x="4391753" y="3391252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Управление мышью и интерфейсом (PyAutoGUI) по распознанным жестам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739B05-5125-47C4-9350-13A0F1FD9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58" y="557890"/>
            <a:ext cx="2509490" cy="19298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32722D-5C87-4952-9A56-1713D7A9F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769" y="557890"/>
            <a:ext cx="2616392" cy="19298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1AA15A-C264-4926-85CF-2754B780B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982" y="546281"/>
            <a:ext cx="3163039" cy="19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55000"/>
            <a:ext cx="10160000" cy="360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1" y="1728000"/>
            <a:ext cx="125719" cy="10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01" y="1728000"/>
            <a:ext cx="125719" cy="10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2657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8" y="457200"/>
            <a:ext cx="267601" cy="252000"/>
          </a:xfrm>
          <a:prstGeom prst="rect">
            <a:avLst/>
          </a:prstGeom>
        </p:spPr>
      </p:pic>
      <p:sp>
        <p:nvSpPr>
          <p:cNvPr id="10" name="Text 0">
            <a:extLst>
              <a:ext uri="{FF2B5EF4-FFF2-40B4-BE49-F238E27FC236}">
                <a16:creationId xmlns:a16="http://schemas.microsoft.com/office/drawing/2014/main" id="{D5CE2F47-BBE9-4158-AA8D-289BE6039B3E}"/>
              </a:ext>
            </a:extLst>
          </p:cNvPr>
          <p:cNvSpPr/>
          <p:nvPr/>
        </p:nvSpPr>
        <p:spPr>
          <a:xfrm>
            <a:off x="3179154" y="484965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 метрики</a:t>
            </a:r>
            <a:endParaRPr lang="en-US" sz="2400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E3F5363F-FAB6-4935-A3E9-9341411E926C}"/>
              </a:ext>
            </a:extLst>
          </p:cNvPr>
          <p:cNvSpPr/>
          <p:nvPr/>
        </p:nvSpPr>
        <p:spPr>
          <a:xfrm>
            <a:off x="855458" y="223171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определения жеста достигает 95,6%</a:t>
            </a:r>
            <a:endParaRPr lang="en-US" sz="1200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A74F2128-1852-4FF8-A2EB-02A45C7BE2E4}"/>
              </a:ext>
            </a:extLst>
          </p:cNvPr>
          <p:cNvSpPr/>
          <p:nvPr/>
        </p:nvSpPr>
        <p:spPr>
          <a:xfrm>
            <a:off x="810640" y="3399873"/>
            <a:ext cx="4159618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задержка составляет 101 мс, что позволяет комфортно управлять интерфейсом</a:t>
            </a:r>
            <a:endParaRPr lang="en-US" sz="1200" dirty="0"/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929772E5-0CA1-4F4F-8BFF-53B878F52861}"/>
              </a:ext>
            </a:extLst>
          </p:cNvPr>
          <p:cNvSpPr/>
          <p:nvPr/>
        </p:nvSpPr>
        <p:spPr>
          <a:xfrm>
            <a:off x="5090801" y="3399873"/>
            <a:ext cx="3889797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сравнения Leap Motion обеспечивает точность около 93% при задержке 150 мс</a:t>
            </a:r>
            <a:endParaRPr lang="en-US" sz="1200" dirty="0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E4E39195-776C-49EC-8F23-110A00FFBA41}"/>
              </a:ext>
            </a:extLst>
          </p:cNvPr>
          <p:cNvSpPr/>
          <p:nvPr/>
        </p:nvSpPr>
        <p:spPr>
          <a:xfrm>
            <a:off x="5090801" y="2231718"/>
            <a:ext cx="461199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метод проще в интеграции и дешевле, несмотря на большую задержку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5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5355000"/>
            <a:ext cx="9144000" cy="360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3" y="1908000"/>
            <a:ext cx="125719" cy="10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0" y="1908000"/>
            <a:ext cx="125719" cy="10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4" y="1908000"/>
            <a:ext cx="125719" cy="10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8000" y="0"/>
            <a:ext cx="432000" cy="792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1" y="457200"/>
            <a:ext cx="267601" cy="252000"/>
          </a:xfrm>
          <a:prstGeom prst="rect">
            <a:avLst/>
          </a:prstGeom>
        </p:spPr>
      </p:pic>
      <p:sp>
        <p:nvSpPr>
          <p:cNvPr id="15" name="Text 0">
            <a:extLst>
              <a:ext uri="{FF2B5EF4-FFF2-40B4-BE49-F238E27FC236}">
                <a16:creationId xmlns:a16="http://schemas.microsoft.com/office/drawing/2014/main" id="{43CF1C83-7674-4ECE-A3CA-9AC5DE33CF8C}"/>
              </a:ext>
            </a:extLst>
          </p:cNvPr>
          <p:cNvSpPr/>
          <p:nvPr/>
        </p:nvSpPr>
        <p:spPr>
          <a:xfrm>
            <a:off x="1564640" y="39600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подходов</a:t>
            </a:r>
            <a:endParaRPr lang="en-US" sz="2400" dirty="0"/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69B926A9-82BB-4742-9640-4EF4B0AF708D}"/>
              </a:ext>
            </a:extLst>
          </p:cNvPr>
          <p:cNvSpPr/>
          <p:nvPr/>
        </p:nvSpPr>
        <p:spPr>
          <a:xfrm>
            <a:off x="3739415" y="2553944"/>
            <a:ext cx="267101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Аппаратные подходы (Leap Motion, Kinect): высокая точность и простота жестов, но дорогое оборудование и ограниченный рабочий объём</a:t>
            </a:r>
            <a:endParaRPr lang="en-US" sz="1200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BA313E2C-87A7-4D41-A800-D0706FC8B487}"/>
              </a:ext>
            </a:extLst>
          </p:cNvPr>
          <p:cNvSpPr/>
          <p:nvPr/>
        </p:nvSpPr>
        <p:spPr>
          <a:xfrm>
            <a:off x="6683062" y="2828264"/>
            <a:ext cx="321002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IRE Journals: стандартная веб‑камера, MediaPipe и PyAutoGUI; курсор, клики, двойной клик, прокрутка; точность ≈90 % (до 80 % в слабом освещении), задержка ~100 мс; доступность и простота, но снижение точности и ограниченный набор жестов</a:t>
            </a:r>
            <a:endParaRPr lang="en-US" sz="1200" dirty="0"/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968D9BAB-F68A-4A09-8B15-4DB218050D37}"/>
              </a:ext>
            </a:extLst>
          </p:cNvPr>
          <p:cNvSpPr/>
          <p:nvPr/>
        </p:nvSpPr>
        <p:spPr>
          <a:xfrm>
            <a:off x="360482" y="2828264"/>
            <a:ext cx="362123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метод: доступность без специализированного оборудования, сглаживание траектории (EMA) и рабочая зона; точность ~95,6 %, задержка ~101 мс; поддержка перетаскивания, прокрутки и адаптация к промышленным условиям, но требуются настройки порогов</a:t>
            </a:r>
            <a:endParaRPr lang="en-US" sz="1200" dirty="0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0900D12E-79D8-4C51-916C-008CB129BEE4}"/>
              </a:ext>
            </a:extLst>
          </p:cNvPr>
          <p:cNvSpPr/>
          <p:nvPr/>
        </p:nvSpPr>
        <p:spPr>
          <a:xfrm>
            <a:off x="621506" y="4320913"/>
            <a:ext cx="9920819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методы компьютерного зрения: широка доступность без аппаратуры, но низкая точность и устойчивость к шуму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30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2878</TotalTime>
  <Words>479</Words>
  <Application>Microsoft Office PowerPoint</Application>
  <PresentationFormat>Произвольный</PresentationFormat>
  <Paragraphs>58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PT Sans</vt:lpstr>
      <vt:lpstr>Times New Roman</vt:lpstr>
      <vt:lpstr>Тема Office 2013–2022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Nurguyana</dc:creator>
  <cp:lastModifiedBy>dnk_novsu@novsu.ru</cp:lastModifiedBy>
  <cp:revision>231</cp:revision>
  <dcterms:created xsi:type="dcterms:W3CDTF">2018-11-30T11:29:18Z</dcterms:created>
  <dcterms:modified xsi:type="dcterms:W3CDTF">2025-11-16T18:35:04Z</dcterms:modified>
</cp:coreProperties>
</file>