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8"/>
  </p:notes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Raleway SemiBold" panose="020B0604020202020204" charset="-52"/>
      <p:regular r:id="rId13"/>
      <p:bold r:id="rId14"/>
      <p:italic r:id="rId15"/>
      <p:boldItalic r:id="rId16"/>
    </p:embeddedFont>
    <p:embeddedFont>
      <p:font typeface="Helvetica Neue" panose="020B0604020202020204" charset="0"/>
      <p:regular r:id="rId17"/>
      <p:bold r:id="rId18"/>
      <p:italic r:id="rId19"/>
      <p:boldItalic r:id="rId20"/>
    </p:embeddedFont>
    <p:embeddedFont>
      <p:font typeface="Raleway" panose="020B0604020202020204" charset="-52"/>
      <p:regular r:id="rId21"/>
      <p:bold r:id="rId22"/>
      <p:italic r:id="rId23"/>
      <p:boldItalic r:id="rId24"/>
    </p:embeddedFont>
    <p:embeddedFont>
      <p:font typeface="Century Gothic" panose="020B0502020202020204" pitchFamily="3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F2F2D"/>
    <a:srgbClr val="FCAF17"/>
    <a:srgbClr val="ADDAE3"/>
    <a:srgbClr val="BAC1C7"/>
    <a:srgbClr val="FEDF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C4FA1AB-306F-43C9-A298-9B98B69C99E3}">
  <a:tblStyle styleId="{DC4FA1AB-306F-43C9-A298-9B98B69C99E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font" Target="fonts/font18.fntdata"/><Relationship Id="rId3" Type="http://schemas.openxmlformats.org/officeDocument/2006/relationships/slide" Target="slides/slide1.xml"/><Relationship Id="rId21" Type="http://schemas.openxmlformats.org/officeDocument/2006/relationships/font" Target="fonts/font13.fntdata"/><Relationship Id="rId7" Type="http://schemas.openxmlformats.org/officeDocument/2006/relationships/slide" Target="slides/slide5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font" Target="fonts/font17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font" Target="fonts/font20.fntdata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font" Target="fonts/font19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38120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54645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23630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28514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36606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33395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7" y="1271769"/>
            <a:ext cx="4197375" cy="1754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Разработка платформы по поиску подработки при помощи искусственного интеллекта </a:t>
            </a:r>
            <a:r>
              <a:rPr lang="en-US" sz="2000" b="1" dirty="0">
                <a:solidFill>
                  <a:schemeClr val="tx1"/>
                </a:solidFill>
              </a:rPr>
              <a:t>«</a:t>
            </a:r>
            <a:r>
              <a:rPr lang="en-US" sz="2000" b="1" dirty="0" err="1">
                <a:solidFill>
                  <a:schemeClr val="tx1"/>
                </a:solidFill>
              </a:rPr>
              <a:t>TaskMatch</a:t>
            </a:r>
            <a:r>
              <a:rPr lang="en-US" sz="2000" b="1" dirty="0">
                <a:solidFill>
                  <a:schemeClr val="tx1"/>
                </a:solidFill>
              </a:rPr>
              <a:t>» </a:t>
            </a:r>
            <a:endParaRPr sz="2000" b="1" dirty="0">
              <a:solidFill>
                <a:schemeClr val="tx1"/>
              </a:solidFill>
            </a:endParaRPr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079" y="1106697"/>
            <a:ext cx="4464506" cy="4464506"/>
          </a:xfrm>
          <a:prstGeom prst="rect">
            <a:avLst/>
          </a:prstGeom>
        </p:spPr>
      </p:pic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dirty="0" smtClean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КОМАНДА              </a:t>
            </a:r>
            <a:r>
              <a:rPr lang="ru" sz="2400" dirty="0" smtClean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«Львы Невы»</a:t>
            </a:r>
            <a:endParaRPr sz="24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/>
          <a:srcRect l="18439" t="8789" r="4058" b="3320"/>
          <a:stretch/>
        </p:blipFill>
        <p:spPr>
          <a:xfrm rot="21219462">
            <a:off x="-4248" y="1887831"/>
            <a:ext cx="3134097" cy="355413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/>
          <a:srcRect l="24232" t="8589" r="18240" b="4519"/>
          <a:stretch/>
        </p:blipFill>
        <p:spPr>
          <a:xfrm>
            <a:off x="4567031" y="1635257"/>
            <a:ext cx="2538876" cy="3834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1504781" y="5823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800703" y="2447217"/>
            <a:ext cx="2995893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311150" indent="-171450">
              <a:buClr>
                <a:schemeClr val="dk1"/>
              </a:buClr>
            </a:pPr>
            <a:r>
              <a:rPr lang="ru-RU" sz="1400" dirty="0" smtClean="0">
                <a:solidFill>
                  <a:srgbClr val="132C40"/>
                </a:solidFill>
              </a:rPr>
              <a:t>Общепит (рестораны, </a:t>
            </a:r>
            <a:r>
              <a:rPr lang="ru-RU" sz="1400" dirty="0" smtClean="0">
                <a:solidFill>
                  <a:schemeClr val="bg2"/>
                </a:solidFill>
              </a:rPr>
              <a:t>кафе. кофейни)</a:t>
            </a:r>
          </a:p>
          <a:p>
            <a:pPr marL="311150" indent="-171450">
              <a:buClr>
                <a:schemeClr val="dk1"/>
              </a:buClr>
            </a:pPr>
            <a:r>
              <a:rPr lang="ru-RU" sz="1400" dirty="0" smtClean="0">
                <a:solidFill>
                  <a:schemeClr val="bg2"/>
                </a:solidFill>
              </a:rPr>
              <a:t>Гостиничный бизнес</a:t>
            </a:r>
          </a:p>
          <a:p>
            <a:pPr marL="311150" indent="-171450">
              <a:buClr>
                <a:schemeClr val="dk1"/>
              </a:buClr>
            </a:pPr>
            <a:r>
              <a:rPr lang="ru-RU" sz="1400" dirty="0" err="1" smtClean="0">
                <a:solidFill>
                  <a:schemeClr val="bg2"/>
                </a:solidFill>
              </a:rPr>
              <a:t>Клининговые</a:t>
            </a:r>
            <a:r>
              <a:rPr lang="ru-RU" sz="1400" dirty="0" smtClean="0">
                <a:solidFill>
                  <a:schemeClr val="bg2"/>
                </a:solidFill>
              </a:rPr>
              <a:t> компании</a:t>
            </a:r>
          </a:p>
          <a:p>
            <a:pPr marL="311150" indent="-171450">
              <a:buClr>
                <a:schemeClr val="dk1"/>
              </a:buClr>
            </a:pPr>
            <a:r>
              <a:rPr lang="ru-RU" sz="1400" dirty="0" smtClean="0">
                <a:solidFill>
                  <a:schemeClr val="bg2"/>
                </a:solidFill>
              </a:rPr>
              <a:t>Площадки, проводящие специальные </a:t>
            </a:r>
            <a:r>
              <a:rPr lang="ru-RU" sz="1400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мероприятия (форумы, конференции)</a:t>
            </a: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144718" y="1623317"/>
            <a:ext cx="2301902" cy="544530"/>
          </a:xfrm>
          <a:prstGeom prst="rect">
            <a:avLst/>
          </a:prstGeom>
          <a:solidFill>
            <a:srgbClr val="ADDAE3"/>
          </a:solidFill>
          <a:ln>
            <a:solidFill>
              <a:srgbClr val="ADDA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2"/>
                </a:solidFill>
                <a:latin typeface="Raleway" panose="020B0604020202020204" charset="-52"/>
              </a:rPr>
              <a:t>Работодатели</a:t>
            </a:r>
            <a:endParaRPr lang="ru-RU" dirty="0">
              <a:solidFill>
                <a:schemeClr val="bg2"/>
              </a:solidFill>
              <a:latin typeface="Raleway" panose="020B060402020202020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90835" y="1623317"/>
            <a:ext cx="2301902" cy="544530"/>
          </a:xfrm>
          <a:prstGeom prst="rect">
            <a:avLst/>
          </a:prstGeom>
          <a:solidFill>
            <a:srgbClr val="ADDAE3"/>
          </a:solidFill>
          <a:ln>
            <a:solidFill>
              <a:srgbClr val="ADDA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2"/>
                </a:solidFill>
                <a:latin typeface="Raleway" panose="020B0604020202020204" charset="-52"/>
              </a:rPr>
              <a:t>Соискатели</a:t>
            </a:r>
            <a:endParaRPr lang="ru-RU" dirty="0">
              <a:solidFill>
                <a:schemeClr val="bg2"/>
              </a:solidFill>
              <a:latin typeface="Raleway" panose="020B0604020202020204" charset="-5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59436" y="2447217"/>
            <a:ext cx="38729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Raleway" panose="020B0604020202020204" charset="-52"/>
              </a:rPr>
              <a:t>Студенты</a:t>
            </a:r>
            <a:r>
              <a:rPr lang="en-US" dirty="0">
                <a:latin typeface="Raleway" panose="020B0604020202020204" charset="-52"/>
              </a:rPr>
              <a:t>,</a:t>
            </a:r>
            <a:r>
              <a:rPr lang="ru-RU" dirty="0" smtClean="0">
                <a:latin typeface="Raleway" panose="020B0604020202020204" charset="-52"/>
              </a:rPr>
              <a:t> </a:t>
            </a:r>
            <a:r>
              <a:rPr lang="ru-RU" dirty="0">
                <a:latin typeface="Raleway" panose="020B0604020202020204" charset="-52"/>
              </a:rPr>
              <a:t>преимущественно очного и очно-заочного обучения (2-5 курсы)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Raleway" panose="020B0604020202020204" charset="-52"/>
              </a:rPr>
              <a:t>Школьники </a:t>
            </a:r>
            <a:r>
              <a:rPr lang="ru-RU" dirty="0">
                <a:latin typeface="Raleway" panose="020B0604020202020204" charset="-52"/>
              </a:rPr>
              <a:t>14&gt; лет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Raleway" panose="020B0604020202020204" charset="-52"/>
              </a:rPr>
              <a:t>Молодежь</a:t>
            </a:r>
            <a:r>
              <a:rPr lang="ru-RU" dirty="0">
                <a:latin typeface="Raleway" panose="020B0604020202020204" charset="-52"/>
              </a:rPr>
              <a:t>, выпускники вузов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Raleway" panose="020B0604020202020204" charset="-52"/>
              </a:rPr>
              <a:t>Люди </a:t>
            </a:r>
            <a:r>
              <a:rPr lang="ru-RU" dirty="0">
                <a:latin typeface="Raleway" panose="020B0604020202020204" charset="-52"/>
              </a:rPr>
              <a:t>любого возраста, без постоянного места работы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Овал 27"/>
          <p:cNvSpPr/>
          <p:nvPr/>
        </p:nvSpPr>
        <p:spPr>
          <a:xfrm>
            <a:off x="5322041" y="1812370"/>
            <a:ext cx="2410140" cy="62621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EDF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222908" y="1842556"/>
            <a:ext cx="2410140" cy="62621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EDF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698749" y="64130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660286" y="1944418"/>
            <a:ext cx="3527567" cy="2666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600" dirty="0" smtClean="0">
                <a:solidFill>
                  <a:srgbClr val="132C40"/>
                </a:solidFill>
              </a:rPr>
              <a:t>Работодателей</a:t>
            </a:r>
          </a:p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ru-RU" sz="1600" dirty="0" smtClean="0">
              <a:solidFill>
                <a:srgbClr val="132C40"/>
              </a:solidFill>
            </a:endParaRPr>
          </a:p>
          <a:p>
            <a:pPr marL="425450" indent="-285750">
              <a:buClr>
                <a:schemeClr val="dk1"/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132C40"/>
                </a:solidFill>
              </a:rPr>
              <a:t>нет платформы, где можно найти временный персонал</a:t>
            </a:r>
          </a:p>
          <a:p>
            <a:pPr marL="425450" indent="-285750">
              <a:buClr>
                <a:schemeClr val="dk1"/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132C40"/>
                </a:solidFill>
              </a:rPr>
              <a:t>недостаточно временных сотрудников</a:t>
            </a:r>
          </a:p>
          <a:p>
            <a:pPr marL="425450" indent="-285750">
              <a:buClr>
                <a:schemeClr val="dk1"/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132C40"/>
                </a:solidFill>
              </a:rPr>
              <a:t>отсутствие лишнего времени для поиска временных сотрудников</a:t>
            </a:r>
            <a:endParaRPr sz="1400" dirty="0" smtClean="0">
              <a:solidFill>
                <a:srgbClr val="132C40"/>
              </a:solidFill>
            </a:endParaRPr>
          </a:p>
          <a:p>
            <a:pPr marL="285750" indent="-285750"/>
            <a:endParaRPr sz="1400" dirty="0">
              <a:solidFill>
                <a:srgbClr val="132C40"/>
              </a:solidFill>
            </a:endParaRPr>
          </a:p>
          <a:p>
            <a:pPr marL="387350" indent="-285750">
              <a:buSzPts val="1800"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742658" y="1943117"/>
            <a:ext cx="3657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Raleway" panose="020B0604020202020204" charset="-52"/>
              </a:rPr>
              <a:t>Соискателей</a:t>
            </a:r>
          </a:p>
          <a:p>
            <a:pPr algn="ctr"/>
            <a:endParaRPr lang="ru-RU" sz="1600" dirty="0" smtClean="0">
              <a:latin typeface="Raleway" panose="020B0604020202020204" charset="-52"/>
            </a:endParaRPr>
          </a:p>
          <a:p>
            <a:pPr algn="ctr"/>
            <a:endParaRPr lang="ru-RU" sz="1600" dirty="0" smtClean="0">
              <a:latin typeface="Raleway" panose="020B0604020202020204" charset="-5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48216" y="449155"/>
            <a:ext cx="25520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bg2"/>
                </a:solidFill>
                <a:latin typeface="Raleway" panose="020B0604020202020204" charset="-52"/>
              </a:rPr>
              <a:t>Общая проблема:</a:t>
            </a:r>
          </a:p>
          <a:p>
            <a:pPr algn="r"/>
            <a:r>
              <a:rPr lang="ru-RU" dirty="0" smtClean="0">
                <a:solidFill>
                  <a:schemeClr val="bg2"/>
                </a:solidFill>
                <a:latin typeface="Raleway" panose="020B0604020202020204" charset="-52"/>
              </a:rPr>
              <a:t>нет </a:t>
            </a:r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платформы для поиска </a:t>
            </a:r>
            <a:r>
              <a:rPr lang="ru-RU" dirty="0" smtClean="0">
                <a:solidFill>
                  <a:schemeClr val="bg2"/>
                </a:solidFill>
                <a:latin typeface="Raleway" panose="020B0604020202020204" charset="-52"/>
              </a:rPr>
              <a:t>подработки </a:t>
            </a:r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и </a:t>
            </a:r>
            <a:r>
              <a:rPr lang="ru-RU" dirty="0" smtClean="0">
                <a:solidFill>
                  <a:schemeClr val="bg2"/>
                </a:solidFill>
                <a:latin typeface="Raleway" panose="020B0604020202020204" charset="-52"/>
              </a:rPr>
              <a:t>временных сотрудников</a:t>
            </a:r>
            <a:endParaRPr lang="ru-RU" dirty="0">
              <a:solidFill>
                <a:schemeClr val="bg2"/>
              </a:solidFill>
              <a:latin typeface="Raleway" panose="020B0604020202020204" charset="-52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742658" y="2517335"/>
            <a:ext cx="366273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bg2">
                    <a:lumMod val="75000"/>
                    <a:lumOff val="25000"/>
                  </a:schemeClr>
                </a:solidFill>
                <a:latin typeface="Raleway" panose="020B0604020202020204" charset="-52"/>
              </a:rPr>
              <a:t>недостаточно </a:t>
            </a:r>
            <a:r>
              <a:rPr lang="ru-RU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Raleway" panose="020B0604020202020204" charset="-52"/>
              </a:rPr>
              <a:t>времени, чтобы </a:t>
            </a:r>
            <a:r>
              <a:rPr lang="ru-RU" dirty="0">
                <a:solidFill>
                  <a:schemeClr val="bg2">
                    <a:lumMod val="75000"/>
                    <a:lumOff val="25000"/>
                  </a:schemeClr>
                </a:solidFill>
                <a:latin typeface="Raleway" panose="020B0604020202020204" charset="-52"/>
              </a:rPr>
              <a:t>работать полный день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bg2">
                    <a:lumMod val="75000"/>
                    <a:lumOff val="25000"/>
                  </a:schemeClr>
                </a:solidFill>
                <a:latin typeface="Raleway" panose="020B0604020202020204" charset="-52"/>
              </a:rPr>
              <a:t>проблема с поиском подработки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bg2">
                    <a:lumMod val="75000"/>
                    <a:lumOff val="25000"/>
                  </a:schemeClr>
                </a:solidFill>
                <a:latin typeface="Raleway" panose="020B0604020202020204" charset="-52"/>
              </a:rPr>
              <a:t>нет возможности полноценно проходить практику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bg2">
                    <a:lumMod val="75000"/>
                    <a:lumOff val="25000"/>
                  </a:schemeClr>
                </a:solidFill>
                <a:latin typeface="Raleway" panose="020B0604020202020204" charset="-52"/>
              </a:rPr>
              <a:t>нет возможности получить опыт работы, который требуют почти на всех вакансиях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351928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531334" y="2836797"/>
            <a:ext cx="4390600" cy="613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 b="1" dirty="0" smtClean="0">
                <a:solidFill>
                  <a:srgbClr val="8F00FF"/>
                </a:solidFill>
              </a:rPr>
              <a:t>Уникальные преимущества и выгоды для клиентов</a:t>
            </a:r>
            <a:endParaRPr sz="1400" b="1" dirty="0">
              <a:solidFill>
                <a:srgbClr val="8F00FF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530721" y="1687299"/>
            <a:ext cx="7914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Raleway" panose="020B0604020202020204" charset="-52"/>
              </a:rPr>
              <a:t>-создание сервиса </a:t>
            </a:r>
            <a:r>
              <a:rPr lang="ru-RU" b="1" dirty="0" smtClean="0">
                <a:latin typeface="Raleway" panose="020B0604020202020204" charset="-52"/>
              </a:rPr>
              <a:t>«</a:t>
            </a:r>
            <a:r>
              <a:rPr lang="en-US" b="1" dirty="0" err="1" smtClean="0">
                <a:latin typeface="Raleway" panose="020B0604020202020204" charset="-52"/>
              </a:rPr>
              <a:t>TaskMatch</a:t>
            </a:r>
            <a:r>
              <a:rPr lang="ru-RU" b="1" dirty="0" smtClean="0">
                <a:latin typeface="Raleway" panose="020B0604020202020204" charset="-52"/>
              </a:rPr>
              <a:t>»</a:t>
            </a:r>
            <a:r>
              <a:rPr lang="en-US" dirty="0" smtClean="0">
                <a:latin typeface="Raleway" panose="020B0604020202020204" charset="-52"/>
              </a:rPr>
              <a:t> </a:t>
            </a:r>
            <a:r>
              <a:rPr lang="ru-RU" dirty="0" smtClean="0">
                <a:latin typeface="Raleway" panose="020B0604020202020204" charset="-52"/>
              </a:rPr>
              <a:t>для поиска временных вакансий с помощью искусственного интеллекта</a:t>
            </a:r>
            <a:endParaRPr lang="ru-RU" dirty="0">
              <a:latin typeface="Raleway" panose="020B060402020202020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51217" y="491528"/>
            <a:ext cx="45941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b="1" dirty="0" smtClean="0">
                <a:latin typeface="Raleway" panose="020B0604020202020204" charset="-52"/>
              </a:rPr>
              <a:t>Сервис «</a:t>
            </a:r>
            <a:r>
              <a:rPr lang="en-US" sz="1200" b="1" dirty="0" err="1" smtClean="0">
                <a:latin typeface="Raleway" panose="020B0604020202020204" charset="-52"/>
              </a:rPr>
              <a:t>TaskMatch</a:t>
            </a:r>
            <a:r>
              <a:rPr lang="ru-RU" sz="1200" b="1" dirty="0" smtClean="0">
                <a:latin typeface="Raleway" panose="020B0604020202020204" charset="-52"/>
              </a:rPr>
              <a:t>»</a:t>
            </a:r>
            <a:r>
              <a:rPr lang="ru-RU" sz="1200" dirty="0" smtClean="0">
                <a:latin typeface="Raleway" panose="020B0604020202020204" charset="-52"/>
              </a:rPr>
              <a:t>— </a:t>
            </a:r>
            <a:r>
              <a:rPr lang="ru-RU" sz="1200" dirty="0">
                <a:latin typeface="Raleway" panose="020B0604020202020204" charset="-52"/>
              </a:rPr>
              <a:t>это инновационная </a:t>
            </a:r>
            <a:r>
              <a:rPr lang="ru-RU" sz="1200" dirty="0" smtClean="0">
                <a:latin typeface="Raleway" panose="020B0604020202020204" charset="-52"/>
              </a:rPr>
              <a:t>платформа на </a:t>
            </a:r>
            <a:r>
              <a:rPr lang="ru-RU" sz="1200" dirty="0">
                <a:latin typeface="Raleway" panose="020B0604020202020204" charset="-52"/>
              </a:rPr>
              <a:t>базе искусственного </a:t>
            </a:r>
            <a:r>
              <a:rPr lang="ru-RU" sz="1200" dirty="0" smtClean="0">
                <a:latin typeface="Raleway" panose="020B0604020202020204" charset="-52"/>
              </a:rPr>
              <a:t>интеллекта, созданная для </a:t>
            </a:r>
            <a:r>
              <a:rPr lang="ru-RU" sz="1200" dirty="0">
                <a:latin typeface="Raleway" panose="020B0604020202020204" charset="-52"/>
              </a:rPr>
              <a:t>помощи сотрудникам и </a:t>
            </a:r>
            <a:r>
              <a:rPr lang="ru-RU" sz="1200" dirty="0" smtClean="0">
                <a:latin typeface="Raleway" panose="020B0604020202020204" charset="-52"/>
              </a:rPr>
              <a:t>работодателям в поиске временных вакансий и работников</a:t>
            </a:r>
            <a:endParaRPr lang="ru-RU" sz="1200" dirty="0">
              <a:latin typeface="Raleway" panose="020B0604020202020204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39576" y="2210519"/>
            <a:ext cx="35485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Raleway" panose="020B0604020202020204" charset="-52"/>
              </a:rPr>
              <a:t>виртуальный помощник </a:t>
            </a:r>
            <a:r>
              <a:rPr lang="ru-RU" sz="1200" dirty="0" smtClean="0">
                <a:latin typeface="Raleway" panose="020B0604020202020204" charset="-52"/>
              </a:rPr>
              <a:t>поможет написать </a:t>
            </a:r>
            <a:r>
              <a:rPr lang="ru-RU" sz="1200" dirty="0">
                <a:latin typeface="Raleway" panose="020B0604020202020204" charset="-52"/>
              </a:rPr>
              <a:t>резюме, </a:t>
            </a:r>
            <a:r>
              <a:rPr lang="ru-RU" sz="1200" dirty="0" smtClean="0">
                <a:latin typeface="Raleway" panose="020B0604020202020204" charset="-52"/>
              </a:rPr>
              <a:t>объявление </a:t>
            </a:r>
            <a:r>
              <a:rPr lang="ru-RU" sz="1200" dirty="0">
                <a:latin typeface="Raleway" panose="020B0604020202020204" charset="-52"/>
              </a:rPr>
              <a:t>для вакансии, </a:t>
            </a:r>
            <a:r>
              <a:rPr lang="ru-RU" sz="1200" dirty="0" smtClean="0">
                <a:latin typeface="Raleway" panose="020B0604020202020204" charset="-52"/>
              </a:rPr>
              <a:t>проведет отбор сотрудников </a:t>
            </a:r>
            <a:r>
              <a:rPr lang="ru-RU" sz="1200" dirty="0">
                <a:latin typeface="Raleway" panose="020B0604020202020204" charset="-52"/>
              </a:rPr>
              <a:t>по их качествам </a:t>
            </a:r>
            <a:r>
              <a:rPr lang="ru-RU" sz="1200" dirty="0" smtClean="0">
                <a:latin typeface="Raleway" panose="020B0604020202020204" charset="-52"/>
              </a:rPr>
              <a:t>и даже поможет найти подходящую работу при помощи теста </a:t>
            </a:r>
            <a:r>
              <a:rPr lang="ru-RU" sz="1200" dirty="0">
                <a:latin typeface="Raleway" panose="020B0604020202020204" charset="-52"/>
              </a:rPr>
              <a:t>или </a:t>
            </a:r>
            <a:r>
              <a:rPr lang="ru-RU" sz="1200" dirty="0" smtClean="0">
                <a:latin typeface="Raleway" panose="020B0604020202020204" charset="-52"/>
              </a:rPr>
              <a:t>викторины</a:t>
            </a:r>
            <a:endParaRPr lang="ru-RU" sz="1200" dirty="0">
              <a:latin typeface="Raleway" panose="020B0604020202020204" charset="-52"/>
            </a:endParaRPr>
          </a:p>
        </p:txBody>
      </p:sp>
      <p:cxnSp>
        <p:nvCxnSpPr>
          <p:cNvPr id="8" name="Скругленная соединительная линия 7"/>
          <p:cNvCxnSpPr>
            <a:stCxn id="2" idx="2"/>
            <a:endCxn id="4" idx="1"/>
          </p:cNvCxnSpPr>
          <p:nvPr/>
        </p:nvCxnSpPr>
        <p:spPr>
          <a:xfrm rot="16200000" flipH="1">
            <a:off x="4609891" y="2088666"/>
            <a:ext cx="507832" cy="751537"/>
          </a:xfrm>
          <a:prstGeom prst="curvedConnector2">
            <a:avLst/>
          </a:prstGeom>
          <a:ln w="22225" cmpd="thickThin">
            <a:solidFill>
              <a:srgbClr val="FF2F2D">
                <a:alpha val="83000"/>
              </a:srgbClr>
            </a:solidFill>
            <a:prstDash val="lgDash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30721" y="3450056"/>
            <a:ext cx="5309467" cy="1169551"/>
          </a:xfrm>
          <a:prstGeom prst="rect">
            <a:avLst/>
          </a:prstGeom>
          <a:solidFill>
            <a:schemeClr val="lt1"/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Raleway" panose="020B0604020202020204" charset="-52"/>
              </a:rPr>
              <a:t>Удобный и доступный выбор вакансий для сотрудников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Raleway" panose="020B0604020202020204" charset="-52"/>
              </a:rPr>
              <a:t>Проверенные работодатели и работники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Raleway" panose="020B0604020202020204" charset="-52"/>
              </a:rPr>
              <a:t>Рейтинг и отзывы о пользователях и организациях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Raleway" panose="020B0604020202020204" charset="-52"/>
              </a:rPr>
              <a:t>Помощник-искусственный интеллект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Raleway" panose="020B0604020202020204" charset="-52"/>
              </a:rPr>
              <a:t>Надежные и своевременные выплаты</a:t>
            </a:r>
            <a:endParaRPr lang="ru-RU" dirty="0">
              <a:solidFill>
                <a:schemeClr val="tx2">
                  <a:lumMod val="75000"/>
                  <a:lumOff val="25000"/>
                </a:schemeClr>
              </a:solidFill>
              <a:latin typeface="Raleway" panose="020B0604020202020204" charset="-52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/>
          <a:srcRect l="45804" t="42147" r="2460" b="12110"/>
          <a:stretch/>
        </p:blipFill>
        <p:spPr>
          <a:xfrm>
            <a:off x="6572210" y="3450056"/>
            <a:ext cx="1483946" cy="131206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230</Words>
  <Application>Microsoft Office PowerPoint</Application>
  <PresentationFormat>Экран (16:9)</PresentationFormat>
  <Paragraphs>40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4" baseType="lpstr">
      <vt:lpstr>Calibri</vt:lpstr>
      <vt:lpstr>Raleway SemiBold</vt:lpstr>
      <vt:lpstr>Helvetica Neue</vt:lpstr>
      <vt:lpstr>Wingdings</vt:lpstr>
      <vt:lpstr>Raleway</vt:lpstr>
      <vt:lpstr>Arial</vt:lpstr>
      <vt:lpstr>Century Gothic</vt:lpstr>
      <vt:lpstr>Simple Light</vt:lpstr>
      <vt:lpstr>Simple Light</vt:lpstr>
      <vt:lpstr>Презентация PowerPoint</vt:lpstr>
      <vt:lpstr>Презентация PowerPoint</vt:lpstr>
      <vt:lpstr>ЦЕЛЕВАЯ АУДИТОРИЯ</vt:lpstr>
      <vt:lpstr>ПРОБЛЕМА</vt:lpstr>
      <vt:lpstr>РЕШЕНИЕ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Дарья Петрова</dc:creator>
  <cp:lastModifiedBy>эдвинас синеокий</cp:lastModifiedBy>
  <cp:revision>19</cp:revision>
  <dcterms:modified xsi:type="dcterms:W3CDTF">2024-10-16T22:51:48Z</dcterms:modified>
</cp:coreProperties>
</file>