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7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90" y="3939609"/>
            <a:ext cx="11424960" cy="3425099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 algn="l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«Гальванический модуль для антибактериального серебрения стоматологических инструментов</a:t>
            </a:r>
            <a:r>
              <a:rPr lang="ru-RU" sz="56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»</a:t>
            </a:r>
            <a:endParaRPr lang="ru-RU" sz="5600" b="1" spc="-1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8610600" cy="1173201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 err="1" smtClean="0">
                <a:latin typeface="Microsoft Sans Serif"/>
                <a:cs typeface="Microsoft Sans Serif"/>
              </a:rPr>
              <a:t>Шелементьев</a:t>
            </a:r>
            <a:r>
              <a:rPr lang="ru-RU" sz="3650" spc="-10" dirty="0" smtClean="0">
                <a:latin typeface="Microsoft Sans Serif"/>
                <a:cs typeface="Microsoft Sans Serif"/>
              </a:rPr>
              <a:t> Кирилл Сергеевич, +79631097202, ПГУ МИ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349149" y="0"/>
            <a:ext cx="4140301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 smtClean="0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 dirty="0"/>
          </a:p>
        </p:txBody>
      </p:sp>
      <p:sp>
        <p:nvSpPr>
          <p:cNvPr id="85" name="Shape 2"/>
          <p:cNvSpPr/>
          <p:nvPr/>
        </p:nvSpPr>
        <p:spPr>
          <a:xfrm>
            <a:off x="207901" y="1509087"/>
            <a:ext cx="9539349" cy="6126788"/>
          </a:xfrm>
          <a:prstGeom prst="roundRect">
            <a:avLst>
              <a:gd name="adj" fmla="val 443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6" name="Shape 20"/>
          <p:cNvSpPr/>
          <p:nvPr/>
        </p:nvSpPr>
        <p:spPr>
          <a:xfrm>
            <a:off x="210146" y="7778515"/>
            <a:ext cx="9537104" cy="2752960"/>
          </a:xfrm>
          <a:prstGeom prst="roundRect">
            <a:avLst>
              <a:gd name="adj" fmla="val 969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7" name="Shape 31"/>
          <p:cNvSpPr/>
          <p:nvPr/>
        </p:nvSpPr>
        <p:spPr>
          <a:xfrm>
            <a:off x="9920286" y="1509087"/>
            <a:ext cx="9885363" cy="5136188"/>
          </a:xfrm>
          <a:prstGeom prst="roundRect">
            <a:avLst>
              <a:gd name="adj" fmla="val 5797"/>
            </a:avLst>
          </a:prstGeom>
          <a:solidFill>
            <a:srgbClr val="1D1D1D"/>
          </a:solidFill>
          <a:ln/>
        </p:spPr>
      </p:sp>
      <p:sp>
        <p:nvSpPr>
          <p:cNvPr id="88" name="Shape 48"/>
          <p:cNvSpPr/>
          <p:nvPr/>
        </p:nvSpPr>
        <p:spPr>
          <a:xfrm>
            <a:off x="9907587" y="6797675"/>
            <a:ext cx="9898063" cy="3733800"/>
          </a:xfrm>
          <a:prstGeom prst="roundRect">
            <a:avLst>
              <a:gd name="adj" fmla="val 724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9" name="Shape 3"/>
          <p:cNvSpPr/>
          <p:nvPr/>
        </p:nvSpPr>
        <p:spPr>
          <a:xfrm>
            <a:off x="421286" y="1679088"/>
            <a:ext cx="486764" cy="509194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0050" y="31700"/>
                </a:moveTo>
                <a:lnTo>
                  <a:pt x="56666" y="79921"/>
                </a:lnTo>
                <a:cubicBezTo>
                  <a:pt x="54955" y="81818"/>
                  <a:pt x="55029" y="84758"/>
                  <a:pt x="56852" y="86581"/>
                </a:cubicBezTo>
                <a:cubicBezTo>
                  <a:pt x="68200" y="97929"/>
                  <a:pt x="86618" y="97929"/>
                  <a:pt x="97966" y="86581"/>
                </a:cubicBezTo>
                <a:lnTo>
                  <a:pt x="109798" y="74749"/>
                </a:lnTo>
                <a:cubicBezTo>
                  <a:pt x="111361" y="73186"/>
                  <a:pt x="113333" y="72330"/>
                  <a:pt x="115342" y="72182"/>
                </a:cubicBezTo>
                <a:cubicBezTo>
                  <a:pt x="117872" y="71958"/>
                  <a:pt x="120476" y="72814"/>
                  <a:pt x="122411" y="74749"/>
                </a:cubicBezTo>
                <a:lnTo>
                  <a:pt x="188119" y="139898"/>
                </a:lnTo>
                <a:lnTo>
                  <a:pt x="214313" y="119063"/>
                </a:lnTo>
                <a:lnTo>
                  <a:pt x="214313" y="11906"/>
                </a:lnTo>
                <a:lnTo>
                  <a:pt x="172641" y="35719"/>
                </a:lnTo>
                <a:lnTo>
                  <a:pt x="163785" y="29803"/>
                </a:lnTo>
                <a:cubicBezTo>
                  <a:pt x="157907" y="25896"/>
                  <a:pt x="151023" y="23812"/>
                  <a:pt x="143954" y="23812"/>
                </a:cubicBezTo>
                <a:lnTo>
                  <a:pt x="117760" y="23812"/>
                </a:lnTo>
                <a:cubicBezTo>
                  <a:pt x="117351" y="23812"/>
                  <a:pt x="116904" y="23812"/>
                  <a:pt x="116495" y="23850"/>
                </a:cubicBezTo>
                <a:cubicBezTo>
                  <a:pt x="110207" y="24185"/>
                  <a:pt x="104291" y="27012"/>
                  <a:pt x="100050" y="31700"/>
                </a:cubicBezTo>
                <a:close/>
                <a:moveTo>
                  <a:pt x="43383" y="67977"/>
                </a:moveTo>
                <a:lnTo>
                  <a:pt x="83121" y="23812"/>
                </a:lnTo>
                <a:lnTo>
                  <a:pt x="68387" y="23812"/>
                </a:lnTo>
                <a:cubicBezTo>
                  <a:pt x="58899" y="23812"/>
                  <a:pt x="49820" y="27570"/>
                  <a:pt x="43123" y="34268"/>
                </a:cubicBezTo>
                <a:lnTo>
                  <a:pt x="41672" y="35719"/>
                </a:lnTo>
                <a:lnTo>
                  <a:pt x="0" y="11906"/>
                </a:lnTo>
                <a:lnTo>
                  <a:pt x="0" y="119063"/>
                </a:lnTo>
                <a:lnTo>
                  <a:pt x="58192" y="167543"/>
                </a:lnTo>
                <a:cubicBezTo>
                  <a:pt x="66749" y="174687"/>
                  <a:pt x="77539" y="178594"/>
                  <a:pt x="88664" y="178594"/>
                </a:cubicBezTo>
                <a:lnTo>
                  <a:pt x="94506" y="178594"/>
                </a:lnTo>
                <a:lnTo>
                  <a:pt x="91901" y="175989"/>
                </a:lnTo>
                <a:cubicBezTo>
                  <a:pt x="88404" y="172492"/>
                  <a:pt x="88404" y="166836"/>
                  <a:pt x="91901" y="163376"/>
                </a:cubicBezTo>
                <a:cubicBezTo>
                  <a:pt x="95399" y="159916"/>
                  <a:pt x="101054" y="159879"/>
                  <a:pt x="104515" y="163376"/>
                </a:cubicBezTo>
                <a:lnTo>
                  <a:pt x="119769" y="178631"/>
                </a:lnTo>
                <a:lnTo>
                  <a:pt x="123118" y="178631"/>
                </a:lnTo>
                <a:cubicBezTo>
                  <a:pt x="130225" y="178631"/>
                  <a:pt x="137182" y="177031"/>
                  <a:pt x="143508" y="174054"/>
                </a:cubicBezTo>
                <a:lnTo>
                  <a:pt x="133573" y="164083"/>
                </a:lnTo>
                <a:cubicBezTo>
                  <a:pt x="130076" y="160586"/>
                  <a:pt x="130076" y="154930"/>
                  <a:pt x="133573" y="151470"/>
                </a:cubicBezTo>
                <a:cubicBezTo>
                  <a:pt x="137071" y="148010"/>
                  <a:pt x="142726" y="147972"/>
                  <a:pt x="146186" y="151470"/>
                </a:cubicBezTo>
                <a:lnTo>
                  <a:pt x="158093" y="163376"/>
                </a:lnTo>
                <a:lnTo>
                  <a:pt x="164604" y="156865"/>
                </a:lnTo>
                <a:cubicBezTo>
                  <a:pt x="167915" y="153553"/>
                  <a:pt x="168883" y="148754"/>
                  <a:pt x="167432" y="144549"/>
                </a:cubicBezTo>
                <a:lnTo>
                  <a:pt x="116123" y="93650"/>
                </a:lnTo>
                <a:lnTo>
                  <a:pt x="110579" y="99194"/>
                </a:lnTo>
                <a:cubicBezTo>
                  <a:pt x="92236" y="117537"/>
                  <a:pt x="62545" y="117537"/>
                  <a:pt x="44202" y="99194"/>
                </a:cubicBezTo>
                <a:cubicBezTo>
                  <a:pt x="35644" y="90636"/>
                  <a:pt x="35309" y="76907"/>
                  <a:pt x="43383" y="67940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90" name="Text 4"/>
          <p:cNvSpPr/>
          <p:nvPr/>
        </p:nvSpPr>
        <p:spPr>
          <a:xfrm>
            <a:off x="1081086" y="1748057"/>
            <a:ext cx="517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Ключевой партнер</a:t>
            </a:r>
            <a:endParaRPr lang="en-US" sz="3200" dirty="0"/>
          </a:p>
        </p:txBody>
      </p:sp>
      <p:sp>
        <p:nvSpPr>
          <p:cNvPr id="91" name="Shape 5"/>
          <p:cNvSpPr/>
          <p:nvPr/>
        </p:nvSpPr>
        <p:spPr>
          <a:xfrm>
            <a:off x="349148" y="2482165"/>
            <a:ext cx="9245701" cy="3401109"/>
          </a:xfrm>
          <a:prstGeom prst="roundRect">
            <a:avLst>
              <a:gd name="adj" fmla="val 7317"/>
            </a:avLst>
          </a:prstGeom>
          <a:solidFill>
            <a:schemeClr val="bg1">
              <a:lumMod val="75000"/>
            </a:schemeClr>
          </a:solidFill>
          <a:ln/>
        </p:spPr>
      </p:sp>
      <p:sp>
        <p:nvSpPr>
          <p:cNvPr id="92" name="Shape 6"/>
          <p:cNvSpPr/>
          <p:nvPr/>
        </p:nvSpPr>
        <p:spPr>
          <a:xfrm>
            <a:off x="463448" y="2596466"/>
            <a:ext cx="711448" cy="75854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93" name="Shape 7"/>
          <p:cNvSpPr/>
          <p:nvPr/>
        </p:nvSpPr>
        <p:spPr>
          <a:xfrm>
            <a:off x="685775" y="2767692"/>
            <a:ext cx="266793" cy="393668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4" name="Text 8"/>
          <p:cNvSpPr/>
          <p:nvPr/>
        </p:nvSpPr>
        <p:spPr>
          <a:xfrm>
            <a:off x="1549298" y="2622371"/>
            <a:ext cx="894795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ООО «Интракор»</a:t>
            </a:r>
            <a:endParaRPr lang="en-US" sz="3200" dirty="0"/>
          </a:p>
        </p:txBody>
      </p:sp>
      <p:sp>
        <p:nvSpPr>
          <p:cNvPr id="95" name="Text 9"/>
          <p:cNvSpPr/>
          <p:nvPr/>
        </p:nvSpPr>
        <p:spPr>
          <a:xfrm>
            <a:off x="1533423" y="3079571"/>
            <a:ext cx="17007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Пенза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 10"/>
          <p:cNvSpPr/>
          <p:nvPr/>
        </p:nvSpPr>
        <p:spPr>
          <a:xfrm>
            <a:off x="1549298" y="3700973"/>
            <a:ext cx="621675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Специализация: научные исследования и разработки в области медицинских изделий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Shape 12"/>
          <p:cNvSpPr/>
          <p:nvPr/>
        </p:nvSpPr>
        <p:spPr>
          <a:xfrm>
            <a:off x="509634" y="4328089"/>
            <a:ext cx="665262" cy="750571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2502" y="16669"/>
                </a:moveTo>
                <a:cubicBezTo>
                  <a:pt x="5600" y="16669"/>
                  <a:pt x="0" y="22268"/>
                  <a:pt x="0" y="29170"/>
                </a:cubicBezTo>
                <a:cubicBezTo>
                  <a:pt x="0" y="33103"/>
                  <a:pt x="1849" y="36801"/>
                  <a:pt x="5001" y="39172"/>
                </a:cubicBezTo>
                <a:lnTo>
                  <a:pt x="59174" y="79802"/>
                </a:lnTo>
                <a:cubicBezTo>
                  <a:pt x="63628" y="83135"/>
                  <a:pt x="69722" y="83135"/>
                  <a:pt x="74176" y="79802"/>
                </a:cubicBezTo>
                <a:lnTo>
                  <a:pt x="128349" y="39172"/>
                </a:lnTo>
                <a:cubicBezTo>
                  <a:pt x="131501" y="36801"/>
                  <a:pt x="133350" y="33103"/>
                  <a:pt x="133350" y="29170"/>
                </a:cubicBezTo>
                <a:cubicBezTo>
                  <a:pt x="133350" y="22268"/>
                  <a:pt x="127750" y="16669"/>
                  <a:pt x="120848" y="16669"/>
                </a:cubicBezTo>
                <a:lnTo>
                  <a:pt x="12502" y="16669"/>
                </a:lnTo>
                <a:close/>
                <a:moveTo>
                  <a:pt x="0" y="51048"/>
                </a:moveTo>
                <a:lnTo>
                  <a:pt x="0" y="100013"/>
                </a:lnTo>
                <a:cubicBezTo>
                  <a:pt x="0" y="109206"/>
                  <a:pt x="7475" y="116681"/>
                  <a:pt x="16669" y="116681"/>
                </a:cubicBezTo>
                <a:lnTo>
                  <a:pt x="116681" y="116681"/>
                </a:lnTo>
                <a:cubicBezTo>
                  <a:pt x="125875" y="116681"/>
                  <a:pt x="133350" y="109206"/>
                  <a:pt x="133350" y="100013"/>
                </a:cubicBezTo>
                <a:lnTo>
                  <a:pt x="133350" y="51048"/>
                </a:lnTo>
                <a:lnTo>
                  <a:pt x="81677" y="89803"/>
                </a:lnTo>
                <a:cubicBezTo>
                  <a:pt x="72796" y="96470"/>
                  <a:pt x="60554" y="96470"/>
                  <a:pt x="51673" y="89803"/>
                </a:cubicBezTo>
                <a:lnTo>
                  <a:pt x="0" y="51048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98" name="Text 13"/>
          <p:cNvSpPr/>
          <p:nvPr/>
        </p:nvSpPr>
        <p:spPr>
          <a:xfrm>
            <a:off x="1582635" y="4832801"/>
            <a:ext cx="575710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Письмо от 17.03.2026:</a:t>
            </a:r>
            <a:r>
              <a:rPr lang="en-US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Готовность к пилотным испытаниям</a:t>
            </a:r>
            <a:endParaRPr lang="en-US" sz="3200" dirty="0"/>
          </a:p>
        </p:txBody>
      </p:sp>
      <p:sp>
        <p:nvSpPr>
          <p:cNvPr id="99" name="Text 15"/>
          <p:cNvSpPr/>
          <p:nvPr/>
        </p:nvSpPr>
        <p:spPr>
          <a:xfrm>
            <a:off x="421286" y="5916944"/>
            <a:ext cx="9214585" cy="794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Площадка для пилотирования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тестирование на реальных медизделиях</a:t>
            </a:r>
            <a:endParaRPr lang="en-US" sz="2800" dirty="0"/>
          </a:p>
        </p:txBody>
      </p:sp>
      <p:sp>
        <p:nvSpPr>
          <p:cNvPr id="100" name="Text 17"/>
          <p:cNvSpPr/>
          <p:nvPr/>
        </p:nvSpPr>
        <p:spPr>
          <a:xfrm>
            <a:off x="422674" y="6522380"/>
            <a:ext cx="7885890" cy="397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Экспертиза в медизделиях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консультации по сертификации</a:t>
            </a:r>
            <a:endParaRPr lang="en-US" sz="2800" dirty="0"/>
          </a:p>
        </p:txBody>
      </p:sp>
      <p:sp>
        <p:nvSpPr>
          <p:cNvPr id="101" name="Text 19"/>
          <p:cNvSpPr/>
          <p:nvPr/>
        </p:nvSpPr>
        <p:spPr>
          <a:xfrm>
            <a:off x="429162" y="6973290"/>
            <a:ext cx="7489007" cy="397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Потенциальный канал сбыта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внедрение в производство</a:t>
            </a:r>
            <a:endParaRPr lang="en-US" sz="2800" dirty="0"/>
          </a:p>
        </p:txBody>
      </p:sp>
      <p:sp>
        <p:nvSpPr>
          <p:cNvPr id="102" name="Shape 21"/>
          <p:cNvSpPr/>
          <p:nvPr/>
        </p:nvSpPr>
        <p:spPr>
          <a:xfrm>
            <a:off x="576198" y="8075701"/>
            <a:ext cx="485946" cy="53325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1049" y="6764"/>
                </a:moveTo>
                <a:cubicBezTo>
                  <a:pt x="87768" y="4889"/>
                  <a:pt x="83716" y="4889"/>
                  <a:pt x="80401" y="6764"/>
                </a:cubicBezTo>
                <a:lnTo>
                  <a:pt x="5391" y="49627"/>
                </a:lnTo>
                <a:cubicBezTo>
                  <a:pt x="1172" y="52038"/>
                  <a:pt x="-904" y="56994"/>
                  <a:pt x="335" y="61682"/>
                </a:cubicBezTo>
                <a:cubicBezTo>
                  <a:pt x="1574" y="66370"/>
                  <a:pt x="5860" y="69652"/>
                  <a:pt x="10716" y="69652"/>
                </a:cubicBezTo>
                <a:lnTo>
                  <a:pt x="21431" y="69652"/>
                </a:lnTo>
                <a:lnTo>
                  <a:pt x="21431" y="139303"/>
                </a:lnTo>
                <a:lnTo>
                  <a:pt x="21431" y="139303"/>
                </a:lnTo>
                <a:lnTo>
                  <a:pt x="4286" y="152162"/>
                </a:lnTo>
                <a:cubicBezTo>
                  <a:pt x="1574" y="154171"/>
                  <a:pt x="0" y="157352"/>
                  <a:pt x="0" y="160734"/>
                </a:cubicBezTo>
                <a:cubicBezTo>
                  <a:pt x="0" y="166661"/>
                  <a:pt x="4789" y="171450"/>
                  <a:pt x="10716" y="171450"/>
                </a:cubicBezTo>
                <a:lnTo>
                  <a:pt x="160734" y="171450"/>
                </a:lnTo>
                <a:cubicBezTo>
                  <a:pt x="166661" y="171450"/>
                  <a:pt x="171450" y="166661"/>
                  <a:pt x="171450" y="160734"/>
                </a:cubicBezTo>
                <a:cubicBezTo>
                  <a:pt x="171450" y="157352"/>
                  <a:pt x="169876" y="154171"/>
                  <a:pt x="167164" y="152162"/>
                </a:cubicBezTo>
                <a:lnTo>
                  <a:pt x="150019" y="139303"/>
                </a:lnTo>
                <a:lnTo>
                  <a:pt x="150019" y="69652"/>
                </a:lnTo>
                <a:lnTo>
                  <a:pt x="160734" y="69652"/>
                </a:lnTo>
                <a:cubicBezTo>
                  <a:pt x="165590" y="69652"/>
                  <a:pt x="169843" y="66370"/>
                  <a:pt x="171082" y="61682"/>
                </a:cubicBezTo>
                <a:cubicBezTo>
                  <a:pt x="172321" y="56994"/>
                  <a:pt x="170244" y="52038"/>
                  <a:pt x="166025" y="49627"/>
                </a:cubicBezTo>
                <a:lnTo>
                  <a:pt x="91016" y="6764"/>
                </a:lnTo>
                <a:close/>
                <a:moveTo>
                  <a:pt x="133945" y="69652"/>
                </a:moveTo>
                <a:lnTo>
                  <a:pt x="133945" y="139303"/>
                </a:lnTo>
                <a:lnTo>
                  <a:pt x="112514" y="139303"/>
                </a:lnTo>
                <a:lnTo>
                  <a:pt x="112514" y="69652"/>
                </a:lnTo>
                <a:lnTo>
                  <a:pt x="133945" y="69652"/>
                </a:lnTo>
                <a:close/>
                <a:moveTo>
                  <a:pt x="96441" y="69652"/>
                </a:moveTo>
                <a:lnTo>
                  <a:pt x="96441" y="139303"/>
                </a:lnTo>
                <a:lnTo>
                  <a:pt x="75009" y="139303"/>
                </a:lnTo>
                <a:lnTo>
                  <a:pt x="75009" y="69652"/>
                </a:lnTo>
                <a:lnTo>
                  <a:pt x="96441" y="69652"/>
                </a:lnTo>
                <a:close/>
                <a:moveTo>
                  <a:pt x="58936" y="69652"/>
                </a:moveTo>
                <a:lnTo>
                  <a:pt x="58936" y="139303"/>
                </a:lnTo>
                <a:lnTo>
                  <a:pt x="37505" y="139303"/>
                </a:lnTo>
                <a:lnTo>
                  <a:pt x="37505" y="69652"/>
                </a:lnTo>
                <a:lnTo>
                  <a:pt x="58936" y="69652"/>
                </a:lnTo>
                <a:close/>
                <a:moveTo>
                  <a:pt x="85725" y="32147"/>
                </a:moveTo>
                <a:cubicBezTo>
                  <a:pt x="91639" y="32147"/>
                  <a:pt x="96441" y="36948"/>
                  <a:pt x="96441" y="42863"/>
                </a:cubicBezTo>
                <a:cubicBezTo>
                  <a:pt x="96441" y="48777"/>
                  <a:pt x="91639" y="53578"/>
                  <a:pt x="85725" y="53578"/>
                </a:cubicBezTo>
                <a:cubicBezTo>
                  <a:pt x="79811" y="53578"/>
                  <a:pt x="75009" y="48777"/>
                  <a:pt x="75009" y="42863"/>
                </a:cubicBezTo>
                <a:cubicBezTo>
                  <a:pt x="75009" y="36948"/>
                  <a:pt x="79811" y="32147"/>
                  <a:pt x="85725" y="32147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3" name="Text 22"/>
          <p:cNvSpPr/>
          <p:nvPr/>
        </p:nvSpPr>
        <p:spPr>
          <a:xfrm>
            <a:off x="1301795" y="8241311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Академические партнеры</a:t>
            </a:r>
            <a:endParaRPr lang="en-US" sz="3200" dirty="0"/>
          </a:p>
        </p:txBody>
      </p:sp>
      <p:sp>
        <p:nvSpPr>
          <p:cNvPr id="104" name="Shape 24"/>
          <p:cNvSpPr/>
          <p:nvPr/>
        </p:nvSpPr>
        <p:spPr>
          <a:xfrm>
            <a:off x="553402" y="8906138"/>
            <a:ext cx="508742" cy="635931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85725" y="0"/>
                </a:moveTo>
                <a:lnTo>
                  <a:pt x="38100" y="0"/>
                </a:lnTo>
                <a:cubicBezTo>
                  <a:pt x="32831" y="0"/>
                  <a:pt x="28575" y="4256"/>
                  <a:pt x="28575" y="9525"/>
                </a:cubicBezTo>
                <a:cubicBezTo>
                  <a:pt x="28575" y="14794"/>
                  <a:pt x="32831" y="19050"/>
                  <a:pt x="38100" y="19050"/>
                </a:cubicBezTo>
                <a:lnTo>
                  <a:pt x="38100" y="64145"/>
                </a:lnTo>
                <a:lnTo>
                  <a:pt x="2232" y="126891"/>
                </a:lnTo>
                <a:cubicBezTo>
                  <a:pt x="774" y="129480"/>
                  <a:pt x="0" y="132368"/>
                  <a:pt x="0" y="135344"/>
                </a:cubicBezTo>
                <a:cubicBezTo>
                  <a:pt x="0" y="144780"/>
                  <a:pt x="7620" y="152400"/>
                  <a:pt x="17056" y="152400"/>
                </a:cubicBezTo>
                <a:lnTo>
                  <a:pt x="116294" y="152400"/>
                </a:lnTo>
                <a:cubicBezTo>
                  <a:pt x="125700" y="152400"/>
                  <a:pt x="133350" y="144780"/>
                  <a:pt x="133350" y="135344"/>
                </a:cubicBezTo>
                <a:cubicBezTo>
                  <a:pt x="133350" y="132368"/>
                  <a:pt x="132576" y="129451"/>
                  <a:pt x="131118" y="126891"/>
                </a:cubicBezTo>
                <a:lnTo>
                  <a:pt x="95250" y="64145"/>
                </a:lnTo>
                <a:lnTo>
                  <a:pt x="95250" y="19050"/>
                </a:lnTo>
                <a:cubicBezTo>
                  <a:pt x="100519" y="19050"/>
                  <a:pt x="104775" y="14794"/>
                  <a:pt x="104775" y="9525"/>
                </a:cubicBezTo>
                <a:cubicBezTo>
                  <a:pt x="104775" y="4256"/>
                  <a:pt x="100519" y="0"/>
                  <a:pt x="95250" y="0"/>
                </a:cubicBezTo>
                <a:lnTo>
                  <a:pt x="85725" y="0"/>
                </a:lnTo>
                <a:close/>
                <a:moveTo>
                  <a:pt x="57150" y="64145"/>
                </a:moveTo>
                <a:lnTo>
                  <a:pt x="57150" y="19050"/>
                </a:lnTo>
                <a:lnTo>
                  <a:pt x="76200" y="19050"/>
                </a:lnTo>
                <a:lnTo>
                  <a:pt x="76200" y="64145"/>
                </a:lnTo>
                <a:cubicBezTo>
                  <a:pt x="76200" y="67449"/>
                  <a:pt x="77063" y="70723"/>
                  <a:pt x="78700" y="73610"/>
                </a:cubicBezTo>
                <a:lnTo>
                  <a:pt x="91083" y="95250"/>
                </a:lnTo>
                <a:lnTo>
                  <a:pt x="42267" y="95250"/>
                </a:lnTo>
                <a:lnTo>
                  <a:pt x="54650" y="73610"/>
                </a:lnTo>
                <a:cubicBezTo>
                  <a:pt x="56287" y="70723"/>
                  <a:pt x="57150" y="67479"/>
                  <a:pt x="57150" y="6414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5" name="Shape 28"/>
          <p:cNvSpPr/>
          <p:nvPr/>
        </p:nvSpPr>
        <p:spPr>
          <a:xfrm>
            <a:off x="492123" y="9727854"/>
            <a:ext cx="654096" cy="635931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4288" y="58281"/>
                </a:moveTo>
                <a:lnTo>
                  <a:pt x="76557" y="83909"/>
                </a:lnTo>
                <a:cubicBezTo>
                  <a:pt x="79474" y="85100"/>
                  <a:pt x="82570" y="85725"/>
                  <a:pt x="85725" y="85725"/>
                </a:cubicBezTo>
                <a:cubicBezTo>
                  <a:pt x="88880" y="85725"/>
                  <a:pt x="91976" y="85100"/>
                  <a:pt x="94893" y="83909"/>
                </a:cubicBezTo>
                <a:lnTo>
                  <a:pt x="167045" y="54203"/>
                </a:lnTo>
                <a:cubicBezTo>
                  <a:pt x="169724" y="53102"/>
                  <a:pt x="171450" y="50512"/>
                  <a:pt x="171450" y="47625"/>
                </a:cubicBezTo>
                <a:cubicBezTo>
                  <a:pt x="171450" y="44738"/>
                  <a:pt x="169724" y="42148"/>
                  <a:pt x="167045" y="41047"/>
                </a:cubicBezTo>
                <a:lnTo>
                  <a:pt x="94893" y="11341"/>
                </a:lnTo>
                <a:cubicBezTo>
                  <a:pt x="91976" y="10150"/>
                  <a:pt x="88880" y="9525"/>
                  <a:pt x="85725" y="9525"/>
                </a:cubicBezTo>
                <a:cubicBezTo>
                  <a:pt x="82570" y="9525"/>
                  <a:pt x="79474" y="10150"/>
                  <a:pt x="76557" y="11341"/>
                </a:cubicBezTo>
                <a:lnTo>
                  <a:pt x="4405" y="41047"/>
                </a:lnTo>
                <a:cubicBezTo>
                  <a:pt x="1726" y="42148"/>
                  <a:pt x="0" y="44738"/>
                  <a:pt x="0" y="47625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cubicBezTo>
                  <a:pt x="11103" y="142875"/>
                  <a:pt x="14288" y="139690"/>
                  <a:pt x="14288" y="135731"/>
                </a:cubicBezTo>
                <a:lnTo>
                  <a:pt x="14288" y="58281"/>
                </a:lnTo>
                <a:close/>
                <a:moveTo>
                  <a:pt x="28575" y="79623"/>
                </a:moveTo>
                <a:lnTo>
                  <a:pt x="28575" y="114300"/>
                </a:lnTo>
                <a:cubicBezTo>
                  <a:pt x="28575" y="130076"/>
                  <a:pt x="54173" y="142875"/>
                  <a:pt x="85725" y="142875"/>
                </a:cubicBezTo>
                <a:cubicBezTo>
                  <a:pt x="117277" y="142875"/>
                  <a:pt x="142875" y="130076"/>
                  <a:pt x="142875" y="114300"/>
                </a:cubicBezTo>
                <a:lnTo>
                  <a:pt x="142875" y="79593"/>
                </a:lnTo>
                <a:lnTo>
                  <a:pt x="100340" y="97125"/>
                </a:lnTo>
                <a:cubicBezTo>
                  <a:pt x="95696" y="99030"/>
                  <a:pt x="90755" y="100012"/>
                  <a:pt x="85725" y="100012"/>
                </a:cubicBezTo>
                <a:cubicBezTo>
                  <a:pt x="80695" y="100012"/>
                  <a:pt x="75754" y="99030"/>
                  <a:pt x="71110" y="97125"/>
                </a:cubicBezTo>
                <a:lnTo>
                  <a:pt x="28575" y="79593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6" name="Text 25"/>
          <p:cNvSpPr/>
          <p:nvPr/>
        </p:nvSpPr>
        <p:spPr>
          <a:xfrm>
            <a:off x="1301795" y="8810819"/>
            <a:ext cx="3918333" cy="754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Бизнес-инкубатор ПГУ</a:t>
            </a:r>
            <a:endParaRPr lang="en-US" sz="3200" dirty="0"/>
          </a:p>
        </p:txBody>
      </p:sp>
      <p:sp>
        <p:nvSpPr>
          <p:cNvPr id="107" name="Text 26"/>
          <p:cNvSpPr/>
          <p:nvPr/>
        </p:nvSpPr>
        <p:spPr>
          <a:xfrm>
            <a:off x="6102172" y="8840637"/>
            <a:ext cx="3898443" cy="6287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Оборудование, консультации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Text 29"/>
          <p:cNvSpPr/>
          <p:nvPr/>
        </p:nvSpPr>
        <p:spPr>
          <a:xfrm>
            <a:off x="1301796" y="9640719"/>
            <a:ext cx="4738554" cy="754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Пензенский государственный университет</a:t>
            </a:r>
            <a:endParaRPr lang="en-US" sz="3200" dirty="0"/>
          </a:p>
        </p:txBody>
      </p:sp>
      <p:sp>
        <p:nvSpPr>
          <p:cNvPr id="109" name="Text 30"/>
          <p:cNvSpPr/>
          <p:nvPr/>
        </p:nvSpPr>
        <p:spPr>
          <a:xfrm>
            <a:off x="6115432" y="9767212"/>
            <a:ext cx="3301235" cy="6287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Научная экспертиза, лабораторная база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Shape 32"/>
          <p:cNvSpPr/>
          <p:nvPr/>
        </p:nvSpPr>
        <p:spPr>
          <a:xfrm>
            <a:off x="10246212" y="1677688"/>
            <a:ext cx="791279" cy="77608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11" name="Text 33"/>
          <p:cNvSpPr/>
          <p:nvPr/>
        </p:nvSpPr>
        <p:spPr>
          <a:xfrm>
            <a:off x="11371354" y="1748057"/>
            <a:ext cx="6290118" cy="59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Уровень готовности технологии (TRL)</a:t>
            </a:r>
            <a:endParaRPr lang="en-US" sz="2800" dirty="0"/>
          </a:p>
        </p:txBody>
      </p:sp>
      <p:sp>
        <p:nvSpPr>
          <p:cNvPr id="112" name="Text 35"/>
          <p:cNvSpPr/>
          <p:nvPr/>
        </p:nvSpPr>
        <p:spPr>
          <a:xfrm>
            <a:off x="10144191" y="2782126"/>
            <a:ext cx="1050769" cy="773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1-3</a:t>
            </a:r>
            <a:endParaRPr lang="en-US" sz="4400" dirty="0"/>
          </a:p>
        </p:txBody>
      </p:sp>
      <p:sp>
        <p:nvSpPr>
          <p:cNvPr id="113" name="Text 36"/>
          <p:cNvSpPr/>
          <p:nvPr/>
        </p:nvSpPr>
        <p:spPr>
          <a:xfrm>
            <a:off x="11137072" y="2939733"/>
            <a:ext cx="8316726" cy="4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Текущий уровень</a:t>
            </a:r>
            <a:endParaRPr lang="en-US" sz="4400" dirty="0"/>
          </a:p>
        </p:txBody>
      </p:sp>
      <p:sp>
        <p:nvSpPr>
          <p:cNvPr id="114" name="Text 37"/>
          <p:cNvSpPr/>
          <p:nvPr/>
        </p:nvSpPr>
        <p:spPr>
          <a:xfrm>
            <a:off x="11194960" y="3435874"/>
            <a:ext cx="8630536" cy="386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Анализ литературы, концепция, технические требования</a:t>
            </a:r>
            <a:endParaRPr lang="en-US" sz="4000" dirty="0"/>
          </a:p>
        </p:txBody>
      </p:sp>
      <p:sp>
        <p:nvSpPr>
          <p:cNvPr id="115" name="Text 40"/>
          <p:cNvSpPr/>
          <p:nvPr/>
        </p:nvSpPr>
        <p:spPr>
          <a:xfrm>
            <a:off x="10116466" y="3942973"/>
            <a:ext cx="1050769" cy="773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4-6</a:t>
            </a:r>
            <a:endParaRPr lang="en-US" sz="4400" dirty="0"/>
          </a:p>
        </p:txBody>
      </p:sp>
      <p:sp>
        <p:nvSpPr>
          <p:cNvPr id="116" name="Text 41"/>
          <p:cNvSpPr/>
          <p:nvPr/>
        </p:nvSpPr>
        <p:spPr>
          <a:xfrm>
            <a:off x="11167235" y="4043561"/>
            <a:ext cx="7690736" cy="4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b="1" dirty="0" err="1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Цель</a:t>
            </a:r>
            <a:endParaRPr lang="en-US" sz="4400" dirty="0"/>
          </a:p>
        </p:txBody>
      </p:sp>
      <p:sp>
        <p:nvSpPr>
          <p:cNvPr id="117" name="Text 42"/>
          <p:cNvSpPr/>
          <p:nvPr/>
        </p:nvSpPr>
        <p:spPr>
          <a:xfrm>
            <a:off x="11167235" y="4538900"/>
            <a:ext cx="8511415" cy="386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Лабораторный прототип, протоколы экспериментов</a:t>
            </a:r>
            <a:endParaRPr lang="en-US" sz="4000" dirty="0"/>
          </a:p>
        </p:txBody>
      </p:sp>
      <p:sp>
        <p:nvSpPr>
          <p:cNvPr id="118" name="Text 45"/>
          <p:cNvSpPr/>
          <p:nvPr/>
        </p:nvSpPr>
        <p:spPr>
          <a:xfrm>
            <a:off x="10116466" y="5042484"/>
            <a:ext cx="1050769" cy="773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</a:t>
            </a:r>
            <a:endParaRPr lang="en-US" sz="4400" dirty="0"/>
          </a:p>
        </p:txBody>
      </p:sp>
      <p:sp>
        <p:nvSpPr>
          <p:cNvPr id="119" name="Text 46"/>
          <p:cNvSpPr/>
          <p:nvPr/>
        </p:nvSpPr>
        <p:spPr>
          <a:xfrm>
            <a:off x="11167235" y="5194992"/>
            <a:ext cx="5074991" cy="4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Пилотирование</a:t>
            </a:r>
            <a:endParaRPr lang="en-US" sz="4400" dirty="0"/>
          </a:p>
        </p:txBody>
      </p:sp>
      <p:sp>
        <p:nvSpPr>
          <p:cNvPr id="120" name="Text 47"/>
          <p:cNvSpPr/>
          <p:nvPr/>
        </p:nvSpPr>
        <p:spPr>
          <a:xfrm>
            <a:off x="11167235" y="5723664"/>
            <a:ext cx="7339964" cy="386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Опытные испытания с «Интракор»</a:t>
            </a:r>
            <a:endParaRPr lang="en-US" sz="4000" dirty="0"/>
          </a:p>
        </p:txBody>
      </p:sp>
      <p:sp>
        <p:nvSpPr>
          <p:cNvPr id="121" name="Shape 49"/>
          <p:cNvSpPr/>
          <p:nvPr/>
        </p:nvSpPr>
        <p:spPr>
          <a:xfrm>
            <a:off x="10246212" y="6983728"/>
            <a:ext cx="890860" cy="916973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0" y="21431"/>
                </a:moveTo>
                <a:cubicBezTo>
                  <a:pt x="0" y="9611"/>
                  <a:pt x="9611" y="0"/>
                  <a:pt x="21431" y="0"/>
                </a:cubicBezTo>
                <a:lnTo>
                  <a:pt x="71493" y="0"/>
                </a:lnTo>
                <a:cubicBezTo>
                  <a:pt x="77186" y="0"/>
                  <a:pt x="82644" y="2244"/>
                  <a:pt x="86663" y="6262"/>
                </a:cubicBezTo>
                <a:lnTo>
                  <a:pt x="122326" y="41958"/>
                </a:lnTo>
                <a:cubicBezTo>
                  <a:pt x="126344" y="45977"/>
                  <a:pt x="128588" y="51435"/>
                  <a:pt x="128588" y="57128"/>
                </a:cubicBezTo>
                <a:lnTo>
                  <a:pt x="128588" y="150019"/>
                </a:lnTo>
                <a:cubicBezTo>
                  <a:pt x="128588" y="161839"/>
                  <a:pt x="118977" y="171450"/>
                  <a:pt x="107156" y="171450"/>
                </a:cubicBezTo>
                <a:lnTo>
                  <a:pt x="21431" y="171450"/>
                </a:lnTo>
                <a:cubicBezTo>
                  <a:pt x="9611" y="171450"/>
                  <a:pt x="0" y="161839"/>
                  <a:pt x="0" y="150019"/>
                </a:cubicBezTo>
                <a:lnTo>
                  <a:pt x="0" y="21431"/>
                </a:lnTo>
                <a:close/>
                <a:moveTo>
                  <a:pt x="69652" y="19590"/>
                </a:moveTo>
                <a:lnTo>
                  <a:pt x="69652" y="50899"/>
                </a:lnTo>
                <a:cubicBezTo>
                  <a:pt x="69652" y="55353"/>
                  <a:pt x="73235" y="58936"/>
                  <a:pt x="77688" y="58936"/>
                </a:cubicBezTo>
                <a:lnTo>
                  <a:pt x="108998" y="58936"/>
                </a:lnTo>
                <a:lnTo>
                  <a:pt x="69652" y="19590"/>
                </a:lnTo>
                <a:close/>
                <a:moveTo>
                  <a:pt x="40184" y="85725"/>
                </a:moveTo>
                <a:cubicBezTo>
                  <a:pt x="35730" y="85725"/>
                  <a:pt x="32147" y="89308"/>
                  <a:pt x="32147" y="93762"/>
                </a:cubicBezTo>
                <a:cubicBezTo>
                  <a:pt x="32147" y="98215"/>
                  <a:pt x="35730" y="101798"/>
                  <a:pt x="40184" y="101798"/>
                </a:cubicBezTo>
                <a:lnTo>
                  <a:pt x="88404" y="101798"/>
                </a:lnTo>
                <a:cubicBezTo>
                  <a:pt x="92858" y="101798"/>
                  <a:pt x="96441" y="98215"/>
                  <a:pt x="96441" y="93762"/>
                </a:cubicBezTo>
                <a:cubicBezTo>
                  <a:pt x="96441" y="89308"/>
                  <a:pt x="92858" y="85725"/>
                  <a:pt x="88404" y="85725"/>
                </a:cubicBezTo>
                <a:lnTo>
                  <a:pt x="40184" y="85725"/>
                </a:lnTo>
                <a:close/>
                <a:moveTo>
                  <a:pt x="40184" y="117872"/>
                </a:moveTo>
                <a:cubicBezTo>
                  <a:pt x="35730" y="117872"/>
                  <a:pt x="32147" y="121455"/>
                  <a:pt x="32147" y="125909"/>
                </a:cubicBezTo>
                <a:cubicBezTo>
                  <a:pt x="32147" y="130362"/>
                  <a:pt x="35730" y="133945"/>
                  <a:pt x="40184" y="133945"/>
                </a:cubicBezTo>
                <a:lnTo>
                  <a:pt x="88404" y="133945"/>
                </a:lnTo>
                <a:cubicBezTo>
                  <a:pt x="92858" y="133945"/>
                  <a:pt x="96441" y="130362"/>
                  <a:pt x="96441" y="125909"/>
                </a:cubicBezTo>
                <a:cubicBezTo>
                  <a:pt x="96441" y="121455"/>
                  <a:pt x="92858" y="117872"/>
                  <a:pt x="88404" y="117872"/>
                </a:cubicBezTo>
                <a:lnTo>
                  <a:pt x="40184" y="117872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2" name="Text 50"/>
          <p:cNvSpPr/>
          <p:nvPr/>
        </p:nvSpPr>
        <p:spPr>
          <a:xfrm>
            <a:off x="11475697" y="7301001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Артефакты</a:t>
            </a:r>
            <a:endParaRPr lang="en-US" sz="4000" dirty="0"/>
          </a:p>
        </p:txBody>
      </p:sp>
      <p:sp>
        <p:nvSpPr>
          <p:cNvPr id="123" name="Shape 51"/>
          <p:cNvSpPr/>
          <p:nvPr/>
        </p:nvSpPr>
        <p:spPr>
          <a:xfrm>
            <a:off x="10404304" y="8058210"/>
            <a:ext cx="574675" cy="56107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4" name="Shape 53"/>
          <p:cNvSpPr/>
          <p:nvPr/>
        </p:nvSpPr>
        <p:spPr>
          <a:xfrm>
            <a:off x="10404304" y="8893031"/>
            <a:ext cx="574675" cy="56107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5" name="Shape 55"/>
          <p:cNvSpPr/>
          <p:nvPr/>
        </p:nvSpPr>
        <p:spPr>
          <a:xfrm>
            <a:off x="10416168" y="9727853"/>
            <a:ext cx="574675" cy="56107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6" name="Shape 57"/>
          <p:cNvSpPr/>
          <p:nvPr/>
        </p:nvSpPr>
        <p:spPr>
          <a:xfrm>
            <a:off x="15161786" y="8924952"/>
            <a:ext cx="574675" cy="56107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ubicBezTo>
                  <a:pt x="0" y="34144"/>
                  <a:pt x="34144" y="0"/>
                  <a:pt x="76200" y="0"/>
                </a:cubicBezTo>
                <a:close/>
                <a:moveTo>
                  <a:pt x="69056" y="35719"/>
                </a:moveTo>
                <a:lnTo>
                  <a:pt x="69056" y="76200"/>
                </a:lnTo>
                <a:cubicBezTo>
                  <a:pt x="69056" y="78581"/>
                  <a:pt x="70247" y="80814"/>
                  <a:pt x="72241" y="82153"/>
                </a:cubicBezTo>
                <a:lnTo>
                  <a:pt x="100816" y="101203"/>
                </a:lnTo>
                <a:cubicBezTo>
                  <a:pt x="104090" y="103406"/>
                  <a:pt x="108525" y="102513"/>
                  <a:pt x="110728" y="99209"/>
                </a:cubicBezTo>
                <a:cubicBezTo>
                  <a:pt x="112931" y="95905"/>
                  <a:pt x="112038" y="91500"/>
                  <a:pt x="108734" y="89297"/>
                </a:cubicBezTo>
                <a:lnTo>
                  <a:pt x="83344" y="72390"/>
                </a:lnTo>
                <a:lnTo>
                  <a:pt x="83344" y="35719"/>
                </a:ln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close/>
              </a:path>
            </a:pathLst>
          </a:custGeom>
          <a:solidFill>
            <a:srgbClr val="86868B"/>
          </a:solidFill>
          <a:ln/>
        </p:spPr>
      </p:sp>
      <p:sp>
        <p:nvSpPr>
          <p:cNvPr id="127" name="Shape 59"/>
          <p:cNvSpPr/>
          <p:nvPr/>
        </p:nvSpPr>
        <p:spPr>
          <a:xfrm>
            <a:off x="15161786" y="8046044"/>
            <a:ext cx="574675" cy="561077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ubicBezTo>
                  <a:pt x="0" y="34144"/>
                  <a:pt x="34144" y="0"/>
                  <a:pt x="76200" y="0"/>
                </a:cubicBezTo>
                <a:close/>
                <a:moveTo>
                  <a:pt x="69056" y="35719"/>
                </a:moveTo>
                <a:lnTo>
                  <a:pt x="69056" y="76200"/>
                </a:lnTo>
                <a:cubicBezTo>
                  <a:pt x="69056" y="78581"/>
                  <a:pt x="70247" y="80814"/>
                  <a:pt x="72241" y="82153"/>
                </a:cubicBezTo>
                <a:lnTo>
                  <a:pt x="100816" y="101203"/>
                </a:lnTo>
                <a:cubicBezTo>
                  <a:pt x="104090" y="103406"/>
                  <a:pt x="108525" y="102513"/>
                  <a:pt x="110728" y="99209"/>
                </a:cubicBezTo>
                <a:cubicBezTo>
                  <a:pt x="112931" y="95905"/>
                  <a:pt x="112038" y="91500"/>
                  <a:pt x="108734" y="89297"/>
                </a:cubicBezTo>
                <a:lnTo>
                  <a:pt x="83344" y="72390"/>
                </a:lnTo>
                <a:lnTo>
                  <a:pt x="83344" y="35719"/>
                </a:ln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close/>
              </a:path>
            </a:pathLst>
          </a:custGeom>
          <a:solidFill>
            <a:srgbClr val="86868B"/>
          </a:solidFill>
          <a:ln/>
        </p:spPr>
      </p:sp>
      <p:sp>
        <p:nvSpPr>
          <p:cNvPr id="129" name="Text 52"/>
          <p:cNvSpPr/>
          <p:nvPr/>
        </p:nvSpPr>
        <p:spPr>
          <a:xfrm>
            <a:off x="11212422" y="8242615"/>
            <a:ext cx="2947503" cy="227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Научные статьи (РИНЦ)</a:t>
            </a:r>
            <a:endParaRPr lang="en-US" sz="2800" dirty="0"/>
          </a:p>
        </p:txBody>
      </p:sp>
      <p:sp>
        <p:nvSpPr>
          <p:cNvPr id="130" name="Text 54"/>
          <p:cNvSpPr/>
          <p:nvPr/>
        </p:nvSpPr>
        <p:spPr>
          <a:xfrm>
            <a:off x="11212422" y="9085465"/>
            <a:ext cx="3106828" cy="227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Отчеты о моделировании</a:t>
            </a:r>
            <a:endParaRPr lang="en-US" sz="2800" dirty="0"/>
          </a:p>
        </p:txBody>
      </p:sp>
      <p:sp>
        <p:nvSpPr>
          <p:cNvPr id="131" name="Text 56"/>
          <p:cNvSpPr/>
          <p:nvPr/>
        </p:nvSpPr>
        <p:spPr>
          <a:xfrm>
            <a:off x="11194959" y="9904951"/>
            <a:ext cx="5257709" cy="227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Письмо заинтересованности от «Интракор»</a:t>
            </a:r>
            <a:endParaRPr lang="en-US" sz="2800" dirty="0"/>
          </a:p>
        </p:txBody>
      </p:sp>
      <p:sp>
        <p:nvSpPr>
          <p:cNvPr id="132" name="Text 58"/>
          <p:cNvSpPr/>
          <p:nvPr/>
        </p:nvSpPr>
        <p:spPr>
          <a:xfrm>
            <a:off x="15977529" y="8429744"/>
            <a:ext cx="3618805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Лабораторный прототип (в разработке)</a:t>
            </a:r>
            <a:endParaRPr lang="en-US" sz="2400" dirty="0"/>
          </a:p>
        </p:txBody>
      </p:sp>
      <p:sp>
        <p:nvSpPr>
          <p:cNvPr id="133" name="Text 60"/>
          <p:cNvSpPr/>
          <p:nvPr/>
        </p:nvSpPr>
        <p:spPr>
          <a:xfrm>
            <a:off x="16015933" y="9354107"/>
            <a:ext cx="3437865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Протоколы испытаний (в разработке)</a:t>
            </a:r>
            <a:endParaRPr lang="en-US" sz="2400" dirty="0"/>
          </a:p>
        </p:txBody>
      </p:sp>
      <p:sp>
        <p:nvSpPr>
          <p:cNvPr id="69" name="object 20"/>
          <p:cNvSpPr txBox="1"/>
          <p:nvPr/>
        </p:nvSpPr>
        <p:spPr bwMode="auto">
          <a:xfrm>
            <a:off x="7479733" y="15216"/>
            <a:ext cx="12449994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 smtClean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14205732" y="65446"/>
            <a:ext cx="3063802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 smtClean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 dirty="0"/>
          </a:p>
        </p:txBody>
      </p:sp>
      <p:sp>
        <p:nvSpPr>
          <p:cNvPr id="23" name="Shape 2"/>
          <p:cNvSpPr/>
          <p:nvPr/>
        </p:nvSpPr>
        <p:spPr>
          <a:xfrm>
            <a:off x="374650" y="1463675"/>
            <a:ext cx="10972800" cy="7086600"/>
          </a:xfrm>
          <a:prstGeom prst="roundRect">
            <a:avLst>
              <a:gd name="adj" fmla="val 594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4"/>
          <p:cNvSpPr/>
          <p:nvPr/>
        </p:nvSpPr>
        <p:spPr>
          <a:xfrm>
            <a:off x="11553728" y="1484311"/>
            <a:ext cx="8328122" cy="5541963"/>
          </a:xfrm>
          <a:prstGeom prst="roundRect">
            <a:avLst>
              <a:gd name="adj" fmla="val 3604"/>
            </a:avLst>
          </a:prstGeom>
          <a:solidFill>
            <a:srgbClr val="1D1D1D"/>
          </a:solidFill>
          <a:ln/>
        </p:spPr>
      </p:sp>
      <p:sp>
        <p:nvSpPr>
          <p:cNvPr id="26" name="Shape 21"/>
          <p:cNvSpPr/>
          <p:nvPr/>
        </p:nvSpPr>
        <p:spPr>
          <a:xfrm>
            <a:off x="399960" y="8674520"/>
            <a:ext cx="10947489" cy="2017657"/>
          </a:xfrm>
          <a:prstGeom prst="roundRect">
            <a:avLst>
              <a:gd name="adj" fmla="val 16438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27" name="Shape 43"/>
          <p:cNvSpPr/>
          <p:nvPr/>
        </p:nvSpPr>
        <p:spPr>
          <a:xfrm>
            <a:off x="11593416" y="7166123"/>
            <a:ext cx="8288434" cy="3526054"/>
          </a:xfrm>
          <a:prstGeom prst="roundRect">
            <a:avLst>
              <a:gd name="adj" fmla="val 12403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8" name="Shape 3"/>
          <p:cNvSpPr/>
          <p:nvPr/>
        </p:nvSpPr>
        <p:spPr>
          <a:xfrm>
            <a:off x="581098" y="1693767"/>
            <a:ext cx="1076776" cy="887385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74976" y="10716"/>
                </a:moveTo>
                <a:lnTo>
                  <a:pt x="49459" y="10716"/>
                </a:lnTo>
                <a:cubicBezTo>
                  <a:pt x="39614" y="10716"/>
                  <a:pt x="31008" y="17446"/>
                  <a:pt x="28664" y="26990"/>
                </a:cubicBezTo>
                <a:lnTo>
                  <a:pt x="469" y="140810"/>
                </a:lnTo>
                <a:cubicBezTo>
                  <a:pt x="-2043" y="150923"/>
                  <a:pt x="5626" y="160734"/>
                  <a:pt x="16073" y="160734"/>
                </a:cubicBezTo>
                <a:lnTo>
                  <a:pt x="74976" y="160734"/>
                </a:lnTo>
                <a:lnTo>
                  <a:pt x="74976" y="139303"/>
                </a:lnTo>
                <a:cubicBezTo>
                  <a:pt x="74976" y="133376"/>
                  <a:pt x="79764" y="128588"/>
                  <a:pt x="85692" y="128588"/>
                </a:cubicBezTo>
                <a:cubicBezTo>
                  <a:pt x="91619" y="128588"/>
                  <a:pt x="96407" y="133376"/>
                  <a:pt x="96407" y="139303"/>
                </a:cubicBezTo>
                <a:lnTo>
                  <a:pt x="96407" y="160734"/>
                </a:lnTo>
                <a:lnTo>
                  <a:pt x="155377" y="160734"/>
                </a:lnTo>
                <a:cubicBezTo>
                  <a:pt x="165824" y="160734"/>
                  <a:pt x="173493" y="150923"/>
                  <a:pt x="170981" y="140810"/>
                </a:cubicBezTo>
                <a:lnTo>
                  <a:pt x="142819" y="26990"/>
                </a:lnTo>
                <a:cubicBezTo>
                  <a:pt x="140442" y="17446"/>
                  <a:pt x="131869" y="10716"/>
                  <a:pt x="121991" y="10716"/>
                </a:cubicBezTo>
                <a:lnTo>
                  <a:pt x="96407" y="10716"/>
                </a:lnTo>
                <a:lnTo>
                  <a:pt x="96407" y="32147"/>
                </a:lnTo>
                <a:cubicBezTo>
                  <a:pt x="96407" y="38074"/>
                  <a:pt x="91619" y="42863"/>
                  <a:pt x="85692" y="42863"/>
                </a:cubicBezTo>
                <a:cubicBezTo>
                  <a:pt x="79764" y="42863"/>
                  <a:pt x="74976" y="38074"/>
                  <a:pt x="74976" y="32147"/>
                </a:cubicBezTo>
                <a:lnTo>
                  <a:pt x="74976" y="10716"/>
                </a:lnTo>
                <a:close/>
                <a:moveTo>
                  <a:pt x="96407" y="75009"/>
                </a:moveTo>
                <a:lnTo>
                  <a:pt x="96407" y="96441"/>
                </a:lnTo>
                <a:cubicBezTo>
                  <a:pt x="96407" y="102368"/>
                  <a:pt x="91619" y="107156"/>
                  <a:pt x="85692" y="107156"/>
                </a:cubicBezTo>
                <a:cubicBezTo>
                  <a:pt x="79764" y="107156"/>
                  <a:pt x="74976" y="102368"/>
                  <a:pt x="74976" y="96441"/>
                </a:cubicBezTo>
                <a:lnTo>
                  <a:pt x="74976" y="75009"/>
                </a:lnTo>
                <a:cubicBezTo>
                  <a:pt x="74976" y="69082"/>
                  <a:pt x="79764" y="64294"/>
                  <a:pt x="85692" y="64294"/>
                </a:cubicBezTo>
                <a:cubicBezTo>
                  <a:pt x="91619" y="64294"/>
                  <a:pt x="96407" y="69082"/>
                  <a:pt x="96407" y="75009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29" name="Text 4"/>
          <p:cNvSpPr/>
          <p:nvPr/>
        </p:nvSpPr>
        <p:spPr>
          <a:xfrm>
            <a:off x="2037581" y="1999292"/>
            <a:ext cx="6429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Дорожная карта</a:t>
            </a:r>
            <a:endParaRPr lang="en-US" sz="4000" dirty="0"/>
          </a:p>
        </p:txBody>
      </p:sp>
      <p:sp>
        <p:nvSpPr>
          <p:cNvPr id="30" name="Shape 5"/>
          <p:cNvSpPr/>
          <p:nvPr/>
        </p:nvSpPr>
        <p:spPr>
          <a:xfrm>
            <a:off x="621003" y="3224967"/>
            <a:ext cx="1096455" cy="1058107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31" name="Text 6"/>
          <p:cNvSpPr/>
          <p:nvPr/>
        </p:nvSpPr>
        <p:spPr>
          <a:xfrm>
            <a:off x="517023" y="3224967"/>
            <a:ext cx="1315746" cy="1058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4400" dirty="0"/>
          </a:p>
        </p:txBody>
      </p:sp>
      <p:sp>
        <p:nvSpPr>
          <p:cNvPr id="35" name="Text 14"/>
          <p:cNvSpPr/>
          <p:nvPr/>
        </p:nvSpPr>
        <p:spPr>
          <a:xfrm>
            <a:off x="946296" y="72867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38" name="Shape 5"/>
          <p:cNvSpPr/>
          <p:nvPr/>
        </p:nvSpPr>
        <p:spPr bwMode="auto">
          <a:xfrm>
            <a:off x="621003" y="4434034"/>
            <a:ext cx="1096455" cy="1058107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39" name="Text 6"/>
          <p:cNvSpPr/>
          <p:nvPr/>
        </p:nvSpPr>
        <p:spPr bwMode="auto">
          <a:xfrm>
            <a:off x="517023" y="4434034"/>
            <a:ext cx="1315746" cy="1058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4400" dirty="0"/>
          </a:p>
        </p:txBody>
      </p:sp>
      <p:sp>
        <p:nvSpPr>
          <p:cNvPr id="40" name="Shape 5"/>
          <p:cNvSpPr/>
          <p:nvPr/>
        </p:nvSpPr>
        <p:spPr bwMode="auto">
          <a:xfrm>
            <a:off x="636644" y="5616386"/>
            <a:ext cx="1096455" cy="1058107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1" name="Text 6"/>
          <p:cNvSpPr/>
          <p:nvPr/>
        </p:nvSpPr>
        <p:spPr bwMode="auto">
          <a:xfrm>
            <a:off x="532664" y="5616386"/>
            <a:ext cx="1315746" cy="1058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4400" dirty="0"/>
          </a:p>
        </p:txBody>
      </p:sp>
      <p:sp>
        <p:nvSpPr>
          <p:cNvPr id="42" name="Shape 5"/>
          <p:cNvSpPr/>
          <p:nvPr/>
        </p:nvSpPr>
        <p:spPr bwMode="auto">
          <a:xfrm>
            <a:off x="636644" y="6825453"/>
            <a:ext cx="1096455" cy="1058107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3" name="Text 6"/>
          <p:cNvSpPr/>
          <p:nvPr/>
        </p:nvSpPr>
        <p:spPr bwMode="auto">
          <a:xfrm>
            <a:off x="532664" y="6825453"/>
            <a:ext cx="1315746" cy="1058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4400" dirty="0"/>
          </a:p>
        </p:txBody>
      </p:sp>
      <p:sp>
        <p:nvSpPr>
          <p:cNvPr id="44" name="Text 7"/>
          <p:cNvSpPr/>
          <p:nvPr/>
        </p:nvSpPr>
        <p:spPr>
          <a:xfrm>
            <a:off x="1934756" y="3299648"/>
            <a:ext cx="7229881" cy="3423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Исследования и разработка</a:t>
            </a:r>
            <a:endParaRPr lang="en-US" sz="3200" dirty="0"/>
          </a:p>
        </p:txBody>
      </p:sp>
      <p:sp>
        <p:nvSpPr>
          <p:cNvPr id="45" name="Text 11"/>
          <p:cNvSpPr/>
          <p:nvPr/>
        </p:nvSpPr>
        <p:spPr>
          <a:xfrm>
            <a:off x="1907769" y="4434034"/>
            <a:ext cx="7229881" cy="3423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Защита интеллектуальной собственности</a:t>
            </a:r>
            <a:endParaRPr lang="en-US" sz="3200" dirty="0"/>
          </a:p>
        </p:txBody>
      </p:sp>
      <p:sp>
        <p:nvSpPr>
          <p:cNvPr id="46" name="Text 15"/>
          <p:cNvSpPr/>
          <p:nvPr/>
        </p:nvSpPr>
        <p:spPr>
          <a:xfrm>
            <a:off x="1904591" y="5707787"/>
            <a:ext cx="7229881" cy="3423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Маркетинг и продвижение</a:t>
            </a:r>
            <a:endParaRPr lang="en-US" sz="3200" dirty="0"/>
          </a:p>
        </p:txBody>
      </p:sp>
      <p:sp>
        <p:nvSpPr>
          <p:cNvPr id="47" name="Text 19"/>
          <p:cNvSpPr/>
          <p:nvPr/>
        </p:nvSpPr>
        <p:spPr>
          <a:xfrm>
            <a:off x="1904592" y="6830085"/>
            <a:ext cx="7229881" cy="3423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Привлечение инвестиций</a:t>
            </a:r>
            <a:endParaRPr lang="en-US" sz="3200" dirty="0"/>
          </a:p>
        </p:txBody>
      </p:sp>
      <p:sp>
        <p:nvSpPr>
          <p:cNvPr id="48" name="Text 8"/>
          <p:cNvSpPr/>
          <p:nvPr/>
        </p:nvSpPr>
        <p:spPr>
          <a:xfrm>
            <a:off x="1923038" y="3781788"/>
            <a:ext cx="9107894" cy="4162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Отработка режимов осаждения, лабораторный регламент, опытный образец модуля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 12"/>
          <p:cNvSpPr/>
          <p:nvPr/>
        </p:nvSpPr>
        <p:spPr>
          <a:xfrm>
            <a:off x="1952218" y="5029157"/>
            <a:ext cx="9107894" cy="4162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Полезная модель (конструкция модуля) или патент на способ (режимы импульсного осаждения)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 16"/>
          <p:cNvSpPr/>
          <p:nvPr/>
        </p:nvSpPr>
        <p:spPr>
          <a:xfrm>
            <a:off x="1923038" y="6110533"/>
            <a:ext cx="9107894" cy="4162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Пилот на базе «Интракор», публикации, выставки («Стоматология России»)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 20"/>
          <p:cNvSpPr/>
          <p:nvPr/>
        </p:nvSpPr>
        <p:spPr>
          <a:xfrm>
            <a:off x="1904592" y="7347270"/>
            <a:ext cx="9107894" cy="832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Грант «Студенческий стартап» 1 млн ₽ → Фонд содействия инновациям «Старт-1» → Бизнес-ангелы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 23"/>
          <p:cNvSpPr/>
          <p:nvPr/>
        </p:nvSpPr>
        <p:spPr>
          <a:xfrm>
            <a:off x="1566766" y="8780367"/>
            <a:ext cx="9608990" cy="18513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Ноу-хау режим:</a:t>
            </a:r>
            <a:r>
              <a:rPr lang="en-US" sz="24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До оформления патента состав электролита и режимы тока охраняются как коммерческая тайна с документами о конфиденциальности</a:t>
            </a:r>
            <a:endParaRPr lang="en-US" sz="3200" dirty="0"/>
          </a:p>
        </p:txBody>
      </p:sp>
      <p:sp>
        <p:nvSpPr>
          <p:cNvPr id="53" name="Shape 22"/>
          <p:cNvSpPr/>
          <p:nvPr/>
        </p:nvSpPr>
        <p:spPr>
          <a:xfrm>
            <a:off x="804949" y="8882334"/>
            <a:ext cx="728561" cy="887141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4" name="Shape 25"/>
          <p:cNvSpPr/>
          <p:nvPr/>
        </p:nvSpPr>
        <p:spPr>
          <a:xfrm>
            <a:off x="11778163" y="1562449"/>
            <a:ext cx="579627" cy="570663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7156" y="-5953"/>
                </a:moveTo>
                <a:cubicBezTo>
                  <a:pt x="102208" y="-5953"/>
                  <a:pt x="98227" y="-1972"/>
                  <a:pt x="98227" y="2977"/>
                </a:cubicBezTo>
                <a:lnTo>
                  <a:pt x="98227" y="7441"/>
                </a:lnTo>
                <a:lnTo>
                  <a:pt x="97557" y="7441"/>
                </a:lnTo>
                <a:cubicBezTo>
                  <a:pt x="83939" y="7441"/>
                  <a:pt x="72926" y="18492"/>
                  <a:pt x="72926" y="32072"/>
                </a:cubicBezTo>
                <a:cubicBezTo>
                  <a:pt x="72926" y="44500"/>
                  <a:pt x="82190" y="54992"/>
                  <a:pt x="94506" y="56517"/>
                </a:cubicBezTo>
                <a:lnTo>
                  <a:pt x="117202" y="59345"/>
                </a:lnTo>
                <a:cubicBezTo>
                  <a:pt x="119100" y="59568"/>
                  <a:pt x="120551" y="61206"/>
                  <a:pt x="120551" y="63140"/>
                </a:cubicBezTo>
                <a:cubicBezTo>
                  <a:pt x="120551" y="65261"/>
                  <a:pt x="118839" y="66935"/>
                  <a:pt x="116756" y="66935"/>
                </a:cubicBezTo>
                <a:lnTo>
                  <a:pt x="89297" y="66973"/>
                </a:lnTo>
                <a:cubicBezTo>
                  <a:pt x="83530" y="66973"/>
                  <a:pt x="78879" y="71624"/>
                  <a:pt x="78879" y="77391"/>
                </a:cubicBezTo>
                <a:cubicBezTo>
                  <a:pt x="78879" y="83158"/>
                  <a:pt x="83530" y="87809"/>
                  <a:pt x="89297" y="87809"/>
                </a:cubicBezTo>
                <a:lnTo>
                  <a:pt x="98227" y="87809"/>
                </a:lnTo>
                <a:lnTo>
                  <a:pt x="98227" y="92273"/>
                </a:lnTo>
                <a:cubicBezTo>
                  <a:pt x="98227" y="97222"/>
                  <a:pt x="102208" y="101203"/>
                  <a:pt x="107156" y="101203"/>
                </a:cubicBezTo>
                <a:cubicBezTo>
                  <a:pt x="112105" y="101203"/>
                  <a:pt x="116086" y="97222"/>
                  <a:pt x="116086" y="92273"/>
                </a:cubicBezTo>
                <a:lnTo>
                  <a:pt x="116086" y="87809"/>
                </a:lnTo>
                <a:lnTo>
                  <a:pt x="116756" y="87809"/>
                </a:lnTo>
                <a:cubicBezTo>
                  <a:pt x="130373" y="87809"/>
                  <a:pt x="141387" y="76758"/>
                  <a:pt x="141387" y="63178"/>
                </a:cubicBezTo>
                <a:cubicBezTo>
                  <a:pt x="141387" y="50750"/>
                  <a:pt x="132122" y="40258"/>
                  <a:pt x="119807" y="38733"/>
                </a:cubicBezTo>
                <a:lnTo>
                  <a:pt x="97110" y="35905"/>
                </a:lnTo>
                <a:cubicBezTo>
                  <a:pt x="95213" y="35682"/>
                  <a:pt x="93762" y="34044"/>
                  <a:pt x="93762" y="32110"/>
                </a:cubicBezTo>
                <a:cubicBezTo>
                  <a:pt x="93762" y="29989"/>
                  <a:pt x="95473" y="28315"/>
                  <a:pt x="97557" y="28315"/>
                </a:cubicBezTo>
                <a:lnTo>
                  <a:pt x="122039" y="28277"/>
                </a:lnTo>
                <a:cubicBezTo>
                  <a:pt x="127806" y="28277"/>
                  <a:pt x="132457" y="23626"/>
                  <a:pt x="132457" y="17859"/>
                </a:cubicBezTo>
                <a:cubicBezTo>
                  <a:pt x="132457" y="12092"/>
                  <a:pt x="127806" y="7441"/>
                  <a:pt x="122039" y="7441"/>
                </a:cubicBezTo>
                <a:lnTo>
                  <a:pt x="116086" y="7441"/>
                </a:lnTo>
                <a:lnTo>
                  <a:pt x="116086" y="2977"/>
                </a:lnTo>
                <a:cubicBezTo>
                  <a:pt x="116086" y="-1972"/>
                  <a:pt x="112105" y="-5953"/>
                  <a:pt x="107156" y="-5953"/>
                </a:cubicBezTo>
                <a:close/>
                <a:moveTo>
                  <a:pt x="40667" y="127062"/>
                </a:moveTo>
                <a:lnTo>
                  <a:pt x="24817" y="142875"/>
                </a:lnTo>
                <a:lnTo>
                  <a:pt x="11906" y="142875"/>
                </a:lnTo>
                <a:cubicBezTo>
                  <a:pt x="5321" y="142875"/>
                  <a:pt x="0" y="148196"/>
                  <a:pt x="0" y="154781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lnTo>
                  <a:pt x="131155" y="190500"/>
                </a:lnTo>
                <a:cubicBezTo>
                  <a:pt x="141945" y="190500"/>
                  <a:pt x="152474" y="187040"/>
                  <a:pt x="161181" y="180640"/>
                </a:cubicBezTo>
                <a:lnTo>
                  <a:pt x="208285" y="145926"/>
                </a:lnTo>
                <a:cubicBezTo>
                  <a:pt x="214908" y="141052"/>
                  <a:pt x="216322" y="131750"/>
                  <a:pt x="211448" y="125127"/>
                </a:cubicBezTo>
                <a:cubicBezTo>
                  <a:pt x="206573" y="118504"/>
                  <a:pt x="197272" y="117091"/>
                  <a:pt x="190649" y="121965"/>
                </a:cubicBezTo>
                <a:lnTo>
                  <a:pt x="146075" y="154781"/>
                </a:lnTo>
                <a:lnTo>
                  <a:pt x="104180" y="154781"/>
                </a:lnTo>
                <a:cubicBezTo>
                  <a:pt x="99231" y="154781"/>
                  <a:pt x="95250" y="150800"/>
                  <a:pt x="95250" y="145852"/>
                </a:cubicBezTo>
                <a:cubicBezTo>
                  <a:pt x="95250" y="140903"/>
                  <a:pt x="99231" y="136922"/>
                  <a:pt x="104180" y="136922"/>
                </a:cubicBezTo>
                <a:lnTo>
                  <a:pt x="130969" y="136922"/>
                </a:lnTo>
                <a:cubicBezTo>
                  <a:pt x="137554" y="136922"/>
                  <a:pt x="142875" y="131601"/>
                  <a:pt x="142875" y="125016"/>
                </a:cubicBezTo>
                <a:cubicBezTo>
                  <a:pt x="142875" y="118430"/>
                  <a:pt x="137554" y="113109"/>
                  <a:pt x="130969" y="113109"/>
                </a:cubicBezTo>
                <a:lnTo>
                  <a:pt x="74340" y="113109"/>
                </a:lnTo>
                <a:cubicBezTo>
                  <a:pt x="61726" y="113109"/>
                  <a:pt x="49597" y="118132"/>
                  <a:pt x="40667" y="127062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5" name="Text 26"/>
          <p:cNvSpPr/>
          <p:nvPr/>
        </p:nvSpPr>
        <p:spPr>
          <a:xfrm>
            <a:off x="12613975" y="1803959"/>
            <a:ext cx="4057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Запрос: 1 000 000 ₽</a:t>
            </a:r>
            <a:endParaRPr lang="en-US" sz="3200" dirty="0"/>
          </a:p>
        </p:txBody>
      </p:sp>
      <p:sp>
        <p:nvSpPr>
          <p:cNvPr id="56" name="Shape 27"/>
          <p:cNvSpPr/>
          <p:nvPr/>
        </p:nvSpPr>
        <p:spPr>
          <a:xfrm>
            <a:off x="11657730" y="2452759"/>
            <a:ext cx="8071720" cy="992115"/>
          </a:xfrm>
          <a:prstGeom prst="roundRect">
            <a:avLst>
              <a:gd name="adj" fmla="val 13043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7" name="Shape 27"/>
          <p:cNvSpPr/>
          <p:nvPr/>
        </p:nvSpPr>
        <p:spPr bwMode="auto">
          <a:xfrm>
            <a:off x="11657730" y="3585979"/>
            <a:ext cx="8071720" cy="992115"/>
          </a:xfrm>
          <a:prstGeom prst="roundRect">
            <a:avLst>
              <a:gd name="adj" fmla="val 13043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8" name="Shape 27"/>
          <p:cNvSpPr/>
          <p:nvPr/>
        </p:nvSpPr>
        <p:spPr bwMode="auto">
          <a:xfrm>
            <a:off x="11657730" y="4717943"/>
            <a:ext cx="8071720" cy="992115"/>
          </a:xfrm>
          <a:prstGeom prst="roundRect">
            <a:avLst>
              <a:gd name="adj" fmla="val 13043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9" name="Shape 27"/>
          <p:cNvSpPr/>
          <p:nvPr/>
        </p:nvSpPr>
        <p:spPr bwMode="auto">
          <a:xfrm>
            <a:off x="11657730" y="5872108"/>
            <a:ext cx="8071720" cy="992115"/>
          </a:xfrm>
          <a:prstGeom prst="roundRect">
            <a:avLst>
              <a:gd name="adj" fmla="val 13043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60" name="Text 29"/>
          <p:cNvSpPr/>
          <p:nvPr/>
        </p:nvSpPr>
        <p:spPr>
          <a:xfrm>
            <a:off x="11802584" y="2805845"/>
            <a:ext cx="6423923" cy="267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Материалы</a:t>
            </a:r>
            <a:endParaRPr lang="en-US" sz="3200" dirty="0"/>
          </a:p>
        </p:txBody>
      </p:sp>
      <p:sp>
        <p:nvSpPr>
          <p:cNvPr id="61" name="Text 33"/>
          <p:cNvSpPr/>
          <p:nvPr/>
        </p:nvSpPr>
        <p:spPr>
          <a:xfrm>
            <a:off x="11802584" y="3968057"/>
            <a:ext cx="7665326" cy="256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Комплектующие</a:t>
            </a:r>
            <a:endParaRPr lang="en-US" sz="3200" dirty="0"/>
          </a:p>
        </p:txBody>
      </p:sp>
      <p:sp>
        <p:nvSpPr>
          <p:cNvPr id="62" name="Text 37"/>
          <p:cNvSpPr/>
          <p:nvPr/>
        </p:nvSpPr>
        <p:spPr>
          <a:xfrm>
            <a:off x="11866870" y="5106903"/>
            <a:ext cx="4144466" cy="267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Услуги</a:t>
            </a:r>
            <a:endParaRPr lang="en-US" sz="3200" dirty="0"/>
          </a:p>
        </p:txBody>
      </p:sp>
      <p:sp>
        <p:nvSpPr>
          <p:cNvPr id="63" name="Text 41"/>
          <p:cNvSpPr/>
          <p:nvPr/>
        </p:nvSpPr>
        <p:spPr>
          <a:xfrm>
            <a:off x="11848483" y="6239370"/>
            <a:ext cx="5595030" cy="267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Персонал</a:t>
            </a:r>
            <a:endParaRPr lang="en-US" sz="3200" dirty="0"/>
          </a:p>
        </p:txBody>
      </p:sp>
      <p:sp>
        <p:nvSpPr>
          <p:cNvPr id="64" name="Text 30"/>
          <p:cNvSpPr/>
          <p:nvPr/>
        </p:nvSpPr>
        <p:spPr>
          <a:xfrm>
            <a:off x="13820466" y="2608570"/>
            <a:ext cx="5829300" cy="815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Корпус, ванна, серебряный анод 99,99%, электролит, никелевые аноды, инструменты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Text 34"/>
          <p:cNvSpPr/>
          <p:nvPr/>
        </p:nvSpPr>
        <p:spPr>
          <a:xfrm>
            <a:off x="14462731" y="3719521"/>
            <a:ext cx="5254317" cy="877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Блок питания, генератор импульсного тока, микроконтроллер, датчики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Text 38"/>
          <p:cNvSpPr/>
          <p:nvPr/>
        </p:nvSpPr>
        <p:spPr>
          <a:xfrm>
            <a:off x="13286241" y="4825655"/>
            <a:ext cx="6511832" cy="7766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SEM/EDS-анализ, микробиологические испытания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 42"/>
          <p:cNvSpPr/>
          <p:nvPr/>
        </p:nvSpPr>
        <p:spPr>
          <a:xfrm>
            <a:off x="13546824" y="5987165"/>
            <a:ext cx="6182626" cy="838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Инженер-гальваник, лаборант-химик, электронщик (частичная занятость)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Shape 44"/>
          <p:cNvSpPr/>
          <p:nvPr/>
        </p:nvSpPr>
        <p:spPr>
          <a:xfrm>
            <a:off x="11778163" y="7302221"/>
            <a:ext cx="702667" cy="647251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0" y="47584"/>
                </a:moveTo>
                <a:lnTo>
                  <a:pt x="0" y="160734"/>
                </a:lnTo>
                <a:cubicBezTo>
                  <a:pt x="0" y="166661"/>
                  <a:pt x="4789" y="171450"/>
                  <a:pt x="10716" y="171450"/>
                </a:cubicBezTo>
                <a:cubicBezTo>
                  <a:pt x="16643" y="171450"/>
                  <a:pt x="21431" y="166661"/>
                  <a:pt x="21431" y="160734"/>
                </a:cubicBezTo>
                <a:lnTo>
                  <a:pt x="21431" y="80367"/>
                </a:lnTo>
                <a:cubicBezTo>
                  <a:pt x="21431" y="74440"/>
                  <a:pt x="26220" y="69652"/>
                  <a:pt x="32147" y="69652"/>
                </a:cubicBezTo>
                <a:lnTo>
                  <a:pt x="160734" y="69652"/>
                </a:lnTo>
                <a:cubicBezTo>
                  <a:pt x="166661" y="69652"/>
                  <a:pt x="171450" y="74440"/>
                  <a:pt x="171450" y="80367"/>
                </a:cubicBezTo>
                <a:lnTo>
                  <a:pt x="171450" y="160734"/>
                </a:lnTo>
                <a:cubicBezTo>
                  <a:pt x="171450" y="166661"/>
                  <a:pt x="176239" y="171450"/>
                  <a:pt x="182166" y="171450"/>
                </a:cubicBezTo>
                <a:cubicBezTo>
                  <a:pt x="188093" y="171450"/>
                  <a:pt x="192881" y="166661"/>
                  <a:pt x="192881" y="160734"/>
                </a:cubicBezTo>
                <a:lnTo>
                  <a:pt x="192881" y="47584"/>
                </a:lnTo>
                <a:cubicBezTo>
                  <a:pt x="192881" y="38375"/>
                  <a:pt x="186988" y="30171"/>
                  <a:pt x="178214" y="27258"/>
                </a:cubicBezTo>
                <a:lnTo>
                  <a:pt x="101531" y="1708"/>
                </a:lnTo>
                <a:cubicBezTo>
                  <a:pt x="98215" y="603"/>
                  <a:pt x="94666" y="603"/>
                  <a:pt x="91351" y="1708"/>
                </a:cubicBezTo>
                <a:lnTo>
                  <a:pt x="14667" y="27258"/>
                </a:lnTo>
                <a:cubicBezTo>
                  <a:pt x="5894" y="30171"/>
                  <a:pt x="0" y="38375"/>
                  <a:pt x="0" y="47584"/>
                </a:cubicBezTo>
                <a:close/>
                <a:moveTo>
                  <a:pt x="155377" y="85725"/>
                </a:moveTo>
                <a:lnTo>
                  <a:pt x="37505" y="85725"/>
                </a:lnTo>
                <a:lnTo>
                  <a:pt x="37505" y="107156"/>
                </a:lnTo>
                <a:lnTo>
                  <a:pt x="155377" y="107156"/>
                </a:lnTo>
                <a:lnTo>
                  <a:pt x="155377" y="85725"/>
                </a:lnTo>
                <a:close/>
                <a:moveTo>
                  <a:pt x="37505" y="139303"/>
                </a:moveTo>
                <a:lnTo>
                  <a:pt x="155377" y="139303"/>
                </a:lnTo>
                <a:lnTo>
                  <a:pt x="155377" y="117872"/>
                </a:lnTo>
                <a:lnTo>
                  <a:pt x="37505" y="117872"/>
                </a:lnTo>
                <a:lnTo>
                  <a:pt x="37505" y="139303"/>
                </a:lnTo>
                <a:close/>
                <a:moveTo>
                  <a:pt x="155377" y="150019"/>
                </a:moveTo>
                <a:lnTo>
                  <a:pt x="37505" y="150019"/>
                </a:lnTo>
                <a:lnTo>
                  <a:pt x="37505" y="171450"/>
                </a:lnTo>
                <a:lnTo>
                  <a:pt x="155377" y="171450"/>
                </a:lnTo>
                <a:lnTo>
                  <a:pt x="155377" y="150019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69" name="Text 45"/>
          <p:cNvSpPr/>
          <p:nvPr/>
        </p:nvSpPr>
        <p:spPr>
          <a:xfrm>
            <a:off x="12726796" y="7524142"/>
            <a:ext cx="4124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Инфраструктура</a:t>
            </a:r>
            <a:endParaRPr lang="en-US" sz="3600" dirty="0"/>
          </a:p>
        </p:txBody>
      </p:sp>
      <p:sp>
        <p:nvSpPr>
          <p:cNvPr id="70" name="Shape 46"/>
          <p:cNvSpPr/>
          <p:nvPr/>
        </p:nvSpPr>
        <p:spPr>
          <a:xfrm>
            <a:off x="11828967" y="8162691"/>
            <a:ext cx="601058" cy="625474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1" name="Shape 48"/>
          <p:cNvSpPr/>
          <p:nvPr/>
        </p:nvSpPr>
        <p:spPr>
          <a:xfrm>
            <a:off x="11825431" y="9647657"/>
            <a:ext cx="601058" cy="625474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2" name="Shape 50"/>
          <p:cNvSpPr/>
          <p:nvPr/>
        </p:nvSpPr>
        <p:spPr>
          <a:xfrm>
            <a:off x="11822674" y="8882334"/>
            <a:ext cx="601058" cy="625474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3" name="Text 47"/>
          <p:cNvSpPr/>
          <p:nvPr/>
        </p:nvSpPr>
        <p:spPr>
          <a:xfrm>
            <a:off x="12613975" y="8359775"/>
            <a:ext cx="8439314" cy="309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Лаборатория с вытяжным шкафом</a:t>
            </a:r>
            <a:endParaRPr lang="en-US" sz="4400" dirty="0"/>
          </a:p>
        </p:txBody>
      </p:sp>
      <p:sp>
        <p:nvSpPr>
          <p:cNvPr id="74" name="Text 49"/>
          <p:cNvSpPr/>
          <p:nvPr/>
        </p:nvSpPr>
        <p:spPr>
          <a:xfrm>
            <a:off x="12649867" y="9098539"/>
            <a:ext cx="5576639" cy="309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Электропитание 220В</a:t>
            </a:r>
            <a:endParaRPr lang="en-US" sz="4400" dirty="0"/>
          </a:p>
        </p:txBody>
      </p:sp>
      <p:sp>
        <p:nvSpPr>
          <p:cNvPr id="75" name="Text 51"/>
          <p:cNvSpPr/>
          <p:nvPr/>
        </p:nvSpPr>
        <p:spPr>
          <a:xfrm>
            <a:off x="12675320" y="9865144"/>
            <a:ext cx="4089535" cy="309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Водоснабжение</a:t>
            </a:r>
            <a:endParaRPr lang="en-US" sz="4400" dirty="0"/>
          </a:p>
        </p:txBody>
      </p:sp>
      <p:sp>
        <p:nvSpPr>
          <p:cNvPr id="76" name="object 20"/>
          <p:cNvSpPr txBox="1"/>
          <p:nvPr/>
        </p:nvSpPr>
        <p:spPr bwMode="auto">
          <a:xfrm>
            <a:off x="374650" y="65447"/>
            <a:ext cx="7518730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 smtClean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Shape 20"/>
          <p:cNvSpPr/>
          <p:nvPr/>
        </p:nvSpPr>
        <p:spPr>
          <a:xfrm>
            <a:off x="146050" y="7194931"/>
            <a:ext cx="9979818" cy="3336543"/>
          </a:xfrm>
          <a:prstGeom prst="roundRect">
            <a:avLst>
              <a:gd name="adj" fmla="val 1019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2" name="Shape 23"/>
          <p:cNvSpPr/>
          <p:nvPr/>
        </p:nvSpPr>
        <p:spPr bwMode="auto">
          <a:xfrm>
            <a:off x="6607716" y="8529366"/>
            <a:ext cx="2576618" cy="1717071"/>
          </a:xfrm>
          <a:prstGeom prst="roundRect">
            <a:avLst>
              <a:gd name="adj" fmla="val 13636"/>
            </a:avLst>
          </a:prstGeom>
          <a:solidFill>
            <a:srgbClr val="F5F5F7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171" name="Shape 23"/>
          <p:cNvSpPr/>
          <p:nvPr/>
        </p:nvSpPr>
        <p:spPr bwMode="auto">
          <a:xfrm>
            <a:off x="3877756" y="8546660"/>
            <a:ext cx="2576618" cy="1717071"/>
          </a:xfrm>
          <a:prstGeom prst="roundRect">
            <a:avLst>
              <a:gd name="adj" fmla="val 13636"/>
            </a:avLst>
          </a:prstGeom>
          <a:solidFill>
            <a:srgbClr val="F5F5F7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2" name="object 2"/>
          <p:cNvSpPr txBox="1"/>
          <p:nvPr/>
        </p:nvSpPr>
        <p:spPr bwMode="auto">
          <a:xfrm>
            <a:off x="518160" y="26296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77" name="Text 1"/>
          <p:cNvSpPr/>
          <p:nvPr/>
        </p:nvSpPr>
        <p:spPr>
          <a:xfrm>
            <a:off x="518160" y="1234206"/>
            <a:ext cx="116014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Биопленки на инструментах = риск инфекций</a:t>
            </a:r>
            <a:endParaRPr lang="en-US" sz="1600" dirty="0"/>
          </a:p>
        </p:txBody>
      </p:sp>
      <p:sp>
        <p:nvSpPr>
          <p:cNvPr id="95" name="Shape 2"/>
          <p:cNvSpPr/>
          <p:nvPr/>
        </p:nvSpPr>
        <p:spPr>
          <a:xfrm>
            <a:off x="146050" y="1936511"/>
            <a:ext cx="9979818" cy="5125070"/>
          </a:xfrm>
          <a:prstGeom prst="roundRect">
            <a:avLst>
              <a:gd name="adj" fmla="val 544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7" name="Shape 35"/>
          <p:cNvSpPr/>
          <p:nvPr/>
        </p:nvSpPr>
        <p:spPr>
          <a:xfrm>
            <a:off x="10240662" y="1936511"/>
            <a:ext cx="9453002" cy="5150284"/>
          </a:xfrm>
          <a:prstGeom prst="roundRect">
            <a:avLst>
              <a:gd name="adj" fmla="val 6349"/>
            </a:avLst>
          </a:prstGeom>
          <a:solidFill>
            <a:srgbClr val="1D1D1D"/>
          </a:solidFill>
          <a:ln/>
        </p:spPr>
      </p:sp>
      <p:sp>
        <p:nvSpPr>
          <p:cNvPr id="98" name="Shape 54"/>
          <p:cNvSpPr/>
          <p:nvPr/>
        </p:nvSpPr>
        <p:spPr>
          <a:xfrm>
            <a:off x="10279210" y="7194931"/>
            <a:ext cx="9450240" cy="3336543"/>
          </a:xfrm>
          <a:prstGeom prst="roundRect">
            <a:avLst>
              <a:gd name="adj" fmla="val 855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06" name="Shape 3"/>
          <p:cNvSpPr/>
          <p:nvPr/>
        </p:nvSpPr>
        <p:spPr>
          <a:xfrm>
            <a:off x="1069279" y="2167418"/>
            <a:ext cx="452439" cy="448169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7" name="Shape 6"/>
          <p:cNvSpPr/>
          <p:nvPr/>
        </p:nvSpPr>
        <p:spPr>
          <a:xfrm>
            <a:off x="1145147" y="3199058"/>
            <a:ext cx="316707" cy="313718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25003" y="25003"/>
                </a:moveTo>
                <a:cubicBezTo>
                  <a:pt x="25003" y="11199"/>
                  <a:pt x="36202" y="0"/>
                  <a:pt x="50006" y="0"/>
                </a:cubicBezTo>
                <a:cubicBezTo>
                  <a:pt x="63810" y="0"/>
                  <a:pt x="75009" y="11199"/>
                  <a:pt x="75009" y="25003"/>
                </a:cubicBezTo>
                <a:lnTo>
                  <a:pt x="75009" y="67899"/>
                </a:lnTo>
                <a:cubicBezTo>
                  <a:pt x="82693" y="74775"/>
                  <a:pt x="87511" y="84750"/>
                  <a:pt x="87511" y="95845"/>
                </a:cubicBezTo>
                <a:cubicBezTo>
                  <a:pt x="87511" y="116551"/>
                  <a:pt x="70712" y="133350"/>
                  <a:pt x="50006" y="133350"/>
                </a:cubicBezTo>
                <a:cubicBezTo>
                  <a:pt x="29301" y="133350"/>
                  <a:pt x="12502" y="116551"/>
                  <a:pt x="12502" y="95845"/>
                </a:cubicBezTo>
                <a:cubicBezTo>
                  <a:pt x="12502" y="84750"/>
                  <a:pt x="17320" y="74749"/>
                  <a:pt x="25003" y="67899"/>
                </a:cubicBezTo>
                <a:lnTo>
                  <a:pt x="25003" y="25003"/>
                </a:lnTo>
                <a:close/>
                <a:moveTo>
                  <a:pt x="50006" y="112514"/>
                </a:moveTo>
                <a:cubicBezTo>
                  <a:pt x="59200" y="112514"/>
                  <a:pt x="66675" y="105039"/>
                  <a:pt x="66675" y="95845"/>
                </a:cubicBezTo>
                <a:cubicBezTo>
                  <a:pt x="66675" y="88839"/>
                  <a:pt x="62378" y="82849"/>
                  <a:pt x="56257" y="80401"/>
                </a:cubicBezTo>
                <a:lnTo>
                  <a:pt x="56257" y="25003"/>
                </a:lnTo>
                <a:cubicBezTo>
                  <a:pt x="56257" y="21539"/>
                  <a:pt x="53470" y="18752"/>
                  <a:pt x="50006" y="18752"/>
                </a:cubicBezTo>
                <a:cubicBezTo>
                  <a:pt x="46542" y="18752"/>
                  <a:pt x="43755" y="21539"/>
                  <a:pt x="43755" y="25003"/>
                </a:cubicBezTo>
                <a:lnTo>
                  <a:pt x="43755" y="80401"/>
                </a:lnTo>
                <a:cubicBezTo>
                  <a:pt x="37635" y="82875"/>
                  <a:pt x="33337" y="88865"/>
                  <a:pt x="33337" y="95845"/>
                </a:cubicBezTo>
                <a:cubicBezTo>
                  <a:pt x="33337" y="105039"/>
                  <a:pt x="40812" y="112514"/>
                  <a:pt x="50006" y="112514"/>
                </a:cubicBezTo>
                <a:close/>
                <a:moveTo>
                  <a:pt x="120848" y="20836"/>
                </a:moveTo>
                <a:cubicBezTo>
                  <a:pt x="120848" y="16236"/>
                  <a:pt x="117114" y="12502"/>
                  <a:pt x="112514" y="12502"/>
                </a:cubicBezTo>
                <a:cubicBezTo>
                  <a:pt x="107914" y="12502"/>
                  <a:pt x="104180" y="16236"/>
                  <a:pt x="104180" y="20836"/>
                </a:cubicBezTo>
                <a:cubicBezTo>
                  <a:pt x="104180" y="25436"/>
                  <a:pt x="107914" y="29170"/>
                  <a:pt x="112514" y="29170"/>
                </a:cubicBezTo>
                <a:cubicBezTo>
                  <a:pt x="117114" y="29170"/>
                  <a:pt x="120848" y="25436"/>
                  <a:pt x="120848" y="20836"/>
                </a:cubicBezTo>
                <a:close/>
                <a:moveTo>
                  <a:pt x="91678" y="20836"/>
                </a:moveTo>
                <a:cubicBezTo>
                  <a:pt x="91678" y="9336"/>
                  <a:pt x="101014" y="0"/>
                  <a:pt x="112514" y="0"/>
                </a:cubicBezTo>
                <a:cubicBezTo>
                  <a:pt x="124014" y="0"/>
                  <a:pt x="133350" y="9336"/>
                  <a:pt x="133350" y="20836"/>
                </a:cubicBezTo>
                <a:cubicBezTo>
                  <a:pt x="133350" y="32336"/>
                  <a:pt x="124014" y="41672"/>
                  <a:pt x="112514" y="41672"/>
                </a:cubicBezTo>
                <a:cubicBezTo>
                  <a:pt x="101014" y="41672"/>
                  <a:pt x="91678" y="32336"/>
                  <a:pt x="91678" y="20836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8" name="Shape 10"/>
          <p:cNvSpPr/>
          <p:nvPr/>
        </p:nvSpPr>
        <p:spPr>
          <a:xfrm>
            <a:off x="1135580" y="4059367"/>
            <a:ext cx="277118" cy="313718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35603" y="1537"/>
                </a:moveTo>
                <a:lnTo>
                  <a:pt x="33337" y="8334"/>
                </a:lnTo>
                <a:lnTo>
                  <a:pt x="8334" y="8334"/>
                </a:lnTo>
                <a:cubicBezTo>
                  <a:pt x="3724" y="8334"/>
                  <a:pt x="0" y="12059"/>
                  <a:pt x="0" y="16669"/>
                </a:cubicBezTo>
                <a:cubicBezTo>
                  <a:pt x="0" y="21279"/>
                  <a:pt x="3724" y="25003"/>
                  <a:pt x="8334" y="25003"/>
                </a:cubicBezTo>
                <a:lnTo>
                  <a:pt x="108347" y="25003"/>
                </a:lnTo>
                <a:cubicBezTo>
                  <a:pt x="112957" y="25003"/>
                  <a:pt x="116681" y="21279"/>
                  <a:pt x="116681" y="16669"/>
                </a:cubicBezTo>
                <a:cubicBezTo>
                  <a:pt x="116681" y="12059"/>
                  <a:pt x="112957" y="8334"/>
                  <a:pt x="108347" y="8334"/>
                </a:cubicBezTo>
                <a:lnTo>
                  <a:pt x="83344" y="8334"/>
                </a:lnTo>
                <a:lnTo>
                  <a:pt x="81078" y="1537"/>
                </a:lnTo>
                <a:cubicBezTo>
                  <a:pt x="79932" y="-1875"/>
                  <a:pt x="76754" y="-4167"/>
                  <a:pt x="73160" y="-4167"/>
                </a:cubicBezTo>
                <a:lnTo>
                  <a:pt x="43521" y="-4167"/>
                </a:lnTo>
                <a:cubicBezTo>
                  <a:pt x="39927" y="-4167"/>
                  <a:pt x="36749" y="-1875"/>
                  <a:pt x="35603" y="1537"/>
                </a:cubicBezTo>
                <a:close/>
                <a:moveTo>
                  <a:pt x="108347" y="37505"/>
                </a:moveTo>
                <a:lnTo>
                  <a:pt x="8334" y="37505"/>
                </a:lnTo>
                <a:lnTo>
                  <a:pt x="13830" y="121656"/>
                </a:lnTo>
                <a:cubicBezTo>
                  <a:pt x="14247" y="128245"/>
                  <a:pt x="19716" y="133350"/>
                  <a:pt x="26305" y="133350"/>
                </a:cubicBezTo>
                <a:lnTo>
                  <a:pt x="90376" y="133350"/>
                </a:lnTo>
                <a:cubicBezTo>
                  <a:pt x="96965" y="133350"/>
                  <a:pt x="102435" y="128245"/>
                  <a:pt x="102851" y="121656"/>
                </a:cubicBezTo>
                <a:lnTo>
                  <a:pt x="108347" y="37505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09" name="Shape 14"/>
          <p:cNvSpPr/>
          <p:nvPr/>
        </p:nvSpPr>
        <p:spPr>
          <a:xfrm>
            <a:off x="1095991" y="4959345"/>
            <a:ext cx="316707" cy="313718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8334" y="8334"/>
                </a:moveTo>
                <a:cubicBezTo>
                  <a:pt x="3724" y="8334"/>
                  <a:pt x="0" y="12059"/>
                  <a:pt x="0" y="16669"/>
                </a:cubicBezTo>
                <a:lnTo>
                  <a:pt x="0" y="112514"/>
                </a:lnTo>
                <a:cubicBezTo>
                  <a:pt x="0" y="119416"/>
                  <a:pt x="5600" y="125016"/>
                  <a:pt x="12502" y="125016"/>
                </a:cubicBezTo>
                <a:lnTo>
                  <a:pt x="120848" y="125016"/>
                </a:lnTo>
                <a:cubicBezTo>
                  <a:pt x="127750" y="125016"/>
                  <a:pt x="133350" y="119416"/>
                  <a:pt x="133350" y="112514"/>
                </a:cubicBezTo>
                <a:lnTo>
                  <a:pt x="133350" y="39640"/>
                </a:lnTo>
                <a:cubicBezTo>
                  <a:pt x="133350" y="34900"/>
                  <a:pt x="128297" y="31905"/>
                  <a:pt x="124130" y="34145"/>
                </a:cubicBezTo>
                <a:lnTo>
                  <a:pt x="83344" y="56101"/>
                </a:lnTo>
                <a:lnTo>
                  <a:pt x="83344" y="39640"/>
                </a:lnTo>
                <a:cubicBezTo>
                  <a:pt x="83344" y="34900"/>
                  <a:pt x="78291" y="31905"/>
                  <a:pt x="74124" y="34145"/>
                </a:cubicBezTo>
                <a:lnTo>
                  <a:pt x="33337" y="56101"/>
                </a:lnTo>
                <a:lnTo>
                  <a:pt x="33337" y="16669"/>
                </a:lnTo>
                <a:cubicBezTo>
                  <a:pt x="33337" y="12059"/>
                  <a:pt x="29613" y="8334"/>
                  <a:pt x="25003" y="8334"/>
                </a:cubicBezTo>
                <a:lnTo>
                  <a:pt x="8334" y="8334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10" name="Shape 18"/>
          <p:cNvSpPr/>
          <p:nvPr/>
        </p:nvSpPr>
        <p:spPr>
          <a:xfrm>
            <a:off x="1073370" y="6070038"/>
            <a:ext cx="361951" cy="358535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0013" y="104775"/>
                </a:moveTo>
                <a:cubicBezTo>
                  <a:pt x="128945" y="104775"/>
                  <a:pt x="152400" y="81320"/>
                  <a:pt x="152400" y="52388"/>
                </a:cubicBezTo>
                <a:cubicBezTo>
                  <a:pt x="152400" y="23455"/>
                  <a:pt x="128945" y="0"/>
                  <a:pt x="100013" y="0"/>
                </a:cubicBezTo>
                <a:cubicBezTo>
                  <a:pt x="71080" y="0"/>
                  <a:pt x="47625" y="23455"/>
                  <a:pt x="47625" y="52388"/>
                </a:cubicBezTo>
                <a:cubicBezTo>
                  <a:pt x="47625" y="57954"/>
                  <a:pt x="48488" y="63341"/>
                  <a:pt x="50096" y="68372"/>
                </a:cubicBezTo>
                <a:lnTo>
                  <a:pt x="2084" y="116384"/>
                </a:lnTo>
                <a:cubicBezTo>
                  <a:pt x="744" y="117723"/>
                  <a:pt x="0" y="119539"/>
                  <a:pt x="0" y="121444"/>
                </a:cubicBezTo>
                <a:lnTo>
                  <a:pt x="0" y="145256"/>
                </a:lnTo>
                <a:cubicBezTo>
                  <a:pt x="0" y="149215"/>
                  <a:pt x="3185" y="152400"/>
                  <a:pt x="7144" y="152400"/>
                </a:cubicBezTo>
                <a:lnTo>
                  <a:pt x="30956" y="152400"/>
                </a:lnTo>
                <a:cubicBezTo>
                  <a:pt x="34915" y="152400"/>
                  <a:pt x="38100" y="149215"/>
                  <a:pt x="38100" y="145256"/>
                </a:cubicBezTo>
                <a:lnTo>
                  <a:pt x="38100" y="133350"/>
                </a:lnTo>
                <a:lnTo>
                  <a:pt x="50006" y="133350"/>
                </a:lnTo>
                <a:cubicBezTo>
                  <a:pt x="53965" y="133350"/>
                  <a:pt x="57150" y="130165"/>
                  <a:pt x="57150" y="126206"/>
                </a:cubicBezTo>
                <a:lnTo>
                  <a:pt x="57150" y="114300"/>
                </a:lnTo>
                <a:lnTo>
                  <a:pt x="69056" y="114300"/>
                </a:lnTo>
                <a:cubicBezTo>
                  <a:pt x="70961" y="114300"/>
                  <a:pt x="72777" y="113556"/>
                  <a:pt x="74116" y="112216"/>
                </a:cubicBezTo>
                <a:lnTo>
                  <a:pt x="84028" y="102304"/>
                </a:lnTo>
                <a:cubicBezTo>
                  <a:pt x="89059" y="103912"/>
                  <a:pt x="94446" y="104775"/>
                  <a:pt x="100013" y="104775"/>
                </a:cubicBezTo>
                <a:close/>
                <a:moveTo>
                  <a:pt x="111919" y="28575"/>
                </a:moveTo>
                <a:cubicBezTo>
                  <a:pt x="118490" y="28575"/>
                  <a:pt x="123825" y="33910"/>
                  <a:pt x="123825" y="40481"/>
                </a:cubicBezTo>
                <a:cubicBezTo>
                  <a:pt x="123825" y="47052"/>
                  <a:pt x="118490" y="52388"/>
                  <a:pt x="111919" y="52388"/>
                </a:cubicBezTo>
                <a:cubicBezTo>
                  <a:pt x="105348" y="52388"/>
                  <a:pt x="100013" y="47052"/>
                  <a:pt x="100013" y="40481"/>
                </a:cubicBezTo>
                <a:cubicBezTo>
                  <a:pt x="100013" y="33910"/>
                  <a:pt x="105348" y="28575"/>
                  <a:pt x="111919" y="2857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11" name="Shape 5"/>
          <p:cNvSpPr/>
          <p:nvPr/>
        </p:nvSpPr>
        <p:spPr>
          <a:xfrm>
            <a:off x="911118" y="2991210"/>
            <a:ext cx="728665" cy="728749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112" name="Shape 9"/>
          <p:cNvSpPr/>
          <p:nvPr/>
        </p:nvSpPr>
        <p:spPr>
          <a:xfrm>
            <a:off x="896111" y="3852644"/>
            <a:ext cx="728665" cy="728749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113" name="Shape 13"/>
          <p:cNvSpPr/>
          <p:nvPr/>
        </p:nvSpPr>
        <p:spPr>
          <a:xfrm>
            <a:off x="915635" y="4789103"/>
            <a:ext cx="728665" cy="728749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114" name="Shape 13"/>
          <p:cNvSpPr/>
          <p:nvPr/>
        </p:nvSpPr>
        <p:spPr bwMode="auto">
          <a:xfrm>
            <a:off x="890014" y="5883871"/>
            <a:ext cx="728665" cy="728749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115" name="Text 4"/>
          <p:cNvSpPr/>
          <p:nvPr/>
        </p:nvSpPr>
        <p:spPr>
          <a:xfrm>
            <a:off x="1675309" y="2229577"/>
            <a:ext cx="8418288" cy="433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Почему существующие решения не работают</a:t>
            </a:r>
            <a:endParaRPr lang="en-US" sz="2800" dirty="0"/>
          </a:p>
        </p:txBody>
      </p:sp>
      <p:sp>
        <p:nvSpPr>
          <p:cNvPr id="116" name="Text 7"/>
          <p:cNvSpPr/>
          <p:nvPr/>
        </p:nvSpPr>
        <p:spPr>
          <a:xfrm>
            <a:off x="1818137" y="3074050"/>
            <a:ext cx="8277269" cy="34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Автоклавирование</a:t>
            </a:r>
            <a:endParaRPr lang="en-US" sz="2800" dirty="0"/>
          </a:p>
        </p:txBody>
      </p:sp>
      <p:sp>
        <p:nvSpPr>
          <p:cNvPr id="117" name="Text 8"/>
          <p:cNvSpPr/>
          <p:nvPr/>
        </p:nvSpPr>
        <p:spPr>
          <a:xfrm>
            <a:off x="1818137" y="3392523"/>
            <a:ext cx="8277269" cy="34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Не создает долговременной защиты, биопленка в микропорах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Text 11"/>
          <p:cNvSpPr/>
          <p:nvPr/>
        </p:nvSpPr>
        <p:spPr>
          <a:xfrm>
            <a:off x="1818137" y="4030830"/>
            <a:ext cx="8263988" cy="153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Одноразовый инструмент</a:t>
            </a:r>
          </a:p>
        </p:txBody>
      </p:sp>
      <p:sp>
        <p:nvSpPr>
          <p:cNvPr id="119" name="Text 12"/>
          <p:cNvSpPr/>
          <p:nvPr/>
        </p:nvSpPr>
        <p:spPr>
          <a:xfrm>
            <a:off x="1818137" y="4232271"/>
            <a:ext cx="8263988" cy="317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 5-10 раз дороже, экологическая нагрузка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Text 15"/>
          <p:cNvSpPr/>
          <p:nvPr/>
        </p:nvSpPr>
        <p:spPr>
          <a:xfrm>
            <a:off x="1785039" y="4854643"/>
            <a:ext cx="3978354" cy="306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Импортное PVD-покрытие</a:t>
            </a:r>
            <a:endParaRPr lang="en-US" sz="2800" dirty="0"/>
          </a:p>
        </p:txBody>
      </p:sp>
      <p:sp>
        <p:nvSpPr>
          <p:cNvPr id="121" name="Text 16"/>
          <p:cNvSpPr/>
          <p:nvPr/>
        </p:nvSpPr>
        <p:spPr>
          <a:xfrm>
            <a:off x="1785039" y="5039862"/>
            <a:ext cx="8263988" cy="62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Оборудование 15+ млн руб., только на заводе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Text 19"/>
          <p:cNvSpPr/>
          <p:nvPr/>
        </p:nvSpPr>
        <p:spPr>
          <a:xfrm>
            <a:off x="1750665" y="5997942"/>
            <a:ext cx="8233144" cy="660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Ключевой инсайт: Ни одно решение не позволяет клинике самостоятельно нанести покрытие</a:t>
            </a:r>
            <a:endParaRPr lang="en-US" sz="2800" dirty="0"/>
          </a:p>
        </p:txBody>
      </p:sp>
      <p:sp>
        <p:nvSpPr>
          <p:cNvPr id="123" name="Shape 21"/>
          <p:cNvSpPr/>
          <p:nvPr/>
        </p:nvSpPr>
        <p:spPr>
          <a:xfrm>
            <a:off x="380550" y="7391376"/>
            <a:ext cx="558006" cy="627283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23812" y="0"/>
                </a:moveTo>
                <a:cubicBezTo>
                  <a:pt x="10678" y="0"/>
                  <a:pt x="0" y="10678"/>
                  <a:pt x="0" y="23812"/>
                </a:cubicBezTo>
                <a:lnTo>
                  <a:pt x="0" y="166688"/>
                </a:lnTo>
                <a:cubicBezTo>
                  <a:pt x="0" y="179822"/>
                  <a:pt x="10678" y="190500"/>
                  <a:pt x="23812" y="190500"/>
                </a:cubicBezTo>
                <a:lnTo>
                  <a:pt x="119063" y="190500"/>
                </a:lnTo>
                <a:cubicBezTo>
                  <a:pt x="132197" y="190500"/>
                  <a:pt x="142875" y="179822"/>
                  <a:pt x="142875" y="166688"/>
                </a:cubicBezTo>
                <a:lnTo>
                  <a:pt x="142875" y="23812"/>
                </a:lnTo>
                <a:cubicBezTo>
                  <a:pt x="142875" y="10678"/>
                  <a:pt x="132197" y="0"/>
                  <a:pt x="119063" y="0"/>
                </a:cubicBezTo>
                <a:lnTo>
                  <a:pt x="23812" y="0"/>
                </a:lnTo>
                <a:close/>
                <a:moveTo>
                  <a:pt x="65484" y="130969"/>
                </a:moveTo>
                <a:lnTo>
                  <a:pt x="77391" y="130969"/>
                </a:lnTo>
                <a:cubicBezTo>
                  <a:pt x="83976" y="130969"/>
                  <a:pt x="89297" y="136289"/>
                  <a:pt x="89297" y="142875"/>
                </a:cubicBezTo>
                <a:lnTo>
                  <a:pt x="89297" y="172641"/>
                </a:lnTo>
                <a:lnTo>
                  <a:pt x="53578" y="172641"/>
                </a:lnTo>
                <a:lnTo>
                  <a:pt x="53578" y="142875"/>
                </a:lnTo>
                <a:cubicBezTo>
                  <a:pt x="53578" y="136289"/>
                  <a:pt x="58899" y="130969"/>
                  <a:pt x="65484" y="130969"/>
                </a:cubicBezTo>
                <a:close/>
                <a:moveTo>
                  <a:pt x="35719" y="41672"/>
                </a:moveTo>
                <a:cubicBezTo>
                  <a:pt x="35719" y="38398"/>
                  <a:pt x="38398" y="35719"/>
                  <a:pt x="41672" y="35719"/>
                </a:cubicBezTo>
                <a:lnTo>
                  <a:pt x="53578" y="35719"/>
                </a:lnTo>
                <a:cubicBezTo>
                  <a:pt x="56852" y="35719"/>
                  <a:pt x="59531" y="38398"/>
                  <a:pt x="59531" y="41672"/>
                </a:cubicBezTo>
                <a:lnTo>
                  <a:pt x="59531" y="53578"/>
                </a:lnTo>
                <a:cubicBezTo>
                  <a:pt x="59531" y="56852"/>
                  <a:pt x="56852" y="59531"/>
                  <a:pt x="53578" y="59531"/>
                </a:cubicBezTo>
                <a:lnTo>
                  <a:pt x="41672" y="59531"/>
                </a:lnTo>
                <a:cubicBezTo>
                  <a:pt x="38398" y="59531"/>
                  <a:pt x="35719" y="56852"/>
                  <a:pt x="35719" y="53578"/>
                </a:cubicBezTo>
                <a:lnTo>
                  <a:pt x="35719" y="41672"/>
                </a:lnTo>
                <a:close/>
                <a:moveTo>
                  <a:pt x="89297" y="35719"/>
                </a:moveTo>
                <a:lnTo>
                  <a:pt x="101203" y="35719"/>
                </a:lnTo>
                <a:cubicBezTo>
                  <a:pt x="104477" y="35719"/>
                  <a:pt x="107156" y="38398"/>
                  <a:pt x="107156" y="41672"/>
                </a:cubicBezTo>
                <a:lnTo>
                  <a:pt x="107156" y="53578"/>
                </a:lnTo>
                <a:cubicBezTo>
                  <a:pt x="107156" y="56852"/>
                  <a:pt x="104477" y="59531"/>
                  <a:pt x="101203" y="59531"/>
                </a:cubicBezTo>
                <a:lnTo>
                  <a:pt x="89297" y="59531"/>
                </a:lnTo>
                <a:cubicBezTo>
                  <a:pt x="86023" y="59531"/>
                  <a:pt x="83344" y="56852"/>
                  <a:pt x="83344" y="53578"/>
                </a:cubicBezTo>
                <a:lnTo>
                  <a:pt x="83344" y="41672"/>
                </a:lnTo>
                <a:cubicBezTo>
                  <a:pt x="83344" y="38398"/>
                  <a:pt x="86023" y="35719"/>
                  <a:pt x="89297" y="35719"/>
                </a:cubicBezTo>
                <a:close/>
                <a:moveTo>
                  <a:pt x="35719" y="89297"/>
                </a:moveTo>
                <a:cubicBezTo>
                  <a:pt x="35719" y="86023"/>
                  <a:pt x="38398" y="83344"/>
                  <a:pt x="41672" y="83344"/>
                </a:cubicBezTo>
                <a:lnTo>
                  <a:pt x="53578" y="83344"/>
                </a:lnTo>
                <a:cubicBezTo>
                  <a:pt x="56852" y="83344"/>
                  <a:pt x="59531" y="86023"/>
                  <a:pt x="59531" y="89297"/>
                </a:cubicBezTo>
                <a:lnTo>
                  <a:pt x="59531" y="101203"/>
                </a:lnTo>
                <a:cubicBezTo>
                  <a:pt x="59531" y="104477"/>
                  <a:pt x="56852" y="107156"/>
                  <a:pt x="53578" y="107156"/>
                </a:cubicBezTo>
                <a:lnTo>
                  <a:pt x="41672" y="107156"/>
                </a:lnTo>
                <a:cubicBezTo>
                  <a:pt x="38398" y="107156"/>
                  <a:pt x="35719" y="104477"/>
                  <a:pt x="35719" y="101203"/>
                </a:cubicBezTo>
                <a:lnTo>
                  <a:pt x="35719" y="89297"/>
                </a:lnTo>
                <a:close/>
                <a:moveTo>
                  <a:pt x="89297" y="83344"/>
                </a:moveTo>
                <a:lnTo>
                  <a:pt x="101203" y="83344"/>
                </a:lnTo>
                <a:cubicBezTo>
                  <a:pt x="104477" y="83344"/>
                  <a:pt x="107156" y="86023"/>
                  <a:pt x="107156" y="89297"/>
                </a:cubicBezTo>
                <a:lnTo>
                  <a:pt x="107156" y="101203"/>
                </a:lnTo>
                <a:cubicBezTo>
                  <a:pt x="107156" y="104477"/>
                  <a:pt x="104477" y="107156"/>
                  <a:pt x="101203" y="107156"/>
                </a:cubicBezTo>
                <a:lnTo>
                  <a:pt x="89297" y="107156"/>
                </a:lnTo>
                <a:cubicBezTo>
                  <a:pt x="86023" y="107156"/>
                  <a:pt x="83344" y="104477"/>
                  <a:pt x="83344" y="101203"/>
                </a:cubicBezTo>
                <a:lnTo>
                  <a:pt x="83344" y="89297"/>
                </a:lnTo>
                <a:cubicBezTo>
                  <a:pt x="83344" y="86023"/>
                  <a:pt x="86023" y="83344"/>
                  <a:pt x="89297" y="8334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5" name="Text 22"/>
          <p:cNvSpPr/>
          <p:nvPr/>
        </p:nvSpPr>
        <p:spPr>
          <a:xfrm>
            <a:off x="1054595" y="7570554"/>
            <a:ext cx="575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У кого проблема стоит </a:t>
            </a:r>
            <a:r>
              <a:rPr lang="en-US" sz="2400" b="1" dirty="0" err="1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острее</a:t>
            </a: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 </a:t>
            </a:r>
            <a:r>
              <a:rPr lang="en-US" sz="2400" b="1" dirty="0" err="1" smtClean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всего</a:t>
            </a:r>
            <a:r>
              <a:rPr lang="ru-RU" sz="2400" b="1" dirty="0" smtClean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?</a:t>
            </a:r>
            <a:endParaRPr lang="en-US" sz="2800" dirty="0"/>
          </a:p>
        </p:txBody>
      </p:sp>
      <p:sp>
        <p:nvSpPr>
          <p:cNvPr id="126" name="Shape 23"/>
          <p:cNvSpPr/>
          <p:nvPr/>
        </p:nvSpPr>
        <p:spPr>
          <a:xfrm>
            <a:off x="1054595" y="8537845"/>
            <a:ext cx="2576618" cy="1717071"/>
          </a:xfrm>
          <a:prstGeom prst="roundRect">
            <a:avLst>
              <a:gd name="adj" fmla="val 13636"/>
            </a:avLst>
          </a:prstGeom>
          <a:solidFill>
            <a:srgbClr val="F5F5F7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131" name="Shape 24"/>
          <p:cNvSpPr/>
          <p:nvPr/>
        </p:nvSpPr>
        <p:spPr>
          <a:xfrm>
            <a:off x="1224486" y="8687030"/>
            <a:ext cx="516721" cy="512627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47625" y="23812"/>
                </a:moveTo>
                <a:cubicBezTo>
                  <a:pt x="47625" y="10678"/>
                  <a:pt x="58303" y="0"/>
                  <a:pt x="71438" y="0"/>
                </a:cubicBezTo>
                <a:lnTo>
                  <a:pt x="142875" y="0"/>
                </a:lnTo>
                <a:cubicBezTo>
                  <a:pt x="156009" y="0"/>
                  <a:pt x="166688" y="10678"/>
                  <a:pt x="166688" y="23812"/>
                </a:cubicBezTo>
                <a:lnTo>
                  <a:pt x="166688" y="47625"/>
                </a:lnTo>
                <a:lnTo>
                  <a:pt x="190500" y="47625"/>
                </a:lnTo>
                <a:cubicBezTo>
                  <a:pt x="203634" y="47625"/>
                  <a:pt x="214313" y="58303"/>
                  <a:pt x="214313" y="71438"/>
                </a:cubicBezTo>
                <a:lnTo>
                  <a:pt x="214313" y="166688"/>
                </a:lnTo>
                <a:cubicBezTo>
                  <a:pt x="214313" y="179822"/>
                  <a:pt x="203634" y="190500"/>
                  <a:pt x="190500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71438"/>
                </a:lnTo>
                <a:cubicBezTo>
                  <a:pt x="0" y="58303"/>
                  <a:pt x="10678" y="47625"/>
                  <a:pt x="23812" y="47625"/>
                </a:cubicBezTo>
                <a:lnTo>
                  <a:pt x="47625" y="47625"/>
                </a:lnTo>
                <a:lnTo>
                  <a:pt x="47625" y="23812"/>
                </a:lnTo>
                <a:close/>
                <a:moveTo>
                  <a:pt x="101203" y="130969"/>
                </a:moveTo>
                <a:cubicBezTo>
                  <a:pt x="94617" y="130969"/>
                  <a:pt x="89297" y="136289"/>
                  <a:pt x="89297" y="142875"/>
                </a:cubicBezTo>
                <a:lnTo>
                  <a:pt x="89297" y="172641"/>
                </a:lnTo>
                <a:lnTo>
                  <a:pt x="125016" y="172641"/>
                </a:lnTo>
                <a:lnTo>
                  <a:pt x="125016" y="142875"/>
                </a:lnTo>
                <a:cubicBezTo>
                  <a:pt x="125016" y="136289"/>
                  <a:pt x="119695" y="130969"/>
                  <a:pt x="113109" y="130969"/>
                </a:cubicBezTo>
                <a:lnTo>
                  <a:pt x="101203" y="130969"/>
                </a:lnTo>
                <a:close/>
                <a:moveTo>
                  <a:pt x="47625" y="136922"/>
                </a:moveTo>
                <a:lnTo>
                  <a:pt x="47625" y="125016"/>
                </a:lnTo>
                <a:cubicBezTo>
                  <a:pt x="47625" y="121741"/>
                  <a:pt x="44946" y="119063"/>
                  <a:pt x="41672" y="119063"/>
                </a:cubicBezTo>
                <a:lnTo>
                  <a:pt x="29766" y="119063"/>
                </a:lnTo>
                <a:cubicBezTo>
                  <a:pt x="26491" y="119063"/>
                  <a:pt x="23812" y="121741"/>
                  <a:pt x="23812" y="125016"/>
                </a:cubicBezTo>
                <a:lnTo>
                  <a:pt x="23812" y="136922"/>
                </a:lnTo>
                <a:cubicBezTo>
                  <a:pt x="23812" y="140196"/>
                  <a:pt x="26491" y="142875"/>
                  <a:pt x="29766" y="142875"/>
                </a:cubicBezTo>
                <a:lnTo>
                  <a:pt x="41672" y="142875"/>
                </a:lnTo>
                <a:cubicBezTo>
                  <a:pt x="44946" y="142875"/>
                  <a:pt x="47625" y="140196"/>
                  <a:pt x="47625" y="136922"/>
                </a:cubicBezTo>
                <a:close/>
                <a:moveTo>
                  <a:pt x="41672" y="95250"/>
                </a:moveTo>
                <a:cubicBezTo>
                  <a:pt x="44946" y="95250"/>
                  <a:pt x="47625" y="92571"/>
                  <a:pt x="47625" y="89297"/>
                </a:cubicBezTo>
                <a:lnTo>
                  <a:pt x="47625" y="77391"/>
                </a:lnTo>
                <a:cubicBezTo>
                  <a:pt x="47625" y="74116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74116"/>
                  <a:pt x="23812" y="77391"/>
                </a:cubicBezTo>
                <a:lnTo>
                  <a:pt x="23812" y="89297"/>
                </a:lnTo>
                <a:cubicBezTo>
                  <a:pt x="23812" y="92571"/>
                  <a:pt x="26491" y="95250"/>
                  <a:pt x="29766" y="95250"/>
                </a:cubicBezTo>
                <a:lnTo>
                  <a:pt x="41672" y="95250"/>
                </a:lnTo>
                <a:close/>
                <a:moveTo>
                  <a:pt x="190500" y="136922"/>
                </a:moveTo>
                <a:lnTo>
                  <a:pt x="190500" y="125016"/>
                </a:lnTo>
                <a:cubicBezTo>
                  <a:pt x="190500" y="121741"/>
                  <a:pt x="187821" y="119063"/>
                  <a:pt x="184547" y="119063"/>
                </a:cubicBezTo>
                <a:lnTo>
                  <a:pt x="172641" y="119063"/>
                </a:lnTo>
                <a:cubicBezTo>
                  <a:pt x="169366" y="119063"/>
                  <a:pt x="166688" y="121741"/>
                  <a:pt x="166688" y="125016"/>
                </a:cubicBezTo>
                <a:lnTo>
                  <a:pt x="166688" y="136922"/>
                </a:lnTo>
                <a:cubicBezTo>
                  <a:pt x="166688" y="140196"/>
                  <a:pt x="169366" y="142875"/>
                  <a:pt x="172641" y="142875"/>
                </a:cubicBezTo>
                <a:lnTo>
                  <a:pt x="184547" y="142875"/>
                </a:lnTo>
                <a:cubicBezTo>
                  <a:pt x="187821" y="142875"/>
                  <a:pt x="190500" y="140196"/>
                  <a:pt x="190500" y="136922"/>
                </a:cubicBezTo>
                <a:close/>
                <a:moveTo>
                  <a:pt x="184547" y="95250"/>
                </a:moveTo>
                <a:cubicBezTo>
                  <a:pt x="187821" y="95250"/>
                  <a:pt x="190500" y="92571"/>
                  <a:pt x="190500" y="89297"/>
                </a:cubicBezTo>
                <a:lnTo>
                  <a:pt x="190500" y="77391"/>
                </a:lnTo>
                <a:cubicBezTo>
                  <a:pt x="190500" y="74116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74116"/>
                  <a:pt x="166688" y="77391"/>
                </a:cubicBezTo>
                <a:lnTo>
                  <a:pt x="166688" y="89297"/>
                </a:lnTo>
                <a:cubicBezTo>
                  <a:pt x="166688" y="92571"/>
                  <a:pt x="169366" y="95250"/>
                  <a:pt x="172641" y="95250"/>
                </a:cubicBezTo>
                <a:lnTo>
                  <a:pt x="184547" y="95250"/>
                </a:lnTo>
                <a:close/>
                <a:moveTo>
                  <a:pt x="98227" y="38695"/>
                </a:moveTo>
                <a:lnTo>
                  <a:pt x="98227" y="50602"/>
                </a:lnTo>
                <a:lnTo>
                  <a:pt x="86320" y="50602"/>
                </a:lnTo>
                <a:cubicBezTo>
                  <a:pt x="83046" y="50602"/>
                  <a:pt x="80367" y="53280"/>
                  <a:pt x="80367" y="56555"/>
                </a:cubicBezTo>
                <a:lnTo>
                  <a:pt x="80367" y="62508"/>
                </a:lnTo>
                <a:cubicBezTo>
                  <a:pt x="80367" y="65782"/>
                  <a:pt x="83046" y="68461"/>
                  <a:pt x="86320" y="68461"/>
                </a:cubicBezTo>
                <a:lnTo>
                  <a:pt x="98227" y="68461"/>
                </a:lnTo>
                <a:lnTo>
                  <a:pt x="98227" y="80367"/>
                </a:lnTo>
                <a:cubicBezTo>
                  <a:pt x="98227" y="83641"/>
                  <a:pt x="100905" y="86320"/>
                  <a:pt x="104180" y="86320"/>
                </a:cubicBezTo>
                <a:lnTo>
                  <a:pt x="110133" y="86320"/>
                </a:lnTo>
                <a:cubicBezTo>
                  <a:pt x="113407" y="86320"/>
                  <a:pt x="116086" y="83641"/>
                  <a:pt x="116086" y="80367"/>
                </a:cubicBezTo>
                <a:lnTo>
                  <a:pt x="116086" y="68461"/>
                </a:lnTo>
                <a:lnTo>
                  <a:pt x="127992" y="68461"/>
                </a:lnTo>
                <a:cubicBezTo>
                  <a:pt x="131266" y="68461"/>
                  <a:pt x="133945" y="65782"/>
                  <a:pt x="133945" y="62508"/>
                </a:cubicBezTo>
                <a:lnTo>
                  <a:pt x="133945" y="56555"/>
                </a:lnTo>
                <a:cubicBezTo>
                  <a:pt x="133945" y="53280"/>
                  <a:pt x="131266" y="50602"/>
                  <a:pt x="127992" y="50602"/>
                </a:cubicBezTo>
                <a:lnTo>
                  <a:pt x="116086" y="50602"/>
                </a:lnTo>
                <a:lnTo>
                  <a:pt x="116086" y="38695"/>
                </a:lnTo>
                <a:cubicBezTo>
                  <a:pt x="116086" y="35421"/>
                  <a:pt x="113407" y="32742"/>
                  <a:pt x="110133" y="32742"/>
                </a:cubicBezTo>
                <a:lnTo>
                  <a:pt x="104180" y="32742"/>
                </a:lnTo>
                <a:cubicBezTo>
                  <a:pt x="100905" y="32742"/>
                  <a:pt x="98227" y="35421"/>
                  <a:pt x="98227" y="3869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32" name="Shape 28"/>
          <p:cNvSpPr/>
          <p:nvPr/>
        </p:nvSpPr>
        <p:spPr>
          <a:xfrm>
            <a:off x="4116910" y="8671736"/>
            <a:ext cx="459306" cy="512627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7139" y="3200"/>
                </a:moveTo>
                <a:cubicBezTo>
                  <a:pt x="91715" y="-1042"/>
                  <a:pt x="98785" y="-1042"/>
                  <a:pt x="103324" y="3200"/>
                </a:cubicBezTo>
                <a:lnTo>
                  <a:pt x="136922" y="34342"/>
                </a:lnTo>
                <a:lnTo>
                  <a:pt x="136922" y="29766"/>
                </a:lnTo>
                <a:cubicBezTo>
                  <a:pt x="136922" y="23180"/>
                  <a:pt x="142242" y="17859"/>
                  <a:pt x="148828" y="17859"/>
                </a:cubicBezTo>
                <a:lnTo>
                  <a:pt x="160734" y="17859"/>
                </a:lnTo>
                <a:cubicBezTo>
                  <a:pt x="167320" y="17859"/>
                  <a:pt x="172641" y="23180"/>
                  <a:pt x="172641" y="29766"/>
                </a:cubicBezTo>
                <a:lnTo>
                  <a:pt x="172641" y="67531"/>
                </a:lnTo>
                <a:lnTo>
                  <a:pt x="186705" y="80590"/>
                </a:lnTo>
                <a:cubicBezTo>
                  <a:pt x="190277" y="83939"/>
                  <a:pt x="191467" y="89111"/>
                  <a:pt x="189681" y="93650"/>
                </a:cubicBezTo>
                <a:cubicBezTo>
                  <a:pt x="187896" y="98189"/>
                  <a:pt x="183505" y="101203"/>
                  <a:pt x="178594" y="101203"/>
                </a:cubicBezTo>
                <a:lnTo>
                  <a:pt x="172641" y="101203"/>
                </a:lnTo>
                <a:lnTo>
                  <a:pt x="172641" y="166688"/>
                </a:lnTo>
                <a:cubicBezTo>
                  <a:pt x="172641" y="179822"/>
                  <a:pt x="161962" y="190500"/>
                  <a:pt x="148828" y="190500"/>
                </a:cubicBezTo>
                <a:lnTo>
                  <a:pt x="41672" y="190500"/>
                </a:lnTo>
                <a:cubicBezTo>
                  <a:pt x="28538" y="190500"/>
                  <a:pt x="17859" y="179822"/>
                  <a:pt x="17859" y="166688"/>
                </a:cubicBezTo>
                <a:lnTo>
                  <a:pt x="17859" y="101203"/>
                </a:lnTo>
                <a:lnTo>
                  <a:pt x="11906" y="101203"/>
                </a:lnTo>
                <a:cubicBezTo>
                  <a:pt x="6995" y="101203"/>
                  <a:pt x="2604" y="98189"/>
                  <a:pt x="819" y="93650"/>
                </a:cubicBezTo>
                <a:cubicBezTo>
                  <a:pt x="-967" y="89111"/>
                  <a:pt x="223" y="83902"/>
                  <a:pt x="3795" y="80590"/>
                </a:cubicBezTo>
                <a:lnTo>
                  <a:pt x="87139" y="3200"/>
                </a:lnTo>
                <a:close/>
                <a:moveTo>
                  <a:pt x="83344" y="92273"/>
                </a:moveTo>
                <a:lnTo>
                  <a:pt x="83344" y="107156"/>
                </a:lnTo>
                <a:lnTo>
                  <a:pt x="68461" y="107156"/>
                </a:lnTo>
                <a:cubicBezTo>
                  <a:pt x="65187" y="107156"/>
                  <a:pt x="62508" y="109835"/>
                  <a:pt x="62508" y="113109"/>
                </a:cubicBezTo>
                <a:lnTo>
                  <a:pt x="62508" y="125016"/>
                </a:lnTo>
                <a:cubicBezTo>
                  <a:pt x="62508" y="128290"/>
                  <a:pt x="65187" y="130969"/>
                  <a:pt x="68461" y="130969"/>
                </a:cubicBezTo>
                <a:lnTo>
                  <a:pt x="83344" y="130969"/>
                </a:lnTo>
                <a:lnTo>
                  <a:pt x="83344" y="145852"/>
                </a:lnTo>
                <a:cubicBezTo>
                  <a:pt x="83344" y="149126"/>
                  <a:pt x="86023" y="151805"/>
                  <a:pt x="89297" y="151805"/>
                </a:cubicBezTo>
                <a:lnTo>
                  <a:pt x="101203" y="151805"/>
                </a:lnTo>
                <a:cubicBezTo>
                  <a:pt x="104477" y="151805"/>
                  <a:pt x="107156" y="149126"/>
                  <a:pt x="107156" y="145852"/>
                </a:cubicBezTo>
                <a:lnTo>
                  <a:pt x="107156" y="130969"/>
                </a:lnTo>
                <a:lnTo>
                  <a:pt x="122039" y="130969"/>
                </a:lnTo>
                <a:cubicBezTo>
                  <a:pt x="125313" y="130969"/>
                  <a:pt x="127992" y="128290"/>
                  <a:pt x="127992" y="125016"/>
                </a:cubicBezTo>
                <a:lnTo>
                  <a:pt x="127992" y="113109"/>
                </a:lnTo>
                <a:cubicBezTo>
                  <a:pt x="127992" y="109835"/>
                  <a:pt x="125313" y="107156"/>
                  <a:pt x="122039" y="107156"/>
                </a:cubicBezTo>
                <a:lnTo>
                  <a:pt x="107156" y="107156"/>
                </a:lnTo>
                <a:lnTo>
                  <a:pt x="107156" y="92273"/>
                </a:lnTo>
                <a:cubicBezTo>
                  <a:pt x="107156" y="88999"/>
                  <a:pt x="104477" y="86320"/>
                  <a:pt x="101203" y="86320"/>
                </a:cubicBezTo>
                <a:lnTo>
                  <a:pt x="89297" y="86320"/>
                </a:lnTo>
                <a:cubicBezTo>
                  <a:pt x="86023" y="86320"/>
                  <a:pt x="83344" y="88999"/>
                  <a:pt x="83344" y="9227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33" name="Shape 32"/>
          <p:cNvSpPr/>
          <p:nvPr/>
        </p:nvSpPr>
        <p:spPr>
          <a:xfrm>
            <a:off x="6788786" y="8687029"/>
            <a:ext cx="574133" cy="512627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34" name="Text 25"/>
          <p:cNvSpPr/>
          <p:nvPr/>
        </p:nvSpPr>
        <p:spPr>
          <a:xfrm>
            <a:off x="1640461" y="8886743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Частные сети</a:t>
            </a:r>
            <a:endParaRPr lang="en-US" sz="2400" dirty="0"/>
          </a:p>
        </p:txBody>
      </p:sp>
      <p:sp>
        <p:nvSpPr>
          <p:cNvPr id="135" name="Text 29"/>
          <p:cNvSpPr/>
          <p:nvPr/>
        </p:nvSpPr>
        <p:spPr>
          <a:xfrm>
            <a:off x="4578699" y="8773751"/>
            <a:ext cx="1633018" cy="3085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b="1" dirty="0" err="1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</a:t>
            </a:r>
            <a:r>
              <a:rPr lang="en-US" b="1" dirty="0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</a:t>
            </a: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поликлиники</a:t>
            </a:r>
            <a:endParaRPr lang="en-US" sz="2400" dirty="0"/>
          </a:p>
        </p:txBody>
      </p:sp>
      <p:sp>
        <p:nvSpPr>
          <p:cNvPr id="137" name="Text 33"/>
          <p:cNvSpPr/>
          <p:nvPr/>
        </p:nvSpPr>
        <p:spPr>
          <a:xfrm>
            <a:off x="7182918" y="8629319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Производители</a:t>
            </a:r>
            <a:endParaRPr lang="en-US" sz="2400" dirty="0"/>
          </a:p>
        </p:txBody>
      </p:sp>
      <p:sp>
        <p:nvSpPr>
          <p:cNvPr id="138" name="Text 26"/>
          <p:cNvSpPr/>
          <p:nvPr/>
        </p:nvSpPr>
        <p:spPr>
          <a:xfrm>
            <a:off x="1618679" y="9475047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Liter" pitchFamily="34" charset="-122"/>
              </a:rPr>
              <a:t>Около 12 000 клиник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Text 30"/>
          <p:cNvSpPr/>
          <p:nvPr/>
        </p:nvSpPr>
        <p:spPr>
          <a:xfrm>
            <a:off x="4314456" y="9426863"/>
            <a:ext cx="20850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555 учреждений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0" name="Text 34"/>
          <p:cNvSpPr/>
          <p:nvPr/>
        </p:nvSpPr>
        <p:spPr>
          <a:xfrm>
            <a:off x="7074264" y="9412634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30+ компаний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Shape 36"/>
          <p:cNvSpPr/>
          <p:nvPr/>
        </p:nvSpPr>
        <p:spPr>
          <a:xfrm>
            <a:off x="10661650" y="2079314"/>
            <a:ext cx="576262" cy="536273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42" name="Text 37"/>
          <p:cNvSpPr/>
          <p:nvPr/>
        </p:nvSpPr>
        <p:spPr>
          <a:xfrm>
            <a:off x="11545093" y="2243243"/>
            <a:ext cx="7191375" cy="2942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Масштаб проблемы в РФ</a:t>
            </a:r>
            <a:endParaRPr lang="en-US" sz="2400" dirty="0"/>
          </a:p>
        </p:txBody>
      </p:sp>
      <p:sp>
        <p:nvSpPr>
          <p:cNvPr id="143" name="Text 38"/>
          <p:cNvSpPr/>
          <p:nvPr/>
        </p:nvSpPr>
        <p:spPr>
          <a:xfrm>
            <a:off x="10661650" y="2873128"/>
            <a:ext cx="2634638" cy="3326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Стоматологов</a:t>
            </a:r>
            <a:endParaRPr lang="en-US" sz="2800" dirty="0"/>
          </a:p>
        </p:txBody>
      </p:sp>
      <p:sp>
        <p:nvSpPr>
          <p:cNvPr id="144" name="Text 39"/>
          <p:cNvSpPr/>
          <p:nvPr/>
        </p:nvSpPr>
        <p:spPr>
          <a:xfrm>
            <a:off x="18193543" y="2879529"/>
            <a:ext cx="946765" cy="271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70 400</a:t>
            </a:r>
            <a:endParaRPr lang="en-US" sz="2400" dirty="0"/>
          </a:p>
        </p:txBody>
      </p:sp>
      <p:sp>
        <p:nvSpPr>
          <p:cNvPr id="145" name="Shape 41"/>
          <p:cNvSpPr/>
          <p:nvPr/>
        </p:nvSpPr>
        <p:spPr>
          <a:xfrm>
            <a:off x="12719050" y="3005108"/>
            <a:ext cx="5329237" cy="223749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146" name="Text 42"/>
          <p:cNvSpPr/>
          <p:nvPr/>
        </p:nvSpPr>
        <p:spPr>
          <a:xfrm>
            <a:off x="10707110" y="3840260"/>
            <a:ext cx="2142604" cy="343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Частных клиник</a:t>
            </a:r>
            <a:endParaRPr lang="en-US" sz="2800" dirty="0"/>
          </a:p>
        </p:txBody>
      </p:sp>
      <p:sp>
        <p:nvSpPr>
          <p:cNvPr id="147" name="Text 43"/>
          <p:cNvSpPr/>
          <p:nvPr/>
        </p:nvSpPr>
        <p:spPr>
          <a:xfrm>
            <a:off x="18078915" y="3840259"/>
            <a:ext cx="1205113" cy="296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~12 000</a:t>
            </a:r>
            <a:endParaRPr lang="en-US" sz="2400" dirty="0"/>
          </a:p>
        </p:txBody>
      </p:sp>
      <p:sp>
        <p:nvSpPr>
          <p:cNvPr id="148" name="Shape 44"/>
          <p:cNvSpPr/>
          <p:nvPr/>
        </p:nvSpPr>
        <p:spPr>
          <a:xfrm>
            <a:off x="13929046" y="3953136"/>
            <a:ext cx="4119241" cy="230834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/>
        </p:spPr>
      </p:sp>
      <p:sp>
        <p:nvSpPr>
          <p:cNvPr id="149" name="Shape 45"/>
          <p:cNvSpPr/>
          <p:nvPr/>
        </p:nvSpPr>
        <p:spPr>
          <a:xfrm>
            <a:off x="12849714" y="3953136"/>
            <a:ext cx="3681389" cy="230834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150" name="Text 46"/>
          <p:cNvSpPr/>
          <p:nvPr/>
        </p:nvSpPr>
        <p:spPr>
          <a:xfrm>
            <a:off x="10725694" y="4875353"/>
            <a:ext cx="2141931" cy="285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000" dirty="0" err="1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</a:t>
            </a:r>
            <a:r>
              <a:rPr lang="en-US" sz="2000" dirty="0" smtClean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</a:t>
            </a:r>
            <a:r>
              <a:rPr lang="en-US" sz="20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поликлиник</a:t>
            </a:r>
            <a:endParaRPr lang="en-US" sz="2800" dirty="0"/>
          </a:p>
        </p:txBody>
      </p:sp>
      <p:sp>
        <p:nvSpPr>
          <p:cNvPr id="151" name="Text 47"/>
          <p:cNvSpPr/>
          <p:nvPr/>
        </p:nvSpPr>
        <p:spPr>
          <a:xfrm>
            <a:off x="18220531" y="4829416"/>
            <a:ext cx="574736" cy="339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555</a:t>
            </a:r>
            <a:endParaRPr lang="en-US" sz="2400" dirty="0"/>
          </a:p>
        </p:txBody>
      </p:sp>
      <p:sp>
        <p:nvSpPr>
          <p:cNvPr id="152" name="Shape 48"/>
          <p:cNvSpPr/>
          <p:nvPr/>
        </p:nvSpPr>
        <p:spPr>
          <a:xfrm>
            <a:off x="13243641" y="4959345"/>
            <a:ext cx="4831634" cy="205863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/>
        </p:spPr>
      </p:sp>
      <p:sp>
        <p:nvSpPr>
          <p:cNvPr id="153" name="Shape 49"/>
          <p:cNvSpPr/>
          <p:nvPr/>
        </p:nvSpPr>
        <p:spPr>
          <a:xfrm>
            <a:off x="12916201" y="4929710"/>
            <a:ext cx="2954403" cy="231000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154" name="Text 50"/>
          <p:cNvSpPr/>
          <p:nvPr/>
        </p:nvSpPr>
        <p:spPr>
          <a:xfrm>
            <a:off x="10725693" y="5953475"/>
            <a:ext cx="2306597" cy="365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Производителей</a:t>
            </a:r>
            <a:endParaRPr lang="en-US" sz="2800" dirty="0"/>
          </a:p>
        </p:txBody>
      </p:sp>
      <p:sp>
        <p:nvSpPr>
          <p:cNvPr id="155" name="Text 51"/>
          <p:cNvSpPr/>
          <p:nvPr/>
        </p:nvSpPr>
        <p:spPr>
          <a:xfrm>
            <a:off x="18220530" y="5969549"/>
            <a:ext cx="588529" cy="271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30+</a:t>
            </a:r>
            <a:endParaRPr lang="en-US" sz="2400" dirty="0"/>
          </a:p>
        </p:txBody>
      </p:sp>
      <p:sp>
        <p:nvSpPr>
          <p:cNvPr id="156" name="Shape 52"/>
          <p:cNvSpPr/>
          <p:nvPr/>
        </p:nvSpPr>
        <p:spPr>
          <a:xfrm>
            <a:off x="12916201" y="6034705"/>
            <a:ext cx="5159074" cy="229220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/>
        </p:spPr>
      </p:sp>
      <p:sp>
        <p:nvSpPr>
          <p:cNvPr id="157" name="Shape 55"/>
          <p:cNvSpPr/>
          <p:nvPr/>
        </p:nvSpPr>
        <p:spPr>
          <a:xfrm>
            <a:off x="10480524" y="7377864"/>
            <a:ext cx="443525" cy="682825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2863" y="32147"/>
                </a:moveTo>
                <a:lnTo>
                  <a:pt x="42863" y="26789"/>
                </a:lnTo>
                <a:cubicBezTo>
                  <a:pt x="42863" y="11988"/>
                  <a:pt x="71661" y="0"/>
                  <a:pt x="107156" y="0"/>
                </a:cubicBezTo>
                <a:cubicBezTo>
                  <a:pt x="142652" y="0"/>
                  <a:pt x="171450" y="11988"/>
                  <a:pt x="171450" y="26789"/>
                </a:cubicBezTo>
                <a:lnTo>
                  <a:pt x="171450" y="32147"/>
                </a:lnTo>
                <a:cubicBezTo>
                  <a:pt x="171450" y="42394"/>
                  <a:pt x="157620" y="51301"/>
                  <a:pt x="137294" y="55822"/>
                </a:cubicBezTo>
                <a:cubicBezTo>
                  <a:pt x="136490" y="54884"/>
                  <a:pt x="135653" y="53980"/>
                  <a:pt x="134816" y="53143"/>
                </a:cubicBezTo>
                <a:cubicBezTo>
                  <a:pt x="129626" y="48019"/>
                  <a:pt x="122928" y="44135"/>
                  <a:pt x="115930" y="41255"/>
                </a:cubicBezTo>
                <a:cubicBezTo>
                  <a:pt x="101899" y="35395"/>
                  <a:pt x="83615" y="32180"/>
                  <a:pt x="64294" y="32180"/>
                </a:cubicBezTo>
                <a:cubicBezTo>
                  <a:pt x="56960" y="32180"/>
                  <a:pt x="49794" y="32649"/>
                  <a:pt x="42929" y="33553"/>
                </a:cubicBezTo>
                <a:cubicBezTo>
                  <a:pt x="42863" y="33118"/>
                  <a:pt x="42863" y="32649"/>
                  <a:pt x="42863" y="32180"/>
                </a:cubicBezTo>
                <a:close/>
                <a:moveTo>
                  <a:pt x="144661" y="118207"/>
                </a:moveTo>
                <a:lnTo>
                  <a:pt x="144661" y="102736"/>
                </a:lnTo>
                <a:cubicBezTo>
                  <a:pt x="149717" y="101430"/>
                  <a:pt x="154472" y="99890"/>
                  <a:pt x="158792" y="98081"/>
                </a:cubicBezTo>
                <a:cubicBezTo>
                  <a:pt x="163212" y="96240"/>
                  <a:pt x="167532" y="93996"/>
                  <a:pt x="171450" y="91284"/>
                </a:cubicBezTo>
                <a:lnTo>
                  <a:pt x="171450" y="96441"/>
                </a:lnTo>
                <a:cubicBezTo>
                  <a:pt x="171450" y="105415"/>
                  <a:pt x="160902" y="113351"/>
                  <a:pt x="144661" y="118207"/>
                </a:cubicBezTo>
                <a:close/>
                <a:moveTo>
                  <a:pt x="144661" y="86060"/>
                </a:moveTo>
                <a:lnTo>
                  <a:pt x="144661" y="75009"/>
                </a:lnTo>
                <a:cubicBezTo>
                  <a:pt x="144661" y="73502"/>
                  <a:pt x="144527" y="72063"/>
                  <a:pt x="144326" y="70656"/>
                </a:cubicBezTo>
                <a:cubicBezTo>
                  <a:pt x="149516" y="69350"/>
                  <a:pt x="154372" y="67776"/>
                  <a:pt x="158792" y="65901"/>
                </a:cubicBezTo>
                <a:cubicBezTo>
                  <a:pt x="163212" y="64026"/>
                  <a:pt x="167532" y="61816"/>
                  <a:pt x="171450" y="59103"/>
                </a:cubicBezTo>
                <a:lnTo>
                  <a:pt x="171450" y="64260"/>
                </a:lnTo>
                <a:cubicBezTo>
                  <a:pt x="171450" y="73235"/>
                  <a:pt x="160902" y="81171"/>
                  <a:pt x="144661" y="86026"/>
                </a:cubicBezTo>
                <a:close/>
                <a:moveTo>
                  <a:pt x="0" y="80367"/>
                </a:moveTo>
                <a:lnTo>
                  <a:pt x="0" y="75009"/>
                </a:lnTo>
                <a:cubicBezTo>
                  <a:pt x="0" y="60208"/>
                  <a:pt x="28798" y="48220"/>
                  <a:pt x="64294" y="48220"/>
                </a:cubicBezTo>
                <a:cubicBezTo>
                  <a:pt x="99789" y="48220"/>
                  <a:pt x="128588" y="60208"/>
                  <a:pt x="128588" y="75009"/>
                </a:cubicBezTo>
                <a:lnTo>
                  <a:pt x="128588" y="80367"/>
                </a:lnTo>
                <a:cubicBezTo>
                  <a:pt x="128588" y="95168"/>
                  <a:pt x="99789" y="107156"/>
                  <a:pt x="64294" y="107156"/>
                </a:cubicBezTo>
                <a:cubicBezTo>
                  <a:pt x="28798" y="107156"/>
                  <a:pt x="0" y="95168"/>
                  <a:pt x="0" y="80367"/>
                </a:cubicBezTo>
                <a:close/>
                <a:moveTo>
                  <a:pt x="128588" y="112514"/>
                </a:moveTo>
                <a:cubicBezTo>
                  <a:pt x="128588" y="127315"/>
                  <a:pt x="99789" y="139303"/>
                  <a:pt x="64294" y="139303"/>
                </a:cubicBezTo>
                <a:cubicBezTo>
                  <a:pt x="28798" y="139303"/>
                  <a:pt x="0" y="127315"/>
                  <a:pt x="0" y="112514"/>
                </a:cubicBezTo>
                <a:lnTo>
                  <a:pt x="0" y="107357"/>
                </a:lnTo>
                <a:cubicBezTo>
                  <a:pt x="3884" y="110070"/>
                  <a:pt x="8204" y="112280"/>
                  <a:pt x="12658" y="114155"/>
                </a:cubicBezTo>
                <a:cubicBezTo>
                  <a:pt x="26689" y="120015"/>
                  <a:pt x="44972" y="123230"/>
                  <a:pt x="64294" y="123230"/>
                </a:cubicBezTo>
                <a:cubicBezTo>
                  <a:pt x="83615" y="123230"/>
                  <a:pt x="101899" y="119982"/>
                  <a:pt x="115930" y="114155"/>
                </a:cubicBezTo>
                <a:cubicBezTo>
                  <a:pt x="120350" y="112313"/>
                  <a:pt x="124670" y="110070"/>
                  <a:pt x="128588" y="107357"/>
                </a:cubicBezTo>
                <a:lnTo>
                  <a:pt x="128588" y="112514"/>
                </a:lnTo>
                <a:close/>
                <a:moveTo>
                  <a:pt x="128588" y="139504"/>
                </a:moveTo>
                <a:lnTo>
                  <a:pt x="128588" y="144661"/>
                </a:lnTo>
                <a:cubicBezTo>
                  <a:pt x="128588" y="159462"/>
                  <a:pt x="99789" y="171450"/>
                  <a:pt x="64294" y="171450"/>
                </a:cubicBezTo>
                <a:cubicBezTo>
                  <a:pt x="28798" y="171450"/>
                  <a:pt x="0" y="159462"/>
                  <a:pt x="0" y="144661"/>
                </a:cubicBezTo>
                <a:lnTo>
                  <a:pt x="0" y="139504"/>
                </a:lnTo>
                <a:cubicBezTo>
                  <a:pt x="3884" y="142216"/>
                  <a:pt x="8204" y="144427"/>
                  <a:pt x="12658" y="146302"/>
                </a:cubicBezTo>
                <a:cubicBezTo>
                  <a:pt x="26689" y="152162"/>
                  <a:pt x="44972" y="155377"/>
                  <a:pt x="64294" y="155377"/>
                </a:cubicBezTo>
                <a:cubicBezTo>
                  <a:pt x="83615" y="155377"/>
                  <a:pt x="101899" y="152128"/>
                  <a:pt x="115930" y="146302"/>
                </a:cubicBezTo>
                <a:cubicBezTo>
                  <a:pt x="120350" y="144460"/>
                  <a:pt x="124670" y="142216"/>
                  <a:pt x="128588" y="13950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59" name="Text 56"/>
          <p:cNvSpPr/>
          <p:nvPr/>
        </p:nvSpPr>
        <p:spPr>
          <a:xfrm>
            <a:off x="11077391" y="7344336"/>
            <a:ext cx="5091003" cy="4995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Упущенная выгода</a:t>
            </a:r>
            <a:endParaRPr lang="en-US" sz="3200" dirty="0"/>
          </a:p>
        </p:txBody>
      </p:sp>
      <p:sp>
        <p:nvSpPr>
          <p:cNvPr id="160" name="Shape 57"/>
          <p:cNvSpPr/>
          <p:nvPr/>
        </p:nvSpPr>
        <p:spPr>
          <a:xfrm>
            <a:off x="11068197" y="8409744"/>
            <a:ext cx="8609592" cy="85642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161" name="Text 58"/>
          <p:cNvSpPr/>
          <p:nvPr/>
        </p:nvSpPr>
        <p:spPr>
          <a:xfrm>
            <a:off x="11069006" y="8011386"/>
            <a:ext cx="3326444" cy="225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Клиника (100 ед./год)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2" name="Text 59"/>
          <p:cNvSpPr/>
          <p:nvPr/>
        </p:nvSpPr>
        <p:spPr>
          <a:xfrm>
            <a:off x="16983383" y="8017905"/>
            <a:ext cx="2649204" cy="263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150-300 тыс. ₽</a:t>
            </a:r>
            <a:endParaRPr lang="en-US" sz="3200" dirty="0"/>
          </a:p>
        </p:txBody>
      </p:sp>
      <p:sp>
        <p:nvSpPr>
          <p:cNvPr id="163" name="Shape 60"/>
          <p:cNvSpPr/>
          <p:nvPr/>
        </p:nvSpPr>
        <p:spPr>
          <a:xfrm>
            <a:off x="11042350" y="9091882"/>
            <a:ext cx="8609592" cy="85642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164" name="Text 61"/>
          <p:cNvSpPr/>
          <p:nvPr/>
        </p:nvSpPr>
        <p:spPr>
          <a:xfrm>
            <a:off x="11062467" y="8686577"/>
            <a:ext cx="4382142" cy="225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Производитель (10K ед./год)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5" name="Text 62"/>
          <p:cNvSpPr/>
          <p:nvPr/>
        </p:nvSpPr>
        <p:spPr>
          <a:xfrm>
            <a:off x="17328375" y="8693096"/>
            <a:ext cx="1912207" cy="263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5-15 млн ₽</a:t>
            </a:r>
            <a:endParaRPr lang="en-US" sz="3200" dirty="0"/>
          </a:p>
        </p:txBody>
      </p:sp>
      <p:sp>
        <p:nvSpPr>
          <p:cNvPr id="166" name="Text 63"/>
          <p:cNvSpPr/>
          <p:nvPr/>
        </p:nvSpPr>
        <p:spPr>
          <a:xfrm>
            <a:off x="11069006" y="9319212"/>
            <a:ext cx="2848393" cy="225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Система ЗО (ВОЗ)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7" name="Text 64"/>
          <p:cNvSpPr/>
          <p:nvPr/>
        </p:nvSpPr>
        <p:spPr>
          <a:xfrm>
            <a:off x="16905248" y="9325731"/>
            <a:ext cx="2808555" cy="263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Десятки млрд ₽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146388" y="0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/>
          <a:stretch/>
        </p:blipFill>
        <p:spPr>
          <a:xfrm>
            <a:off x="6436668" y="777875"/>
            <a:ext cx="7576007" cy="843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hape 65"/>
          <p:cNvSpPr/>
          <p:nvPr/>
        </p:nvSpPr>
        <p:spPr bwMode="auto">
          <a:xfrm>
            <a:off x="6089650" y="9464675"/>
            <a:ext cx="8610600" cy="695325"/>
          </a:xfrm>
          <a:prstGeom prst="roundRect">
            <a:avLst>
              <a:gd name="adj" fmla="val 16438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11" name="Shape 66"/>
          <p:cNvSpPr/>
          <p:nvPr/>
        </p:nvSpPr>
        <p:spPr bwMode="auto">
          <a:xfrm>
            <a:off x="6248103" y="9610474"/>
            <a:ext cx="446980" cy="403725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2" name="Text 67"/>
          <p:cNvSpPr/>
          <p:nvPr/>
        </p:nvSpPr>
        <p:spPr bwMode="auto">
          <a:xfrm>
            <a:off x="6894511" y="9583736"/>
            <a:ext cx="77075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Подтверждение:</a:t>
            </a:r>
            <a:r>
              <a:rPr lang="en-US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Письмо от ООО «Интракор» (17.03.2026) о готовности к пилотным испытаниям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59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146050" y="0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8" name="Shape 2"/>
          <p:cNvSpPr/>
          <p:nvPr/>
        </p:nvSpPr>
        <p:spPr>
          <a:xfrm>
            <a:off x="146050" y="1463675"/>
            <a:ext cx="11049000" cy="3276600"/>
          </a:xfrm>
          <a:prstGeom prst="roundRect">
            <a:avLst>
              <a:gd name="adj" fmla="val 711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7836" dist="927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1" name="Shape 14"/>
          <p:cNvSpPr/>
          <p:nvPr/>
        </p:nvSpPr>
        <p:spPr>
          <a:xfrm>
            <a:off x="164306" y="4881793"/>
            <a:ext cx="11049000" cy="4648200"/>
          </a:xfrm>
          <a:prstGeom prst="roundRect">
            <a:avLst>
              <a:gd name="adj" fmla="val 653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7836" dist="927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39"/>
          <p:cNvSpPr/>
          <p:nvPr/>
        </p:nvSpPr>
        <p:spPr>
          <a:xfrm>
            <a:off x="182562" y="9845675"/>
            <a:ext cx="11012488" cy="753533"/>
          </a:xfrm>
          <a:prstGeom prst="roundRect">
            <a:avLst>
              <a:gd name="adj" fmla="val 16438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13" name="Shape 42"/>
          <p:cNvSpPr/>
          <p:nvPr/>
        </p:nvSpPr>
        <p:spPr>
          <a:xfrm>
            <a:off x="11347450" y="1463675"/>
            <a:ext cx="8382000" cy="3276600"/>
          </a:xfrm>
          <a:prstGeom prst="roundRect">
            <a:avLst>
              <a:gd name="adj" fmla="val 4762"/>
            </a:avLst>
          </a:prstGeom>
          <a:solidFill>
            <a:srgbClr val="1D1D1D"/>
          </a:solidFill>
          <a:ln/>
        </p:spPr>
      </p:sp>
      <p:sp>
        <p:nvSpPr>
          <p:cNvPr id="14" name="Shape 55"/>
          <p:cNvSpPr/>
          <p:nvPr/>
        </p:nvSpPr>
        <p:spPr>
          <a:xfrm>
            <a:off x="11374437" y="4892675"/>
            <a:ext cx="8355013" cy="4648200"/>
          </a:xfrm>
          <a:prstGeom prst="roundRect">
            <a:avLst>
              <a:gd name="adj" fmla="val 586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7836" dist="927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3"/>
          <p:cNvSpPr/>
          <p:nvPr/>
        </p:nvSpPr>
        <p:spPr>
          <a:xfrm>
            <a:off x="298450" y="1616075"/>
            <a:ext cx="545491" cy="554958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63641" y="3099"/>
                </a:moveTo>
                <a:cubicBezTo>
                  <a:pt x="64620" y="-1729"/>
                  <a:pt x="68893" y="-5219"/>
                  <a:pt x="73851" y="-5219"/>
                </a:cubicBezTo>
                <a:lnTo>
                  <a:pt x="93358" y="-5219"/>
                </a:lnTo>
                <a:cubicBezTo>
                  <a:pt x="98316" y="-5219"/>
                  <a:pt x="102589" y="-1729"/>
                  <a:pt x="103568" y="3099"/>
                </a:cubicBezTo>
                <a:lnTo>
                  <a:pt x="108298" y="25933"/>
                </a:lnTo>
                <a:cubicBezTo>
                  <a:pt x="112897" y="27890"/>
                  <a:pt x="117203" y="30402"/>
                  <a:pt x="121118" y="33370"/>
                </a:cubicBezTo>
                <a:lnTo>
                  <a:pt x="143234" y="26031"/>
                </a:lnTo>
                <a:cubicBezTo>
                  <a:pt x="147931" y="24465"/>
                  <a:pt x="153085" y="26422"/>
                  <a:pt x="155564" y="30728"/>
                </a:cubicBezTo>
                <a:lnTo>
                  <a:pt x="165317" y="47625"/>
                </a:lnTo>
                <a:cubicBezTo>
                  <a:pt x="167797" y="51931"/>
                  <a:pt x="166916" y="57346"/>
                  <a:pt x="163197" y="60640"/>
                </a:cubicBezTo>
                <a:lnTo>
                  <a:pt x="145811" y="76102"/>
                </a:lnTo>
                <a:cubicBezTo>
                  <a:pt x="146104" y="78516"/>
                  <a:pt x="146235" y="80995"/>
                  <a:pt x="146235" y="83507"/>
                </a:cubicBezTo>
                <a:cubicBezTo>
                  <a:pt x="146235" y="86019"/>
                  <a:pt x="146072" y="88498"/>
                  <a:pt x="145811" y="90912"/>
                </a:cubicBezTo>
                <a:lnTo>
                  <a:pt x="163230" y="106406"/>
                </a:lnTo>
                <a:cubicBezTo>
                  <a:pt x="166948" y="109701"/>
                  <a:pt x="167797" y="115148"/>
                  <a:pt x="165350" y="119421"/>
                </a:cubicBezTo>
                <a:lnTo>
                  <a:pt x="155597" y="136318"/>
                </a:lnTo>
                <a:cubicBezTo>
                  <a:pt x="153118" y="140592"/>
                  <a:pt x="147964" y="142581"/>
                  <a:pt x="143266" y="141016"/>
                </a:cubicBezTo>
                <a:lnTo>
                  <a:pt x="121150" y="133676"/>
                </a:lnTo>
                <a:cubicBezTo>
                  <a:pt x="117203" y="136645"/>
                  <a:pt x="112897" y="139124"/>
                  <a:pt x="108331" y="141114"/>
                </a:cubicBezTo>
                <a:lnTo>
                  <a:pt x="103633" y="163915"/>
                </a:lnTo>
                <a:cubicBezTo>
                  <a:pt x="102622" y="168775"/>
                  <a:pt x="98349" y="172233"/>
                  <a:pt x="93423" y="172233"/>
                </a:cubicBezTo>
                <a:lnTo>
                  <a:pt x="73917" y="172233"/>
                </a:lnTo>
                <a:cubicBezTo>
                  <a:pt x="68958" y="172233"/>
                  <a:pt x="64685" y="168743"/>
                  <a:pt x="63707" y="163915"/>
                </a:cubicBezTo>
                <a:lnTo>
                  <a:pt x="59009" y="141114"/>
                </a:lnTo>
                <a:cubicBezTo>
                  <a:pt x="54410" y="139156"/>
                  <a:pt x="50137" y="136645"/>
                  <a:pt x="46190" y="133676"/>
                </a:cubicBezTo>
                <a:lnTo>
                  <a:pt x="23976" y="141016"/>
                </a:lnTo>
                <a:cubicBezTo>
                  <a:pt x="19278" y="142581"/>
                  <a:pt x="14124" y="140624"/>
                  <a:pt x="11645" y="136318"/>
                </a:cubicBezTo>
                <a:lnTo>
                  <a:pt x="1892" y="119421"/>
                </a:lnTo>
                <a:cubicBezTo>
                  <a:pt x="-587" y="115115"/>
                  <a:pt x="294" y="109701"/>
                  <a:pt x="4012" y="106406"/>
                </a:cubicBezTo>
                <a:lnTo>
                  <a:pt x="21431" y="90912"/>
                </a:lnTo>
                <a:cubicBezTo>
                  <a:pt x="21138" y="88498"/>
                  <a:pt x="21007" y="86019"/>
                  <a:pt x="21007" y="83507"/>
                </a:cubicBezTo>
                <a:cubicBezTo>
                  <a:pt x="21007" y="80995"/>
                  <a:pt x="21170" y="78516"/>
                  <a:pt x="21431" y="76102"/>
                </a:cubicBezTo>
                <a:lnTo>
                  <a:pt x="4012" y="60608"/>
                </a:lnTo>
                <a:cubicBezTo>
                  <a:pt x="294" y="57313"/>
                  <a:pt x="-555" y="51866"/>
                  <a:pt x="1892" y="47592"/>
                </a:cubicBezTo>
                <a:lnTo>
                  <a:pt x="11645" y="30695"/>
                </a:lnTo>
                <a:cubicBezTo>
                  <a:pt x="14124" y="26389"/>
                  <a:pt x="19278" y="24432"/>
                  <a:pt x="23976" y="25998"/>
                </a:cubicBezTo>
                <a:lnTo>
                  <a:pt x="46092" y="33337"/>
                </a:lnTo>
                <a:cubicBezTo>
                  <a:pt x="50039" y="30369"/>
                  <a:pt x="54345" y="27890"/>
                  <a:pt x="58911" y="25900"/>
                </a:cubicBezTo>
                <a:lnTo>
                  <a:pt x="63641" y="3099"/>
                </a:lnTo>
                <a:close/>
                <a:moveTo>
                  <a:pt x="83605" y="109603"/>
                </a:moveTo>
                <a:cubicBezTo>
                  <a:pt x="92928" y="109568"/>
                  <a:pt x="101524" y="104562"/>
                  <a:pt x="106155" y="96470"/>
                </a:cubicBezTo>
                <a:cubicBezTo>
                  <a:pt x="110787" y="88378"/>
                  <a:pt x="110749" y="78431"/>
                  <a:pt x="106058" y="70374"/>
                </a:cubicBezTo>
                <a:cubicBezTo>
                  <a:pt x="101366" y="62318"/>
                  <a:pt x="92732" y="57376"/>
                  <a:pt x="83409" y="57411"/>
                </a:cubicBezTo>
                <a:cubicBezTo>
                  <a:pt x="74086" y="57446"/>
                  <a:pt x="65490" y="62452"/>
                  <a:pt x="60858" y="70544"/>
                </a:cubicBezTo>
                <a:cubicBezTo>
                  <a:pt x="56227" y="78635"/>
                  <a:pt x="56264" y="88583"/>
                  <a:pt x="60956" y="96640"/>
                </a:cubicBezTo>
                <a:cubicBezTo>
                  <a:pt x="65648" y="104696"/>
                  <a:pt x="74282" y="109638"/>
                  <a:pt x="83605" y="10960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16" name="Text 4"/>
          <p:cNvSpPr/>
          <p:nvPr/>
        </p:nvSpPr>
        <p:spPr>
          <a:xfrm>
            <a:off x="969988" y="1632812"/>
            <a:ext cx="10099014" cy="53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Как это работает</a:t>
            </a:r>
            <a:endParaRPr lang="en-US" sz="3600" dirty="0"/>
          </a:p>
        </p:txBody>
      </p:sp>
      <p:sp>
        <p:nvSpPr>
          <p:cNvPr id="18" name="Shape 10"/>
          <p:cNvSpPr/>
          <p:nvPr/>
        </p:nvSpPr>
        <p:spPr>
          <a:xfrm>
            <a:off x="5878512" y="3521075"/>
            <a:ext cx="4630738" cy="1066799"/>
          </a:xfrm>
          <a:prstGeom prst="roundRect">
            <a:avLst>
              <a:gd name="adj" fmla="val 9524"/>
            </a:avLst>
          </a:prstGeom>
          <a:solidFill>
            <a:srgbClr val="F5F5F7"/>
          </a:solidFill>
          <a:ln>
            <a:solidFill>
              <a:schemeClr val="bg1">
                <a:lumMod val="75000"/>
              </a:schemeClr>
            </a:solidFill>
          </a:ln>
        </p:spPr>
      </p:sp>
      <p:sp>
        <p:nvSpPr>
          <p:cNvPr id="19" name="Shape 10"/>
          <p:cNvSpPr/>
          <p:nvPr/>
        </p:nvSpPr>
        <p:spPr bwMode="auto">
          <a:xfrm>
            <a:off x="996341" y="3517900"/>
            <a:ext cx="4630738" cy="1066799"/>
          </a:xfrm>
          <a:prstGeom prst="roundRect">
            <a:avLst>
              <a:gd name="adj" fmla="val 9524"/>
            </a:avLst>
          </a:prstGeom>
          <a:solidFill>
            <a:srgbClr val="F5F5F7"/>
          </a:solidFill>
          <a:ln>
            <a:solidFill>
              <a:schemeClr val="bg1">
                <a:lumMod val="75000"/>
              </a:schemeClr>
            </a:solidFill>
          </a:ln>
        </p:spPr>
      </p:sp>
      <p:sp>
        <p:nvSpPr>
          <p:cNvPr id="20" name="Text 5"/>
          <p:cNvSpPr/>
          <p:nvPr/>
        </p:nvSpPr>
        <p:spPr>
          <a:xfrm>
            <a:off x="996341" y="2171033"/>
            <a:ext cx="9643084" cy="1346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Гальваническое осаждение: инструмент погружается в ванну с бесцианистым электролитом, под действием электрического тока на поверхности осаждается слой серебра (1-5 мкм) с подслоем никеля/меди.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Shape 7"/>
          <p:cNvSpPr/>
          <p:nvPr/>
        </p:nvSpPr>
        <p:spPr>
          <a:xfrm>
            <a:off x="1150890" y="3585401"/>
            <a:ext cx="394396" cy="422855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82659" y="946"/>
                </a:moveTo>
                <a:cubicBezTo>
                  <a:pt x="81289" y="326"/>
                  <a:pt x="79821" y="0"/>
                  <a:pt x="78288" y="0"/>
                </a:cubicBezTo>
                <a:cubicBezTo>
                  <a:pt x="76755" y="0"/>
                  <a:pt x="75287" y="326"/>
                  <a:pt x="73917" y="946"/>
                </a:cubicBezTo>
                <a:lnTo>
                  <a:pt x="12493" y="27009"/>
                </a:lnTo>
                <a:cubicBezTo>
                  <a:pt x="5317" y="30043"/>
                  <a:pt x="-33" y="37121"/>
                  <a:pt x="0" y="45668"/>
                </a:cubicBezTo>
                <a:cubicBezTo>
                  <a:pt x="163" y="78027"/>
                  <a:pt x="13472" y="137232"/>
                  <a:pt x="69676" y="164143"/>
                </a:cubicBezTo>
                <a:cubicBezTo>
                  <a:pt x="75124" y="166753"/>
                  <a:pt x="81452" y="166753"/>
                  <a:pt x="86899" y="164143"/>
                </a:cubicBezTo>
                <a:cubicBezTo>
                  <a:pt x="143136" y="137232"/>
                  <a:pt x="156445" y="78027"/>
                  <a:pt x="156575" y="45668"/>
                </a:cubicBezTo>
                <a:cubicBezTo>
                  <a:pt x="156608" y="37121"/>
                  <a:pt x="151258" y="30043"/>
                  <a:pt x="144082" y="27009"/>
                </a:cubicBezTo>
                <a:lnTo>
                  <a:pt x="82659" y="946"/>
                </a:lnTo>
                <a:close/>
                <a:moveTo>
                  <a:pt x="78288" y="41753"/>
                </a:moveTo>
                <a:cubicBezTo>
                  <a:pt x="82626" y="41753"/>
                  <a:pt x="86116" y="45244"/>
                  <a:pt x="86116" y="49582"/>
                </a:cubicBezTo>
                <a:cubicBezTo>
                  <a:pt x="86116" y="57052"/>
                  <a:pt x="95152" y="60803"/>
                  <a:pt x="100437" y="55519"/>
                </a:cubicBezTo>
                <a:cubicBezTo>
                  <a:pt x="103503" y="52453"/>
                  <a:pt x="108461" y="52453"/>
                  <a:pt x="111495" y="55519"/>
                </a:cubicBezTo>
                <a:cubicBezTo>
                  <a:pt x="114528" y="58585"/>
                  <a:pt x="114561" y="63543"/>
                  <a:pt x="111495" y="66577"/>
                </a:cubicBezTo>
                <a:cubicBezTo>
                  <a:pt x="106210" y="71862"/>
                  <a:pt x="109962" y="80897"/>
                  <a:pt x="117432" y="80897"/>
                </a:cubicBezTo>
                <a:cubicBezTo>
                  <a:pt x="121770" y="80897"/>
                  <a:pt x="125260" y="84388"/>
                  <a:pt x="125260" y="88726"/>
                </a:cubicBezTo>
                <a:cubicBezTo>
                  <a:pt x="125260" y="93064"/>
                  <a:pt x="121770" y="96555"/>
                  <a:pt x="117432" y="96555"/>
                </a:cubicBezTo>
                <a:cubicBezTo>
                  <a:pt x="109962" y="96555"/>
                  <a:pt x="106210" y="105590"/>
                  <a:pt x="111495" y="110875"/>
                </a:cubicBezTo>
                <a:cubicBezTo>
                  <a:pt x="114561" y="113941"/>
                  <a:pt x="114561" y="118899"/>
                  <a:pt x="111495" y="121933"/>
                </a:cubicBezTo>
                <a:cubicBezTo>
                  <a:pt x="108428" y="124967"/>
                  <a:pt x="103470" y="124999"/>
                  <a:pt x="100437" y="121933"/>
                </a:cubicBezTo>
                <a:cubicBezTo>
                  <a:pt x="95152" y="116649"/>
                  <a:pt x="86116" y="120400"/>
                  <a:pt x="86116" y="127870"/>
                </a:cubicBezTo>
                <a:cubicBezTo>
                  <a:pt x="86116" y="132208"/>
                  <a:pt x="82626" y="135699"/>
                  <a:pt x="78288" y="135699"/>
                </a:cubicBezTo>
                <a:cubicBezTo>
                  <a:pt x="73949" y="135699"/>
                  <a:pt x="70459" y="132208"/>
                  <a:pt x="70459" y="127870"/>
                </a:cubicBezTo>
                <a:cubicBezTo>
                  <a:pt x="70459" y="120400"/>
                  <a:pt x="61423" y="116649"/>
                  <a:pt x="56139" y="121933"/>
                </a:cubicBezTo>
                <a:cubicBezTo>
                  <a:pt x="53073" y="124999"/>
                  <a:pt x="48114" y="124999"/>
                  <a:pt x="45081" y="121933"/>
                </a:cubicBezTo>
                <a:cubicBezTo>
                  <a:pt x="42047" y="118867"/>
                  <a:pt x="42014" y="113909"/>
                  <a:pt x="45081" y="110875"/>
                </a:cubicBezTo>
                <a:cubicBezTo>
                  <a:pt x="50365" y="105590"/>
                  <a:pt x="46614" y="96555"/>
                  <a:pt x="39144" y="96555"/>
                </a:cubicBezTo>
                <a:cubicBezTo>
                  <a:pt x="34805" y="96555"/>
                  <a:pt x="31315" y="93064"/>
                  <a:pt x="31315" y="88726"/>
                </a:cubicBezTo>
                <a:cubicBezTo>
                  <a:pt x="31315" y="84388"/>
                  <a:pt x="34805" y="80897"/>
                  <a:pt x="39144" y="80897"/>
                </a:cubicBezTo>
                <a:cubicBezTo>
                  <a:pt x="46614" y="80897"/>
                  <a:pt x="50365" y="71862"/>
                  <a:pt x="45081" y="66577"/>
                </a:cubicBezTo>
                <a:cubicBezTo>
                  <a:pt x="42014" y="63511"/>
                  <a:pt x="42014" y="58553"/>
                  <a:pt x="45081" y="55519"/>
                </a:cubicBezTo>
                <a:cubicBezTo>
                  <a:pt x="48147" y="52485"/>
                  <a:pt x="53105" y="52453"/>
                  <a:pt x="56139" y="55519"/>
                </a:cubicBezTo>
                <a:cubicBezTo>
                  <a:pt x="61423" y="60803"/>
                  <a:pt x="70459" y="57052"/>
                  <a:pt x="70459" y="49582"/>
                </a:cubicBezTo>
                <a:cubicBezTo>
                  <a:pt x="70459" y="45244"/>
                  <a:pt x="73949" y="41753"/>
                  <a:pt x="78288" y="41753"/>
                </a:cubicBezTo>
                <a:close/>
                <a:moveTo>
                  <a:pt x="67849" y="86116"/>
                </a:moveTo>
                <a:cubicBezTo>
                  <a:pt x="72170" y="86116"/>
                  <a:pt x="75678" y="82608"/>
                  <a:pt x="75678" y="78288"/>
                </a:cubicBezTo>
                <a:cubicBezTo>
                  <a:pt x="75678" y="73967"/>
                  <a:pt x="72170" y="70459"/>
                  <a:pt x="67849" y="70459"/>
                </a:cubicBezTo>
                <a:cubicBezTo>
                  <a:pt x="63529" y="70459"/>
                  <a:pt x="60021" y="73967"/>
                  <a:pt x="60021" y="78288"/>
                </a:cubicBezTo>
                <a:cubicBezTo>
                  <a:pt x="60021" y="82608"/>
                  <a:pt x="63529" y="86116"/>
                  <a:pt x="67849" y="86116"/>
                </a:cubicBezTo>
                <a:close/>
                <a:moveTo>
                  <a:pt x="96555" y="99164"/>
                </a:moveTo>
                <a:cubicBezTo>
                  <a:pt x="96555" y="94844"/>
                  <a:pt x="93047" y="91336"/>
                  <a:pt x="88726" y="91336"/>
                </a:cubicBezTo>
                <a:cubicBezTo>
                  <a:pt x="84405" y="91336"/>
                  <a:pt x="80897" y="94844"/>
                  <a:pt x="80897" y="99164"/>
                </a:cubicBezTo>
                <a:cubicBezTo>
                  <a:pt x="80897" y="103485"/>
                  <a:pt x="84405" y="106993"/>
                  <a:pt x="88726" y="106993"/>
                </a:cubicBezTo>
                <a:cubicBezTo>
                  <a:pt x="93047" y="106993"/>
                  <a:pt x="96555" y="103485"/>
                  <a:pt x="96555" y="9916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22" name="Shape 11"/>
          <p:cNvSpPr/>
          <p:nvPr/>
        </p:nvSpPr>
        <p:spPr>
          <a:xfrm>
            <a:off x="6019495" y="3585400"/>
            <a:ext cx="394396" cy="422855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142451" y="24367"/>
                </a:moveTo>
                <a:lnTo>
                  <a:pt x="146137" y="27857"/>
                </a:lnTo>
                <a:lnTo>
                  <a:pt x="146137" y="10438"/>
                </a:lnTo>
                <a:cubicBezTo>
                  <a:pt x="146137" y="4665"/>
                  <a:pt x="150802" y="0"/>
                  <a:pt x="156575" y="0"/>
                </a:cubicBezTo>
                <a:cubicBezTo>
                  <a:pt x="162349" y="0"/>
                  <a:pt x="167014" y="4665"/>
                  <a:pt x="167014" y="10438"/>
                </a:cubicBezTo>
                <a:lnTo>
                  <a:pt x="167014" y="52192"/>
                </a:lnTo>
                <a:cubicBezTo>
                  <a:pt x="167014" y="57965"/>
                  <a:pt x="162349" y="62630"/>
                  <a:pt x="156575" y="62630"/>
                </a:cubicBezTo>
                <a:lnTo>
                  <a:pt x="114822" y="62630"/>
                </a:lnTo>
                <a:cubicBezTo>
                  <a:pt x="109048" y="62630"/>
                  <a:pt x="104384" y="57965"/>
                  <a:pt x="104384" y="52192"/>
                </a:cubicBezTo>
                <a:cubicBezTo>
                  <a:pt x="104384" y="46418"/>
                  <a:pt x="109048" y="41753"/>
                  <a:pt x="114822" y="41753"/>
                </a:cubicBezTo>
                <a:lnTo>
                  <a:pt x="130447" y="41753"/>
                </a:lnTo>
                <a:lnTo>
                  <a:pt x="127968" y="39405"/>
                </a:lnTo>
                <a:cubicBezTo>
                  <a:pt x="127902" y="39340"/>
                  <a:pt x="127837" y="39274"/>
                  <a:pt x="127772" y="39209"/>
                </a:cubicBezTo>
                <a:cubicBezTo>
                  <a:pt x="103307" y="14744"/>
                  <a:pt x="63674" y="14744"/>
                  <a:pt x="39209" y="39209"/>
                </a:cubicBezTo>
                <a:cubicBezTo>
                  <a:pt x="14744" y="63674"/>
                  <a:pt x="14744" y="103307"/>
                  <a:pt x="39209" y="127772"/>
                </a:cubicBezTo>
                <a:cubicBezTo>
                  <a:pt x="63674" y="152237"/>
                  <a:pt x="103307" y="152237"/>
                  <a:pt x="127772" y="127772"/>
                </a:cubicBezTo>
                <a:cubicBezTo>
                  <a:pt x="130447" y="125097"/>
                  <a:pt x="132828" y="122259"/>
                  <a:pt x="134916" y="119258"/>
                </a:cubicBezTo>
                <a:cubicBezTo>
                  <a:pt x="138210" y="114528"/>
                  <a:pt x="144734" y="113387"/>
                  <a:pt x="149464" y="116681"/>
                </a:cubicBezTo>
                <a:cubicBezTo>
                  <a:pt x="154194" y="119976"/>
                  <a:pt x="155336" y="126500"/>
                  <a:pt x="152041" y="131230"/>
                </a:cubicBezTo>
                <a:cubicBezTo>
                  <a:pt x="149268" y="135209"/>
                  <a:pt x="146104" y="138993"/>
                  <a:pt x="142549" y="142549"/>
                </a:cubicBezTo>
                <a:cubicBezTo>
                  <a:pt x="109929" y="175169"/>
                  <a:pt x="57052" y="175169"/>
                  <a:pt x="24465" y="142549"/>
                </a:cubicBezTo>
                <a:cubicBezTo>
                  <a:pt x="-8122" y="109929"/>
                  <a:pt x="-8155" y="57085"/>
                  <a:pt x="24465" y="24465"/>
                </a:cubicBezTo>
                <a:cubicBezTo>
                  <a:pt x="57052" y="-8122"/>
                  <a:pt x="109831" y="-8155"/>
                  <a:pt x="142451" y="24367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23" name="Text 8"/>
          <p:cNvSpPr/>
          <p:nvPr/>
        </p:nvSpPr>
        <p:spPr>
          <a:xfrm>
            <a:off x="1783153" y="3760793"/>
            <a:ext cx="3182539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Ионы Ag⁺</a:t>
            </a:r>
            <a:endParaRPr lang="en-US" sz="3600" dirty="0"/>
          </a:p>
        </p:txBody>
      </p:sp>
      <p:sp>
        <p:nvSpPr>
          <p:cNvPr id="24" name="Text 9"/>
          <p:cNvSpPr/>
          <p:nvPr/>
        </p:nvSpPr>
        <p:spPr>
          <a:xfrm>
            <a:off x="1365250" y="4173369"/>
            <a:ext cx="4038599" cy="221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Подавляют биопленки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12"/>
          <p:cNvSpPr/>
          <p:nvPr/>
        </p:nvSpPr>
        <p:spPr>
          <a:xfrm>
            <a:off x="6665324" y="3760792"/>
            <a:ext cx="3182539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Обновление</a:t>
            </a:r>
            <a:endParaRPr lang="en-US" sz="3600" dirty="0"/>
          </a:p>
        </p:txBody>
      </p:sp>
      <p:sp>
        <p:nvSpPr>
          <p:cNvPr id="26" name="Text 13"/>
          <p:cNvSpPr/>
          <p:nvPr/>
        </p:nvSpPr>
        <p:spPr>
          <a:xfrm>
            <a:off x="6299306" y="4221041"/>
            <a:ext cx="3789149" cy="1540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Покрытие обновляется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Shape 15"/>
          <p:cNvSpPr/>
          <p:nvPr/>
        </p:nvSpPr>
        <p:spPr>
          <a:xfrm>
            <a:off x="384591" y="5234763"/>
            <a:ext cx="459350" cy="496111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10438" y="10438"/>
                </a:moveTo>
                <a:cubicBezTo>
                  <a:pt x="16212" y="10438"/>
                  <a:pt x="20877" y="15103"/>
                  <a:pt x="20877" y="20877"/>
                </a:cubicBezTo>
                <a:lnTo>
                  <a:pt x="20877" y="130479"/>
                </a:lnTo>
                <a:cubicBezTo>
                  <a:pt x="20877" y="133350"/>
                  <a:pt x="23225" y="135699"/>
                  <a:pt x="26096" y="135699"/>
                </a:cubicBezTo>
                <a:lnTo>
                  <a:pt x="156575" y="135699"/>
                </a:lnTo>
                <a:cubicBezTo>
                  <a:pt x="162349" y="135699"/>
                  <a:pt x="167014" y="140363"/>
                  <a:pt x="167014" y="146137"/>
                </a:cubicBezTo>
                <a:cubicBezTo>
                  <a:pt x="167014" y="151911"/>
                  <a:pt x="162349" y="156575"/>
                  <a:pt x="156575" y="156575"/>
                </a:cubicBezTo>
                <a:lnTo>
                  <a:pt x="26096" y="156575"/>
                </a:lnTo>
                <a:cubicBezTo>
                  <a:pt x="11678" y="156575"/>
                  <a:pt x="0" y="144897"/>
                  <a:pt x="0" y="130479"/>
                </a:cubicBezTo>
                <a:lnTo>
                  <a:pt x="0" y="20877"/>
                </a:lnTo>
                <a:cubicBezTo>
                  <a:pt x="0" y="15103"/>
                  <a:pt x="4665" y="10438"/>
                  <a:pt x="10438" y="10438"/>
                </a:cubicBezTo>
                <a:close/>
                <a:moveTo>
                  <a:pt x="41753" y="31315"/>
                </a:moveTo>
                <a:cubicBezTo>
                  <a:pt x="41753" y="25541"/>
                  <a:pt x="46418" y="20877"/>
                  <a:pt x="52192" y="20877"/>
                </a:cubicBezTo>
                <a:lnTo>
                  <a:pt x="114822" y="20877"/>
                </a:lnTo>
                <a:cubicBezTo>
                  <a:pt x="120596" y="20877"/>
                  <a:pt x="125260" y="25541"/>
                  <a:pt x="125260" y="31315"/>
                </a:cubicBezTo>
                <a:cubicBezTo>
                  <a:pt x="125260" y="37089"/>
                  <a:pt x="120596" y="41753"/>
                  <a:pt x="114822" y="41753"/>
                </a:cubicBezTo>
                <a:lnTo>
                  <a:pt x="52192" y="41753"/>
                </a:lnTo>
                <a:cubicBezTo>
                  <a:pt x="46418" y="41753"/>
                  <a:pt x="41753" y="37089"/>
                  <a:pt x="41753" y="31315"/>
                </a:cubicBezTo>
                <a:close/>
                <a:moveTo>
                  <a:pt x="52192" y="57411"/>
                </a:moveTo>
                <a:lnTo>
                  <a:pt x="93945" y="57411"/>
                </a:lnTo>
                <a:cubicBezTo>
                  <a:pt x="99719" y="57411"/>
                  <a:pt x="104384" y="62076"/>
                  <a:pt x="104384" y="67849"/>
                </a:cubicBezTo>
                <a:cubicBezTo>
                  <a:pt x="104384" y="73623"/>
                  <a:pt x="99719" y="78288"/>
                  <a:pt x="93945" y="78288"/>
                </a:cubicBezTo>
                <a:lnTo>
                  <a:pt x="52192" y="78288"/>
                </a:lnTo>
                <a:cubicBezTo>
                  <a:pt x="46418" y="78288"/>
                  <a:pt x="41753" y="73623"/>
                  <a:pt x="41753" y="67849"/>
                </a:cubicBezTo>
                <a:cubicBezTo>
                  <a:pt x="41753" y="62076"/>
                  <a:pt x="46418" y="57411"/>
                  <a:pt x="52192" y="57411"/>
                </a:cubicBezTo>
                <a:close/>
                <a:moveTo>
                  <a:pt x="52192" y="93945"/>
                </a:moveTo>
                <a:lnTo>
                  <a:pt x="135699" y="93945"/>
                </a:lnTo>
                <a:cubicBezTo>
                  <a:pt x="141472" y="93945"/>
                  <a:pt x="146137" y="98610"/>
                  <a:pt x="146137" y="104384"/>
                </a:cubicBezTo>
                <a:cubicBezTo>
                  <a:pt x="146137" y="110157"/>
                  <a:pt x="141472" y="114822"/>
                  <a:pt x="135699" y="114822"/>
                </a:cubicBezTo>
                <a:lnTo>
                  <a:pt x="52192" y="114822"/>
                </a:lnTo>
                <a:cubicBezTo>
                  <a:pt x="46418" y="114822"/>
                  <a:pt x="41753" y="110157"/>
                  <a:pt x="41753" y="104384"/>
                </a:cubicBezTo>
                <a:cubicBezTo>
                  <a:pt x="41753" y="98610"/>
                  <a:pt x="46418" y="93945"/>
                  <a:pt x="52192" y="9394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28" name="Text 16"/>
          <p:cNvSpPr/>
          <p:nvPr/>
        </p:nvSpPr>
        <p:spPr>
          <a:xfrm>
            <a:off x="969988" y="5284665"/>
            <a:ext cx="6448584" cy="259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Текущие vs целевые параметры</a:t>
            </a:r>
            <a:endParaRPr lang="en-US" sz="3200" dirty="0"/>
          </a:p>
        </p:txBody>
      </p:sp>
      <p:sp>
        <p:nvSpPr>
          <p:cNvPr id="29" name="Text 17"/>
          <p:cNvSpPr/>
          <p:nvPr/>
        </p:nvSpPr>
        <p:spPr>
          <a:xfrm>
            <a:off x="996341" y="5913903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Параметр</a:t>
            </a:r>
            <a:endParaRPr lang="en-US" sz="4800" dirty="0"/>
          </a:p>
        </p:txBody>
      </p:sp>
      <p:sp>
        <p:nvSpPr>
          <p:cNvPr id="30" name="Text 18"/>
          <p:cNvSpPr/>
          <p:nvPr/>
        </p:nvSpPr>
        <p:spPr>
          <a:xfrm>
            <a:off x="3766865" y="5930664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Сейчас</a:t>
            </a:r>
            <a:endParaRPr lang="en-US" sz="4800" dirty="0"/>
          </a:p>
        </p:txBody>
      </p:sp>
      <p:sp>
        <p:nvSpPr>
          <p:cNvPr id="31" name="Text 19"/>
          <p:cNvSpPr/>
          <p:nvPr/>
        </p:nvSpPr>
        <p:spPr>
          <a:xfrm>
            <a:off x="7067886" y="5944977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SilverGuard</a:t>
            </a:r>
            <a:endParaRPr lang="en-US" sz="4800" dirty="0"/>
          </a:p>
        </p:txBody>
      </p:sp>
      <p:sp>
        <p:nvSpPr>
          <p:cNvPr id="32" name="Shape 20"/>
          <p:cNvSpPr/>
          <p:nvPr/>
        </p:nvSpPr>
        <p:spPr>
          <a:xfrm>
            <a:off x="997817" y="7701382"/>
            <a:ext cx="9279497" cy="45719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33" name="Text 21"/>
          <p:cNvSpPr/>
          <p:nvPr/>
        </p:nvSpPr>
        <p:spPr>
          <a:xfrm>
            <a:off x="996341" y="6504270"/>
            <a:ext cx="4466774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Стоимость</a:t>
            </a:r>
            <a:endParaRPr lang="en-US" sz="4800" dirty="0"/>
          </a:p>
        </p:txBody>
      </p:sp>
      <p:sp>
        <p:nvSpPr>
          <p:cNvPr id="34" name="Text 22"/>
          <p:cNvSpPr/>
          <p:nvPr/>
        </p:nvSpPr>
        <p:spPr>
          <a:xfrm>
            <a:off x="3785107" y="6547258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15+ млн ₽</a:t>
            </a:r>
            <a:endParaRPr lang="en-US" sz="4800" dirty="0"/>
          </a:p>
        </p:txBody>
      </p:sp>
      <p:sp>
        <p:nvSpPr>
          <p:cNvPr id="35" name="Text 23"/>
          <p:cNvSpPr/>
          <p:nvPr/>
        </p:nvSpPr>
        <p:spPr>
          <a:xfrm>
            <a:off x="7070955" y="6553673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0,5-1 млн ₽</a:t>
            </a:r>
            <a:endParaRPr lang="en-US" sz="4800" dirty="0"/>
          </a:p>
        </p:txBody>
      </p:sp>
      <p:sp>
        <p:nvSpPr>
          <p:cNvPr id="36" name="Text 25"/>
          <p:cNvSpPr/>
          <p:nvPr/>
        </p:nvSpPr>
        <p:spPr>
          <a:xfrm>
            <a:off x="990642" y="7195628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Время цикла</a:t>
            </a:r>
            <a:endParaRPr lang="en-US" sz="4800" dirty="0"/>
          </a:p>
        </p:txBody>
      </p:sp>
      <p:sp>
        <p:nvSpPr>
          <p:cNvPr id="37" name="Text 26"/>
          <p:cNvSpPr/>
          <p:nvPr/>
        </p:nvSpPr>
        <p:spPr>
          <a:xfrm>
            <a:off x="3816956" y="7184284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Дни</a:t>
            </a:r>
            <a:endParaRPr lang="en-US" sz="4800" dirty="0"/>
          </a:p>
        </p:txBody>
      </p:sp>
      <p:sp>
        <p:nvSpPr>
          <p:cNvPr id="38" name="Text 27"/>
          <p:cNvSpPr/>
          <p:nvPr/>
        </p:nvSpPr>
        <p:spPr>
          <a:xfrm>
            <a:off x="7067886" y="7257340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15-30 мин</a:t>
            </a:r>
            <a:endParaRPr lang="en-US" sz="4800" dirty="0"/>
          </a:p>
        </p:txBody>
      </p:sp>
      <p:sp>
        <p:nvSpPr>
          <p:cNvPr id="39" name="Shape 28"/>
          <p:cNvSpPr/>
          <p:nvPr/>
        </p:nvSpPr>
        <p:spPr>
          <a:xfrm>
            <a:off x="997817" y="7045135"/>
            <a:ext cx="9279497" cy="45719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40" name="Text 29"/>
          <p:cNvSpPr/>
          <p:nvPr/>
        </p:nvSpPr>
        <p:spPr>
          <a:xfrm>
            <a:off x="990642" y="7821310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Место нанесения</a:t>
            </a:r>
            <a:endParaRPr lang="en-US" sz="4800" dirty="0"/>
          </a:p>
        </p:txBody>
      </p:sp>
      <p:sp>
        <p:nvSpPr>
          <p:cNvPr id="41" name="Text 30"/>
          <p:cNvSpPr/>
          <p:nvPr/>
        </p:nvSpPr>
        <p:spPr>
          <a:xfrm>
            <a:off x="3893375" y="7832877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Только завод</a:t>
            </a:r>
            <a:endParaRPr lang="en-US" sz="4800" dirty="0"/>
          </a:p>
        </p:txBody>
      </p:sp>
      <p:sp>
        <p:nvSpPr>
          <p:cNvPr id="42" name="Text 31"/>
          <p:cNvSpPr/>
          <p:nvPr/>
        </p:nvSpPr>
        <p:spPr>
          <a:xfrm>
            <a:off x="7085348" y="7880348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Клиника</a:t>
            </a:r>
            <a:endParaRPr lang="en-US" sz="4800" dirty="0"/>
          </a:p>
        </p:txBody>
      </p:sp>
      <p:sp>
        <p:nvSpPr>
          <p:cNvPr id="43" name="Text 33"/>
          <p:cNvSpPr/>
          <p:nvPr/>
        </p:nvSpPr>
        <p:spPr>
          <a:xfrm>
            <a:off x="969988" y="9081836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800" dirty="0" err="1" smtClean="0">
                <a:solidFill>
                  <a:srgbClr val="1D1D1D"/>
                </a:solidFill>
                <a:latin typeface="Liter" pitchFamily="34" charset="0"/>
              </a:rPr>
              <a:t>Антибак</a:t>
            </a:r>
            <a:r>
              <a:rPr lang="ru-RU" sz="2800" dirty="0" smtClean="0">
                <a:solidFill>
                  <a:srgbClr val="1D1D1D"/>
                </a:solidFill>
                <a:latin typeface="Liter" pitchFamily="34" charset="0"/>
              </a:rPr>
              <a:t>. Акт.</a:t>
            </a:r>
            <a:endParaRPr lang="en-US" sz="4800" dirty="0"/>
          </a:p>
        </p:txBody>
      </p:sp>
      <p:sp>
        <p:nvSpPr>
          <p:cNvPr id="44" name="Text 34"/>
          <p:cNvSpPr/>
          <p:nvPr/>
        </p:nvSpPr>
        <p:spPr>
          <a:xfrm>
            <a:off x="3893375" y="8426985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log 3 (99,9%)</a:t>
            </a:r>
            <a:endParaRPr lang="en-US" sz="4800" dirty="0"/>
          </a:p>
        </p:txBody>
      </p:sp>
      <p:sp>
        <p:nvSpPr>
          <p:cNvPr id="45" name="Text 35"/>
          <p:cNvSpPr/>
          <p:nvPr/>
        </p:nvSpPr>
        <p:spPr>
          <a:xfrm>
            <a:off x="7098048" y="8430435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≥log 2 (99%)</a:t>
            </a:r>
            <a:endParaRPr lang="en-US" sz="4800" dirty="0"/>
          </a:p>
        </p:txBody>
      </p:sp>
      <p:sp>
        <p:nvSpPr>
          <p:cNvPr id="46" name="Text 36"/>
          <p:cNvSpPr/>
          <p:nvPr/>
        </p:nvSpPr>
        <p:spPr>
          <a:xfrm>
            <a:off x="973056" y="8294637"/>
            <a:ext cx="4624070" cy="7055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 err="1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Устойчивость</a:t>
            </a:r>
            <a:endParaRPr lang="en-US" sz="4800" dirty="0"/>
          </a:p>
        </p:txBody>
      </p:sp>
      <p:sp>
        <p:nvSpPr>
          <p:cNvPr id="48" name="Text 37"/>
          <p:cNvSpPr/>
          <p:nvPr/>
        </p:nvSpPr>
        <p:spPr>
          <a:xfrm>
            <a:off x="3785107" y="9043281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≥50 циклов</a:t>
            </a:r>
            <a:endParaRPr lang="en-US" sz="4800" dirty="0"/>
          </a:p>
        </p:txBody>
      </p:sp>
      <p:sp>
        <p:nvSpPr>
          <p:cNvPr id="49" name="Text 38"/>
          <p:cNvSpPr/>
          <p:nvPr/>
        </p:nvSpPr>
        <p:spPr>
          <a:xfrm>
            <a:off x="7098048" y="9038825"/>
            <a:ext cx="3114979" cy="377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≥50 циклов</a:t>
            </a:r>
            <a:endParaRPr lang="en-US" sz="4800" dirty="0"/>
          </a:p>
        </p:txBody>
      </p:sp>
      <p:sp>
        <p:nvSpPr>
          <p:cNvPr id="50" name="Shape 20"/>
          <p:cNvSpPr/>
          <p:nvPr/>
        </p:nvSpPr>
        <p:spPr bwMode="auto">
          <a:xfrm>
            <a:off x="990642" y="8354120"/>
            <a:ext cx="9279497" cy="45719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51" name="Shape 20"/>
          <p:cNvSpPr/>
          <p:nvPr/>
        </p:nvSpPr>
        <p:spPr bwMode="auto">
          <a:xfrm>
            <a:off x="1011440" y="8968073"/>
            <a:ext cx="9279497" cy="45719"/>
          </a:xfrm>
          <a:prstGeom prst="roundRect">
            <a:avLst>
              <a:gd name="adj" fmla="val 0"/>
            </a:avLst>
          </a:prstGeom>
          <a:solidFill>
            <a:srgbClr val="E5E5E5"/>
          </a:solidFill>
          <a:ln/>
        </p:spPr>
      </p:sp>
      <p:sp>
        <p:nvSpPr>
          <p:cNvPr id="52" name="Shape 40"/>
          <p:cNvSpPr/>
          <p:nvPr/>
        </p:nvSpPr>
        <p:spPr>
          <a:xfrm>
            <a:off x="298450" y="9965432"/>
            <a:ext cx="441111" cy="514017"/>
          </a:xfrm>
          <a:custGeom>
            <a:avLst/>
            <a:gdLst/>
            <a:ahLst/>
            <a:cxnLst/>
            <a:rect l="l" t="t" r="r" b="b"/>
            <a:pathLst>
              <a:path w="111342" h="148457">
                <a:moveTo>
                  <a:pt x="84928" y="111342"/>
                </a:moveTo>
                <a:cubicBezTo>
                  <a:pt x="87044" y="104876"/>
                  <a:pt x="91278" y="99019"/>
                  <a:pt x="96062" y="93974"/>
                </a:cubicBezTo>
                <a:cubicBezTo>
                  <a:pt x="105543" y="84000"/>
                  <a:pt x="111342" y="70517"/>
                  <a:pt x="111342" y="55671"/>
                </a:cubicBezTo>
                <a:cubicBezTo>
                  <a:pt x="111342" y="24936"/>
                  <a:pt x="86406" y="0"/>
                  <a:pt x="55671" y="0"/>
                </a:cubicBezTo>
                <a:cubicBezTo>
                  <a:pt x="24936" y="0"/>
                  <a:pt x="0" y="24936"/>
                  <a:pt x="0" y="55671"/>
                </a:cubicBezTo>
                <a:cubicBezTo>
                  <a:pt x="0" y="70517"/>
                  <a:pt x="5799" y="84000"/>
                  <a:pt x="15281" y="93974"/>
                </a:cubicBezTo>
                <a:cubicBezTo>
                  <a:pt x="20065" y="99019"/>
                  <a:pt x="24327" y="104876"/>
                  <a:pt x="26415" y="111342"/>
                </a:cubicBezTo>
                <a:lnTo>
                  <a:pt x="84899" y="111342"/>
                </a:lnTo>
                <a:close/>
                <a:moveTo>
                  <a:pt x="83507" y="125260"/>
                </a:moveTo>
                <a:lnTo>
                  <a:pt x="27836" y="125260"/>
                </a:lnTo>
                <a:lnTo>
                  <a:pt x="27836" y="129900"/>
                </a:lnTo>
                <a:cubicBezTo>
                  <a:pt x="27836" y="142716"/>
                  <a:pt x="38216" y="153096"/>
                  <a:pt x="51032" y="153096"/>
                </a:cubicBezTo>
                <a:lnTo>
                  <a:pt x="60311" y="153096"/>
                </a:lnTo>
                <a:cubicBezTo>
                  <a:pt x="73126" y="153096"/>
                  <a:pt x="83507" y="142716"/>
                  <a:pt x="83507" y="129900"/>
                </a:cubicBezTo>
                <a:lnTo>
                  <a:pt x="83507" y="125260"/>
                </a:lnTo>
                <a:close/>
                <a:moveTo>
                  <a:pt x="53352" y="32475"/>
                </a:moveTo>
                <a:cubicBezTo>
                  <a:pt x="41811" y="32475"/>
                  <a:pt x="32475" y="41811"/>
                  <a:pt x="32475" y="53352"/>
                </a:cubicBezTo>
                <a:cubicBezTo>
                  <a:pt x="32475" y="57208"/>
                  <a:pt x="29372" y="60311"/>
                  <a:pt x="25516" y="60311"/>
                </a:cubicBezTo>
                <a:cubicBezTo>
                  <a:pt x="21660" y="60311"/>
                  <a:pt x="18557" y="57208"/>
                  <a:pt x="18557" y="53352"/>
                </a:cubicBezTo>
                <a:cubicBezTo>
                  <a:pt x="18557" y="34128"/>
                  <a:pt x="34128" y="18557"/>
                  <a:pt x="53352" y="18557"/>
                </a:cubicBezTo>
                <a:cubicBezTo>
                  <a:pt x="57208" y="18557"/>
                  <a:pt x="60311" y="21660"/>
                  <a:pt x="60311" y="25516"/>
                </a:cubicBezTo>
                <a:cubicBezTo>
                  <a:pt x="60311" y="29372"/>
                  <a:pt x="57208" y="32475"/>
                  <a:pt x="53352" y="3247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3" name="Text 41"/>
          <p:cNvSpPr/>
          <p:nvPr/>
        </p:nvSpPr>
        <p:spPr>
          <a:xfrm>
            <a:off x="985863" y="10038517"/>
            <a:ext cx="10114889" cy="445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Ключевое отличие:</a:t>
            </a:r>
            <a:r>
              <a:rPr lang="en-US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Возможность самостоятельно обновлять покрытие прямо в клинике — никаких заводов, никакой логистики</a:t>
            </a:r>
            <a:endParaRPr lang="en-US" sz="2800" dirty="0"/>
          </a:p>
        </p:txBody>
      </p:sp>
      <p:sp>
        <p:nvSpPr>
          <p:cNvPr id="54" name="Shape 43"/>
          <p:cNvSpPr/>
          <p:nvPr/>
        </p:nvSpPr>
        <p:spPr>
          <a:xfrm>
            <a:off x="11499850" y="1609761"/>
            <a:ext cx="527021" cy="537798"/>
          </a:xfrm>
          <a:custGeom>
            <a:avLst/>
            <a:gdLst/>
            <a:ahLst/>
            <a:cxnLst/>
            <a:rect l="l" t="t" r="r" b="b"/>
            <a:pathLst>
              <a:path w="187890" h="167014">
                <a:moveTo>
                  <a:pt x="93945" y="-10438"/>
                </a:moveTo>
                <a:cubicBezTo>
                  <a:pt x="111228" y="-10438"/>
                  <a:pt x="125260" y="3593"/>
                  <a:pt x="125260" y="20877"/>
                </a:cubicBezTo>
                <a:cubicBezTo>
                  <a:pt x="125260" y="38160"/>
                  <a:pt x="111228" y="52192"/>
                  <a:pt x="93945" y="52192"/>
                </a:cubicBezTo>
                <a:cubicBezTo>
                  <a:pt x="76662" y="52192"/>
                  <a:pt x="62630" y="38160"/>
                  <a:pt x="62630" y="20877"/>
                </a:cubicBezTo>
                <a:cubicBezTo>
                  <a:pt x="62630" y="3593"/>
                  <a:pt x="76662" y="-10438"/>
                  <a:pt x="93945" y="-10438"/>
                </a:cubicBezTo>
                <a:close/>
                <a:moveTo>
                  <a:pt x="15658" y="99164"/>
                </a:moveTo>
                <a:cubicBezTo>
                  <a:pt x="15658" y="76298"/>
                  <a:pt x="30989" y="56302"/>
                  <a:pt x="53855" y="45374"/>
                </a:cubicBezTo>
                <a:cubicBezTo>
                  <a:pt x="62108" y="58846"/>
                  <a:pt x="76983" y="67849"/>
                  <a:pt x="93945" y="67849"/>
                </a:cubicBezTo>
                <a:cubicBezTo>
                  <a:pt x="112114" y="67849"/>
                  <a:pt x="127902" y="57509"/>
                  <a:pt x="135699" y="42406"/>
                </a:cubicBezTo>
                <a:cubicBezTo>
                  <a:pt x="140853" y="38720"/>
                  <a:pt x="147148" y="36534"/>
                  <a:pt x="153966" y="36534"/>
                </a:cubicBezTo>
                <a:lnTo>
                  <a:pt x="160327" y="36534"/>
                </a:lnTo>
                <a:cubicBezTo>
                  <a:pt x="163719" y="36534"/>
                  <a:pt x="166198" y="39731"/>
                  <a:pt x="165383" y="43026"/>
                </a:cubicBezTo>
                <a:lnTo>
                  <a:pt x="159805" y="65305"/>
                </a:lnTo>
                <a:cubicBezTo>
                  <a:pt x="163034" y="69350"/>
                  <a:pt x="165742" y="73688"/>
                  <a:pt x="167764" y="78288"/>
                </a:cubicBezTo>
                <a:lnTo>
                  <a:pt x="174842" y="78288"/>
                </a:lnTo>
                <a:cubicBezTo>
                  <a:pt x="179181" y="78288"/>
                  <a:pt x="182671" y="81778"/>
                  <a:pt x="182671" y="86116"/>
                </a:cubicBezTo>
                <a:lnTo>
                  <a:pt x="182671" y="122651"/>
                </a:lnTo>
                <a:cubicBezTo>
                  <a:pt x="182671" y="126989"/>
                  <a:pt x="179181" y="130479"/>
                  <a:pt x="174842" y="130479"/>
                </a:cubicBezTo>
                <a:lnTo>
                  <a:pt x="161795" y="130479"/>
                </a:lnTo>
                <a:cubicBezTo>
                  <a:pt x="156412" y="137656"/>
                  <a:pt x="149236" y="143397"/>
                  <a:pt x="140918" y="147018"/>
                </a:cubicBezTo>
                <a:lnTo>
                  <a:pt x="140918" y="156575"/>
                </a:lnTo>
                <a:cubicBezTo>
                  <a:pt x="140918" y="162349"/>
                  <a:pt x="136253" y="167014"/>
                  <a:pt x="130479" y="167014"/>
                </a:cubicBezTo>
                <a:lnTo>
                  <a:pt x="119715" y="167014"/>
                </a:lnTo>
                <a:cubicBezTo>
                  <a:pt x="115050" y="167014"/>
                  <a:pt x="110973" y="163915"/>
                  <a:pt x="109668" y="159446"/>
                </a:cubicBezTo>
                <a:lnTo>
                  <a:pt x="107352" y="151356"/>
                </a:lnTo>
                <a:lnTo>
                  <a:pt x="80506" y="151356"/>
                </a:lnTo>
                <a:lnTo>
                  <a:pt x="78190" y="159446"/>
                </a:lnTo>
                <a:cubicBezTo>
                  <a:pt x="76918" y="163915"/>
                  <a:pt x="72840" y="167014"/>
                  <a:pt x="68176" y="167014"/>
                </a:cubicBezTo>
                <a:lnTo>
                  <a:pt x="57411" y="167014"/>
                </a:lnTo>
                <a:cubicBezTo>
                  <a:pt x="51637" y="167014"/>
                  <a:pt x="46973" y="162349"/>
                  <a:pt x="46973" y="156575"/>
                </a:cubicBezTo>
                <a:lnTo>
                  <a:pt x="46973" y="147018"/>
                </a:lnTo>
                <a:cubicBezTo>
                  <a:pt x="28542" y="138961"/>
                  <a:pt x="15658" y="120563"/>
                  <a:pt x="15658" y="99164"/>
                </a:cubicBezTo>
                <a:close/>
                <a:moveTo>
                  <a:pt x="138308" y="104384"/>
                </a:moveTo>
                <a:cubicBezTo>
                  <a:pt x="142629" y="104384"/>
                  <a:pt x="146137" y="100876"/>
                  <a:pt x="146137" y="96555"/>
                </a:cubicBezTo>
                <a:cubicBezTo>
                  <a:pt x="146137" y="92234"/>
                  <a:pt x="142629" y="88726"/>
                  <a:pt x="138308" y="88726"/>
                </a:cubicBezTo>
                <a:cubicBezTo>
                  <a:pt x="133987" y="88726"/>
                  <a:pt x="130479" y="92234"/>
                  <a:pt x="130479" y="96555"/>
                </a:cubicBezTo>
                <a:cubicBezTo>
                  <a:pt x="130479" y="100876"/>
                  <a:pt x="133987" y="104384"/>
                  <a:pt x="138308" y="10438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5" name="Text 44"/>
          <p:cNvSpPr/>
          <p:nvPr/>
        </p:nvSpPr>
        <p:spPr>
          <a:xfrm>
            <a:off x="12179271" y="1632812"/>
            <a:ext cx="7386065" cy="375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Экономическая эффективность</a:t>
            </a:r>
            <a:endParaRPr lang="en-US" sz="3200" dirty="0"/>
          </a:p>
        </p:txBody>
      </p:sp>
      <p:sp>
        <p:nvSpPr>
          <p:cNvPr id="56" name="Shape 45"/>
          <p:cNvSpPr/>
          <p:nvPr/>
        </p:nvSpPr>
        <p:spPr>
          <a:xfrm>
            <a:off x="12179271" y="2140245"/>
            <a:ext cx="7169179" cy="74228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7" name="Shape 49"/>
          <p:cNvSpPr/>
          <p:nvPr/>
        </p:nvSpPr>
        <p:spPr>
          <a:xfrm>
            <a:off x="12179271" y="2993871"/>
            <a:ext cx="7169179" cy="74228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8" name="Shape 52"/>
          <p:cNvSpPr/>
          <p:nvPr/>
        </p:nvSpPr>
        <p:spPr>
          <a:xfrm>
            <a:off x="12179271" y="3847497"/>
            <a:ext cx="7169179" cy="74228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59" name="Text 46"/>
          <p:cNvSpPr/>
          <p:nvPr/>
        </p:nvSpPr>
        <p:spPr>
          <a:xfrm>
            <a:off x="14141393" y="2367542"/>
            <a:ext cx="5165898" cy="570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Срок </a:t>
            </a:r>
            <a:r>
              <a:rPr lang="en-US" dirty="0" err="1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службы</a:t>
            </a:r>
            <a:r>
              <a:rPr lang="en-US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инструмента</a:t>
            </a:r>
            <a:r>
              <a:rPr lang="ru-RU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(с 6-12 </a:t>
            </a:r>
            <a:r>
              <a:rPr lang="en-US" dirty="0" err="1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</a:t>
            </a:r>
            <a:r>
              <a:rPr lang="en-US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24-36 </a:t>
            </a:r>
            <a:r>
              <a:rPr lang="en-US" dirty="0" err="1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мес</a:t>
            </a:r>
            <a:r>
              <a:rPr lang="en-US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.)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0" name="Text 47"/>
          <p:cNvSpPr/>
          <p:nvPr/>
        </p:nvSpPr>
        <p:spPr>
          <a:xfrm>
            <a:off x="12232870" y="2376875"/>
            <a:ext cx="1981200" cy="334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+200-300%</a:t>
            </a:r>
            <a:endParaRPr lang="en-US" sz="2800" dirty="0"/>
          </a:p>
        </p:txBody>
      </p:sp>
      <p:sp>
        <p:nvSpPr>
          <p:cNvPr id="64" name="Text 50"/>
          <p:cNvSpPr/>
          <p:nvPr/>
        </p:nvSpPr>
        <p:spPr>
          <a:xfrm>
            <a:off x="14873504" y="3266017"/>
            <a:ext cx="5093221" cy="1979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Экономия для клиники (100 ед./год)</a:t>
            </a:r>
          </a:p>
        </p:txBody>
      </p:sp>
      <p:sp>
        <p:nvSpPr>
          <p:cNvPr id="65" name="Text 51"/>
          <p:cNvSpPr/>
          <p:nvPr/>
        </p:nvSpPr>
        <p:spPr>
          <a:xfrm>
            <a:off x="12259857" y="3157522"/>
            <a:ext cx="2605710" cy="422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100-200 тыс. ₽</a:t>
            </a:r>
          </a:p>
        </p:txBody>
      </p:sp>
      <p:sp>
        <p:nvSpPr>
          <p:cNvPr id="66" name="Text 53"/>
          <p:cNvSpPr/>
          <p:nvPr/>
        </p:nvSpPr>
        <p:spPr>
          <a:xfrm>
            <a:off x="15252570" y="4100775"/>
            <a:ext cx="4054721" cy="185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Окупаемость внедрения</a:t>
            </a:r>
          </a:p>
        </p:txBody>
      </p:sp>
      <p:sp>
        <p:nvSpPr>
          <p:cNvPr id="67" name="Text 54"/>
          <p:cNvSpPr/>
          <p:nvPr/>
        </p:nvSpPr>
        <p:spPr>
          <a:xfrm>
            <a:off x="12328062" y="4080056"/>
            <a:ext cx="2221979" cy="266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3-6 месяцев</a:t>
            </a:r>
          </a:p>
        </p:txBody>
      </p:sp>
      <p:sp>
        <p:nvSpPr>
          <p:cNvPr id="68" name="Shape 56"/>
          <p:cNvSpPr/>
          <p:nvPr/>
        </p:nvSpPr>
        <p:spPr>
          <a:xfrm>
            <a:off x="11679024" y="5055553"/>
            <a:ext cx="411125" cy="458224"/>
          </a:xfrm>
          <a:custGeom>
            <a:avLst/>
            <a:gdLst/>
            <a:ahLst/>
            <a:cxnLst/>
            <a:rect l="l" t="t" r="r" b="b"/>
            <a:pathLst>
              <a:path w="146137" h="167014">
                <a:moveTo>
                  <a:pt x="54801" y="10438"/>
                </a:moveTo>
                <a:lnTo>
                  <a:pt x="7829" y="10438"/>
                </a:lnTo>
                <a:cubicBezTo>
                  <a:pt x="3490" y="10438"/>
                  <a:pt x="0" y="13929"/>
                  <a:pt x="0" y="18267"/>
                </a:cubicBezTo>
                <a:lnTo>
                  <a:pt x="0" y="65240"/>
                </a:lnTo>
                <a:cubicBezTo>
                  <a:pt x="0" y="68404"/>
                  <a:pt x="1892" y="71274"/>
                  <a:pt x="4828" y="72481"/>
                </a:cubicBezTo>
                <a:cubicBezTo>
                  <a:pt x="7764" y="73688"/>
                  <a:pt x="11123" y="73003"/>
                  <a:pt x="13374" y="70785"/>
                </a:cubicBezTo>
                <a:lnTo>
                  <a:pt x="26422" y="57737"/>
                </a:lnTo>
                <a:lnTo>
                  <a:pt x="52192" y="83507"/>
                </a:lnTo>
                <a:lnTo>
                  <a:pt x="26422" y="109277"/>
                </a:lnTo>
                <a:lnTo>
                  <a:pt x="13374" y="96229"/>
                </a:lnTo>
                <a:cubicBezTo>
                  <a:pt x="11123" y="93978"/>
                  <a:pt x="7764" y="93325"/>
                  <a:pt x="4828" y="94532"/>
                </a:cubicBezTo>
                <a:cubicBezTo>
                  <a:pt x="1892" y="95739"/>
                  <a:pt x="0" y="98610"/>
                  <a:pt x="0" y="101774"/>
                </a:cubicBezTo>
                <a:lnTo>
                  <a:pt x="0" y="148747"/>
                </a:lnTo>
                <a:cubicBezTo>
                  <a:pt x="0" y="153085"/>
                  <a:pt x="3490" y="156575"/>
                  <a:pt x="7829" y="156575"/>
                </a:cubicBezTo>
                <a:lnTo>
                  <a:pt x="54801" y="156575"/>
                </a:lnTo>
                <a:cubicBezTo>
                  <a:pt x="57965" y="156575"/>
                  <a:pt x="60836" y="154683"/>
                  <a:pt x="62043" y="151748"/>
                </a:cubicBezTo>
                <a:cubicBezTo>
                  <a:pt x="63250" y="148812"/>
                  <a:pt x="62598" y="145452"/>
                  <a:pt x="60347" y="143201"/>
                </a:cubicBezTo>
                <a:lnTo>
                  <a:pt x="47299" y="130153"/>
                </a:lnTo>
                <a:lnTo>
                  <a:pt x="73068" y="104384"/>
                </a:lnTo>
                <a:lnTo>
                  <a:pt x="98838" y="130153"/>
                </a:lnTo>
                <a:lnTo>
                  <a:pt x="85790" y="143201"/>
                </a:lnTo>
                <a:cubicBezTo>
                  <a:pt x="83539" y="145452"/>
                  <a:pt x="82887" y="148812"/>
                  <a:pt x="84094" y="151748"/>
                </a:cubicBezTo>
                <a:cubicBezTo>
                  <a:pt x="85301" y="154683"/>
                  <a:pt x="88171" y="156575"/>
                  <a:pt x="91336" y="156575"/>
                </a:cubicBezTo>
                <a:lnTo>
                  <a:pt x="138308" y="156575"/>
                </a:lnTo>
                <a:cubicBezTo>
                  <a:pt x="142647" y="156575"/>
                  <a:pt x="146137" y="153085"/>
                  <a:pt x="146137" y="148747"/>
                </a:cubicBezTo>
                <a:lnTo>
                  <a:pt x="146137" y="101774"/>
                </a:lnTo>
                <a:cubicBezTo>
                  <a:pt x="146137" y="98610"/>
                  <a:pt x="144245" y="95739"/>
                  <a:pt x="141309" y="94532"/>
                </a:cubicBezTo>
                <a:cubicBezTo>
                  <a:pt x="138373" y="93325"/>
                  <a:pt x="135014" y="93978"/>
                  <a:pt x="132763" y="96229"/>
                </a:cubicBezTo>
                <a:lnTo>
                  <a:pt x="119715" y="109277"/>
                </a:lnTo>
                <a:lnTo>
                  <a:pt x="93945" y="83507"/>
                </a:lnTo>
                <a:lnTo>
                  <a:pt x="119715" y="57737"/>
                </a:lnTo>
                <a:lnTo>
                  <a:pt x="132763" y="70785"/>
                </a:lnTo>
                <a:cubicBezTo>
                  <a:pt x="135014" y="73036"/>
                  <a:pt x="138373" y="73688"/>
                  <a:pt x="141309" y="72481"/>
                </a:cubicBezTo>
                <a:cubicBezTo>
                  <a:pt x="144245" y="71274"/>
                  <a:pt x="146137" y="68404"/>
                  <a:pt x="146137" y="65240"/>
                </a:cubicBezTo>
                <a:lnTo>
                  <a:pt x="146137" y="18267"/>
                </a:lnTo>
                <a:cubicBezTo>
                  <a:pt x="146137" y="13929"/>
                  <a:pt x="142647" y="10438"/>
                  <a:pt x="138308" y="10438"/>
                </a:cubicBezTo>
                <a:lnTo>
                  <a:pt x="91336" y="10438"/>
                </a:lnTo>
                <a:cubicBezTo>
                  <a:pt x="88171" y="10438"/>
                  <a:pt x="85301" y="12330"/>
                  <a:pt x="84094" y="15266"/>
                </a:cubicBezTo>
                <a:cubicBezTo>
                  <a:pt x="82887" y="18202"/>
                  <a:pt x="83572" y="21562"/>
                  <a:pt x="85790" y="23812"/>
                </a:cubicBezTo>
                <a:lnTo>
                  <a:pt x="98838" y="36860"/>
                </a:lnTo>
                <a:lnTo>
                  <a:pt x="73068" y="62630"/>
                </a:lnTo>
                <a:lnTo>
                  <a:pt x="47299" y="36860"/>
                </a:lnTo>
                <a:lnTo>
                  <a:pt x="60347" y="23812"/>
                </a:lnTo>
                <a:cubicBezTo>
                  <a:pt x="62598" y="21562"/>
                  <a:pt x="63250" y="18202"/>
                  <a:pt x="62043" y="15266"/>
                </a:cubicBezTo>
                <a:cubicBezTo>
                  <a:pt x="60836" y="12330"/>
                  <a:pt x="57965" y="10438"/>
                  <a:pt x="54801" y="10438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69" name="Shape 58"/>
          <p:cNvSpPr/>
          <p:nvPr/>
        </p:nvSpPr>
        <p:spPr>
          <a:xfrm>
            <a:off x="11499850" y="5835844"/>
            <a:ext cx="835300" cy="814618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70" name="Shape 59"/>
          <p:cNvSpPr/>
          <p:nvPr/>
        </p:nvSpPr>
        <p:spPr>
          <a:xfrm>
            <a:off x="11724704" y="6016821"/>
            <a:ext cx="365445" cy="407310"/>
          </a:xfrm>
          <a:custGeom>
            <a:avLst/>
            <a:gdLst/>
            <a:ahLst/>
            <a:cxnLst/>
            <a:rect l="l" t="t" r="r" b="b"/>
            <a:pathLst>
              <a:path w="129900" h="148457">
                <a:moveTo>
                  <a:pt x="42043" y="1653"/>
                </a:moveTo>
                <a:lnTo>
                  <a:pt x="64950" y="9279"/>
                </a:lnTo>
                <a:lnTo>
                  <a:pt x="87856" y="1653"/>
                </a:lnTo>
                <a:cubicBezTo>
                  <a:pt x="91133" y="551"/>
                  <a:pt x="94525" y="0"/>
                  <a:pt x="97976" y="0"/>
                </a:cubicBezTo>
                <a:cubicBezTo>
                  <a:pt x="115605" y="0"/>
                  <a:pt x="129900" y="14295"/>
                  <a:pt x="129900" y="31924"/>
                </a:cubicBezTo>
                <a:lnTo>
                  <a:pt x="129900" y="51786"/>
                </a:lnTo>
                <a:cubicBezTo>
                  <a:pt x="129900" y="60311"/>
                  <a:pt x="127145" y="68632"/>
                  <a:pt x="122013" y="75446"/>
                </a:cubicBezTo>
                <a:lnTo>
                  <a:pt x="121694" y="75881"/>
                </a:lnTo>
                <a:cubicBezTo>
                  <a:pt x="117953" y="80868"/>
                  <a:pt x="115518" y="86725"/>
                  <a:pt x="114648" y="92901"/>
                </a:cubicBezTo>
                <a:lnTo>
                  <a:pt x="108356" y="136829"/>
                </a:lnTo>
                <a:cubicBezTo>
                  <a:pt x="107399" y="143498"/>
                  <a:pt x="101687" y="148457"/>
                  <a:pt x="94960" y="148457"/>
                </a:cubicBezTo>
                <a:cubicBezTo>
                  <a:pt x="88349" y="148457"/>
                  <a:pt x="82695" y="143672"/>
                  <a:pt x="81622" y="137148"/>
                </a:cubicBezTo>
                <a:lnTo>
                  <a:pt x="75765" y="101948"/>
                </a:lnTo>
                <a:cubicBezTo>
                  <a:pt x="74895" y="96671"/>
                  <a:pt x="70314" y="92785"/>
                  <a:pt x="64950" y="92785"/>
                </a:cubicBezTo>
                <a:cubicBezTo>
                  <a:pt x="59586" y="92785"/>
                  <a:pt x="55033" y="96671"/>
                  <a:pt x="54134" y="101948"/>
                </a:cubicBezTo>
                <a:lnTo>
                  <a:pt x="48277" y="137148"/>
                </a:lnTo>
                <a:cubicBezTo>
                  <a:pt x="47176" y="143672"/>
                  <a:pt x="41550" y="148457"/>
                  <a:pt x="34939" y="148457"/>
                </a:cubicBezTo>
                <a:cubicBezTo>
                  <a:pt x="28213" y="148457"/>
                  <a:pt x="22500" y="143498"/>
                  <a:pt x="21544" y="136829"/>
                </a:cubicBezTo>
                <a:lnTo>
                  <a:pt x="15252" y="92930"/>
                </a:lnTo>
                <a:cubicBezTo>
                  <a:pt x="14382" y="86754"/>
                  <a:pt x="11946" y="80897"/>
                  <a:pt x="8206" y="75910"/>
                </a:cubicBezTo>
                <a:lnTo>
                  <a:pt x="7887" y="75475"/>
                </a:lnTo>
                <a:cubicBezTo>
                  <a:pt x="2755" y="68632"/>
                  <a:pt x="0" y="60339"/>
                  <a:pt x="0" y="51815"/>
                </a:cubicBezTo>
                <a:lnTo>
                  <a:pt x="0" y="31953"/>
                </a:lnTo>
                <a:cubicBezTo>
                  <a:pt x="0" y="14295"/>
                  <a:pt x="14295" y="0"/>
                  <a:pt x="31924" y="0"/>
                </a:cubicBezTo>
                <a:cubicBezTo>
                  <a:pt x="35374" y="0"/>
                  <a:pt x="38767" y="551"/>
                  <a:pt x="42043" y="165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1" name="Shape 62"/>
          <p:cNvSpPr/>
          <p:nvPr/>
        </p:nvSpPr>
        <p:spPr>
          <a:xfrm>
            <a:off x="11499849" y="6768869"/>
            <a:ext cx="835300" cy="814618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72" name="Shape 63"/>
          <p:cNvSpPr/>
          <p:nvPr/>
        </p:nvSpPr>
        <p:spPr>
          <a:xfrm>
            <a:off x="11734777" y="6917190"/>
            <a:ext cx="365445" cy="407310"/>
          </a:xfrm>
          <a:custGeom>
            <a:avLst/>
            <a:gdLst/>
            <a:ahLst/>
            <a:cxnLst/>
            <a:rect l="l" t="t" r="r" b="b"/>
            <a:pathLst>
              <a:path w="129900" h="148457">
                <a:moveTo>
                  <a:pt x="64950" y="2320"/>
                </a:moveTo>
                <a:cubicBezTo>
                  <a:pt x="45746" y="2320"/>
                  <a:pt x="30155" y="17911"/>
                  <a:pt x="30155" y="37114"/>
                </a:cubicBezTo>
                <a:cubicBezTo>
                  <a:pt x="30155" y="56318"/>
                  <a:pt x="45746" y="71909"/>
                  <a:pt x="64950" y="71909"/>
                </a:cubicBezTo>
                <a:cubicBezTo>
                  <a:pt x="84153" y="71909"/>
                  <a:pt x="99744" y="56318"/>
                  <a:pt x="99744" y="37114"/>
                </a:cubicBezTo>
                <a:cubicBezTo>
                  <a:pt x="99744" y="17911"/>
                  <a:pt x="84153" y="2320"/>
                  <a:pt x="64950" y="2320"/>
                </a:cubicBezTo>
                <a:close/>
                <a:moveTo>
                  <a:pt x="82347" y="93017"/>
                </a:moveTo>
                <a:cubicBezTo>
                  <a:pt x="80781" y="92872"/>
                  <a:pt x="79158" y="92785"/>
                  <a:pt x="77534" y="92785"/>
                </a:cubicBezTo>
                <a:lnTo>
                  <a:pt x="52337" y="92785"/>
                </a:lnTo>
                <a:cubicBezTo>
                  <a:pt x="50713" y="92785"/>
                  <a:pt x="49118" y="92872"/>
                  <a:pt x="47524" y="93017"/>
                </a:cubicBezTo>
                <a:lnTo>
                  <a:pt x="47524" y="112589"/>
                </a:lnTo>
                <a:cubicBezTo>
                  <a:pt x="52308" y="114793"/>
                  <a:pt x="55642" y="119635"/>
                  <a:pt x="55642" y="125231"/>
                </a:cubicBezTo>
                <a:cubicBezTo>
                  <a:pt x="55642" y="132915"/>
                  <a:pt x="49408" y="139149"/>
                  <a:pt x="41724" y="139149"/>
                </a:cubicBezTo>
                <a:cubicBezTo>
                  <a:pt x="34041" y="139149"/>
                  <a:pt x="27807" y="132915"/>
                  <a:pt x="27807" y="125231"/>
                </a:cubicBezTo>
                <a:cubicBezTo>
                  <a:pt x="27807" y="119606"/>
                  <a:pt x="31141" y="114764"/>
                  <a:pt x="35925" y="112589"/>
                </a:cubicBezTo>
                <a:lnTo>
                  <a:pt x="35925" y="95656"/>
                </a:lnTo>
                <a:cubicBezTo>
                  <a:pt x="17687" y="102354"/>
                  <a:pt x="4639" y="119925"/>
                  <a:pt x="4639" y="140512"/>
                </a:cubicBezTo>
                <a:cubicBezTo>
                  <a:pt x="4639" y="144890"/>
                  <a:pt x="8206" y="148457"/>
                  <a:pt x="12584" y="148457"/>
                </a:cubicBezTo>
                <a:lnTo>
                  <a:pt x="117287" y="148457"/>
                </a:lnTo>
                <a:cubicBezTo>
                  <a:pt x="121665" y="148457"/>
                  <a:pt x="125231" y="144890"/>
                  <a:pt x="125231" y="140512"/>
                </a:cubicBezTo>
                <a:cubicBezTo>
                  <a:pt x="125231" y="119925"/>
                  <a:pt x="112183" y="102383"/>
                  <a:pt x="93916" y="95685"/>
                </a:cubicBezTo>
                <a:lnTo>
                  <a:pt x="93916" y="106529"/>
                </a:lnTo>
                <a:cubicBezTo>
                  <a:pt x="100672" y="108907"/>
                  <a:pt x="105514" y="115373"/>
                  <a:pt x="105514" y="122941"/>
                </a:cubicBezTo>
                <a:lnTo>
                  <a:pt x="105514" y="132219"/>
                </a:lnTo>
                <a:cubicBezTo>
                  <a:pt x="105514" y="135409"/>
                  <a:pt x="102905" y="138018"/>
                  <a:pt x="99715" y="138018"/>
                </a:cubicBezTo>
                <a:cubicBezTo>
                  <a:pt x="96526" y="138018"/>
                  <a:pt x="93916" y="135409"/>
                  <a:pt x="93916" y="132219"/>
                </a:cubicBezTo>
                <a:lnTo>
                  <a:pt x="93916" y="122941"/>
                </a:lnTo>
                <a:cubicBezTo>
                  <a:pt x="93916" y="119751"/>
                  <a:pt x="91307" y="117142"/>
                  <a:pt x="88117" y="117142"/>
                </a:cubicBezTo>
                <a:cubicBezTo>
                  <a:pt x="84928" y="117142"/>
                  <a:pt x="82318" y="119751"/>
                  <a:pt x="82318" y="122941"/>
                </a:cubicBezTo>
                <a:lnTo>
                  <a:pt x="82318" y="132219"/>
                </a:lnTo>
                <a:cubicBezTo>
                  <a:pt x="82318" y="135409"/>
                  <a:pt x="79708" y="138018"/>
                  <a:pt x="76519" y="138018"/>
                </a:cubicBezTo>
                <a:cubicBezTo>
                  <a:pt x="73329" y="138018"/>
                  <a:pt x="70720" y="135409"/>
                  <a:pt x="70720" y="132219"/>
                </a:cubicBezTo>
                <a:lnTo>
                  <a:pt x="70720" y="122941"/>
                </a:lnTo>
                <a:cubicBezTo>
                  <a:pt x="70720" y="115373"/>
                  <a:pt x="75562" y="108936"/>
                  <a:pt x="82318" y="106529"/>
                </a:cubicBezTo>
                <a:lnTo>
                  <a:pt x="82318" y="93017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3" name="Shape 66"/>
          <p:cNvSpPr/>
          <p:nvPr/>
        </p:nvSpPr>
        <p:spPr>
          <a:xfrm>
            <a:off x="11544490" y="7661741"/>
            <a:ext cx="835300" cy="814618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74" name="Shape 67"/>
          <p:cNvSpPr/>
          <p:nvPr/>
        </p:nvSpPr>
        <p:spPr>
          <a:xfrm>
            <a:off x="11736501" y="7865395"/>
            <a:ext cx="417651" cy="407310"/>
          </a:xfrm>
          <a:custGeom>
            <a:avLst/>
            <a:gdLst/>
            <a:ahLst/>
            <a:cxnLst/>
            <a:rect l="l" t="t" r="r" b="b"/>
            <a:pathLst>
              <a:path w="148457" h="148457">
                <a:moveTo>
                  <a:pt x="67994" y="26937"/>
                </a:moveTo>
                <a:cubicBezTo>
                  <a:pt x="72141" y="39376"/>
                  <a:pt x="67907" y="51931"/>
                  <a:pt x="58542" y="55004"/>
                </a:cubicBezTo>
                <a:cubicBezTo>
                  <a:pt x="49176" y="58078"/>
                  <a:pt x="38216" y="50481"/>
                  <a:pt x="34070" y="38042"/>
                </a:cubicBezTo>
                <a:cubicBezTo>
                  <a:pt x="29923" y="25603"/>
                  <a:pt x="34157" y="13048"/>
                  <a:pt x="43522" y="9974"/>
                </a:cubicBezTo>
                <a:cubicBezTo>
                  <a:pt x="52888" y="6901"/>
                  <a:pt x="63848" y="14498"/>
                  <a:pt x="67994" y="26937"/>
                </a:cubicBezTo>
                <a:close/>
                <a:moveTo>
                  <a:pt x="29111" y="57585"/>
                </a:moveTo>
                <a:cubicBezTo>
                  <a:pt x="34592" y="66979"/>
                  <a:pt x="33258" y="77911"/>
                  <a:pt x="26154" y="81970"/>
                </a:cubicBezTo>
                <a:cubicBezTo>
                  <a:pt x="19050" y="86029"/>
                  <a:pt x="8844" y="81709"/>
                  <a:pt x="3392" y="72315"/>
                </a:cubicBezTo>
                <a:cubicBezTo>
                  <a:pt x="-2059" y="62920"/>
                  <a:pt x="-754" y="51989"/>
                  <a:pt x="6350" y="47929"/>
                </a:cubicBezTo>
                <a:cubicBezTo>
                  <a:pt x="13454" y="43870"/>
                  <a:pt x="23660" y="48190"/>
                  <a:pt x="29111" y="57585"/>
                </a:cubicBezTo>
                <a:close/>
                <a:moveTo>
                  <a:pt x="20065" y="116330"/>
                </a:moveTo>
                <a:cubicBezTo>
                  <a:pt x="35258" y="75359"/>
                  <a:pt x="62253" y="64950"/>
                  <a:pt x="74228" y="64950"/>
                </a:cubicBezTo>
                <a:cubicBezTo>
                  <a:pt x="86203" y="64950"/>
                  <a:pt x="113198" y="75359"/>
                  <a:pt x="128392" y="116330"/>
                </a:cubicBezTo>
                <a:cubicBezTo>
                  <a:pt x="129436" y="119142"/>
                  <a:pt x="129900" y="122158"/>
                  <a:pt x="129900" y="125173"/>
                </a:cubicBezTo>
                <a:lnTo>
                  <a:pt x="129900" y="125637"/>
                </a:lnTo>
                <a:cubicBezTo>
                  <a:pt x="129900" y="133118"/>
                  <a:pt x="123839" y="139178"/>
                  <a:pt x="116359" y="139178"/>
                </a:cubicBezTo>
                <a:cubicBezTo>
                  <a:pt x="113024" y="139178"/>
                  <a:pt x="109719" y="138772"/>
                  <a:pt x="106500" y="137960"/>
                </a:cubicBezTo>
                <a:lnTo>
                  <a:pt x="80984" y="131581"/>
                </a:lnTo>
                <a:cubicBezTo>
                  <a:pt x="76548" y="130479"/>
                  <a:pt x="71909" y="130479"/>
                  <a:pt x="67472" y="131581"/>
                </a:cubicBezTo>
                <a:lnTo>
                  <a:pt x="41956" y="137960"/>
                </a:lnTo>
                <a:cubicBezTo>
                  <a:pt x="38738" y="138772"/>
                  <a:pt x="35432" y="139178"/>
                  <a:pt x="32098" y="139178"/>
                </a:cubicBezTo>
                <a:cubicBezTo>
                  <a:pt x="24617" y="139178"/>
                  <a:pt x="18557" y="133118"/>
                  <a:pt x="18557" y="125637"/>
                </a:cubicBezTo>
                <a:lnTo>
                  <a:pt x="18557" y="125173"/>
                </a:lnTo>
                <a:cubicBezTo>
                  <a:pt x="18557" y="122158"/>
                  <a:pt x="19021" y="119142"/>
                  <a:pt x="20065" y="116330"/>
                </a:cubicBezTo>
                <a:close/>
                <a:moveTo>
                  <a:pt x="122303" y="81970"/>
                </a:moveTo>
                <a:cubicBezTo>
                  <a:pt x="115199" y="77911"/>
                  <a:pt x="113865" y="66979"/>
                  <a:pt x="119345" y="57585"/>
                </a:cubicBezTo>
                <a:cubicBezTo>
                  <a:pt x="124825" y="48190"/>
                  <a:pt x="135003" y="43870"/>
                  <a:pt x="142107" y="47929"/>
                </a:cubicBezTo>
                <a:cubicBezTo>
                  <a:pt x="149211" y="51989"/>
                  <a:pt x="150544" y="62920"/>
                  <a:pt x="145064" y="72315"/>
                </a:cubicBezTo>
                <a:cubicBezTo>
                  <a:pt x="139584" y="81709"/>
                  <a:pt x="129407" y="86029"/>
                  <a:pt x="122303" y="81970"/>
                </a:cubicBezTo>
                <a:close/>
                <a:moveTo>
                  <a:pt x="89915" y="55004"/>
                </a:moveTo>
                <a:cubicBezTo>
                  <a:pt x="80549" y="51931"/>
                  <a:pt x="76316" y="39376"/>
                  <a:pt x="80462" y="26937"/>
                </a:cubicBezTo>
                <a:cubicBezTo>
                  <a:pt x="84609" y="14498"/>
                  <a:pt x="95569" y="6901"/>
                  <a:pt x="104934" y="9974"/>
                </a:cubicBezTo>
                <a:cubicBezTo>
                  <a:pt x="114300" y="13048"/>
                  <a:pt x="118533" y="25603"/>
                  <a:pt x="114387" y="38042"/>
                </a:cubicBezTo>
                <a:cubicBezTo>
                  <a:pt x="110241" y="50481"/>
                  <a:pt x="99280" y="58078"/>
                  <a:pt x="89915" y="55004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5" name="Shape 70"/>
          <p:cNvSpPr/>
          <p:nvPr/>
        </p:nvSpPr>
        <p:spPr>
          <a:xfrm>
            <a:off x="11556082" y="8526656"/>
            <a:ext cx="835300" cy="814618"/>
          </a:xfrm>
          <a:prstGeom prst="roundRect">
            <a:avLst>
              <a:gd name="adj" fmla="val 50000"/>
            </a:avLst>
          </a:prstGeom>
          <a:solidFill>
            <a:srgbClr val="0071E3">
              <a:alpha val="10196"/>
            </a:srgbClr>
          </a:solidFill>
          <a:ln/>
        </p:spPr>
      </p:sp>
      <p:sp>
        <p:nvSpPr>
          <p:cNvPr id="76" name="Shape 71"/>
          <p:cNvSpPr/>
          <p:nvPr/>
        </p:nvSpPr>
        <p:spPr>
          <a:xfrm>
            <a:off x="11761620" y="8764418"/>
            <a:ext cx="417651" cy="407310"/>
          </a:xfrm>
          <a:custGeom>
            <a:avLst/>
            <a:gdLst/>
            <a:ahLst/>
            <a:cxnLst/>
            <a:rect l="l" t="t" r="r" b="b"/>
            <a:pathLst>
              <a:path w="148457" h="148457">
                <a:moveTo>
                  <a:pt x="9279" y="9279"/>
                </a:moveTo>
                <a:cubicBezTo>
                  <a:pt x="4146" y="9279"/>
                  <a:pt x="0" y="13425"/>
                  <a:pt x="0" y="18557"/>
                </a:cubicBezTo>
                <a:lnTo>
                  <a:pt x="0" y="125260"/>
                </a:lnTo>
                <a:cubicBezTo>
                  <a:pt x="0" y="132944"/>
                  <a:pt x="6234" y="139178"/>
                  <a:pt x="13918" y="139178"/>
                </a:cubicBezTo>
                <a:lnTo>
                  <a:pt x="134539" y="139178"/>
                </a:lnTo>
                <a:cubicBezTo>
                  <a:pt x="142223" y="139178"/>
                  <a:pt x="148457" y="132944"/>
                  <a:pt x="148457" y="125260"/>
                </a:cubicBezTo>
                <a:lnTo>
                  <a:pt x="148457" y="44131"/>
                </a:lnTo>
                <a:cubicBezTo>
                  <a:pt x="148457" y="38854"/>
                  <a:pt x="142832" y="35519"/>
                  <a:pt x="138192" y="38013"/>
                </a:cubicBezTo>
                <a:lnTo>
                  <a:pt x="92785" y="62456"/>
                </a:lnTo>
                <a:lnTo>
                  <a:pt x="92785" y="44131"/>
                </a:lnTo>
                <a:cubicBezTo>
                  <a:pt x="92785" y="38854"/>
                  <a:pt x="87160" y="35519"/>
                  <a:pt x="82521" y="38013"/>
                </a:cubicBezTo>
                <a:lnTo>
                  <a:pt x="37114" y="62456"/>
                </a:lnTo>
                <a:lnTo>
                  <a:pt x="37114" y="18557"/>
                </a:lnTo>
                <a:cubicBezTo>
                  <a:pt x="37114" y="13425"/>
                  <a:pt x="32968" y="9279"/>
                  <a:pt x="27836" y="9279"/>
                </a:cubicBezTo>
                <a:lnTo>
                  <a:pt x="9279" y="9279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7" name="Text 57"/>
          <p:cNvSpPr/>
          <p:nvPr/>
        </p:nvSpPr>
        <p:spPr>
          <a:xfrm>
            <a:off x="12333988" y="5136448"/>
            <a:ext cx="4064000" cy="259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Сценарии применения</a:t>
            </a:r>
            <a:endParaRPr lang="en-US" sz="3200" dirty="0"/>
          </a:p>
        </p:txBody>
      </p:sp>
      <p:sp>
        <p:nvSpPr>
          <p:cNvPr id="78" name="Text 60"/>
          <p:cNvSpPr/>
          <p:nvPr/>
        </p:nvSpPr>
        <p:spPr>
          <a:xfrm>
            <a:off x="12480185" y="6167742"/>
            <a:ext cx="3083384" cy="15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Стоматология</a:t>
            </a:r>
            <a:endParaRPr lang="en-US" sz="3600" dirty="0"/>
          </a:p>
        </p:txBody>
      </p:sp>
      <p:sp>
        <p:nvSpPr>
          <p:cNvPr id="79" name="Text 64"/>
          <p:cNvSpPr/>
          <p:nvPr/>
        </p:nvSpPr>
        <p:spPr>
          <a:xfrm>
            <a:off x="12496280" y="7090854"/>
            <a:ext cx="3270770" cy="15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Общая хирургия</a:t>
            </a:r>
            <a:endParaRPr lang="en-US" sz="3600" dirty="0"/>
          </a:p>
        </p:txBody>
      </p:sp>
      <p:sp>
        <p:nvSpPr>
          <p:cNvPr id="80" name="Text 68"/>
          <p:cNvSpPr/>
          <p:nvPr/>
        </p:nvSpPr>
        <p:spPr>
          <a:xfrm>
            <a:off x="12540880" y="8030271"/>
            <a:ext cx="2827853" cy="15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Ветеринария</a:t>
            </a:r>
            <a:endParaRPr lang="en-US" sz="3600" dirty="0"/>
          </a:p>
        </p:txBody>
      </p:sp>
      <p:sp>
        <p:nvSpPr>
          <p:cNvPr id="81" name="Text 72"/>
          <p:cNvSpPr/>
          <p:nvPr/>
        </p:nvSpPr>
        <p:spPr>
          <a:xfrm>
            <a:off x="12540880" y="8813433"/>
            <a:ext cx="2436043" cy="15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Производство</a:t>
            </a:r>
            <a:endParaRPr lang="en-US" sz="3600" dirty="0"/>
          </a:p>
        </p:txBody>
      </p:sp>
      <p:sp>
        <p:nvSpPr>
          <p:cNvPr id="82" name="Text 61"/>
          <p:cNvSpPr/>
          <p:nvPr/>
        </p:nvSpPr>
        <p:spPr>
          <a:xfrm>
            <a:off x="15522901" y="6235012"/>
            <a:ext cx="4481665" cy="73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Пародонтология, хирургия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 65"/>
          <p:cNvSpPr/>
          <p:nvPr/>
        </p:nvSpPr>
        <p:spPr>
          <a:xfrm>
            <a:off x="15457145" y="7127988"/>
            <a:ext cx="4755545" cy="73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Многоразовые инструменты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 69"/>
          <p:cNvSpPr/>
          <p:nvPr/>
        </p:nvSpPr>
        <p:spPr>
          <a:xfrm>
            <a:off x="15612568" y="8113176"/>
            <a:ext cx="4108194" cy="73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Стоматология животных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 73"/>
          <p:cNvSpPr/>
          <p:nvPr/>
        </p:nvSpPr>
        <p:spPr>
          <a:xfrm>
            <a:off x="15856760" y="8877669"/>
            <a:ext cx="3535537" cy="73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OEM-производители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222250" y="-36513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4876" r="1237"/>
          <a:stretch/>
        </p:blipFill>
        <p:spPr>
          <a:xfrm>
            <a:off x="1746250" y="1235075"/>
            <a:ext cx="17221200" cy="9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17758" y="11112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3" name="Shape 2"/>
          <p:cNvSpPr/>
          <p:nvPr/>
        </p:nvSpPr>
        <p:spPr>
          <a:xfrm>
            <a:off x="392528" y="1997075"/>
            <a:ext cx="9682589" cy="6781800"/>
          </a:xfrm>
          <a:prstGeom prst="roundRect">
            <a:avLst>
              <a:gd name="adj" fmla="val 429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6352" dist="8784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392528" y="9003121"/>
            <a:ext cx="9682589" cy="1633663"/>
          </a:xfrm>
          <a:prstGeom prst="roundRect">
            <a:avLst>
              <a:gd name="adj" fmla="val 16438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25" name="Shape 24"/>
          <p:cNvSpPr/>
          <p:nvPr/>
        </p:nvSpPr>
        <p:spPr>
          <a:xfrm>
            <a:off x="10254070" y="1997075"/>
            <a:ext cx="9475380" cy="2514600"/>
          </a:xfrm>
          <a:prstGeom prst="roundRect">
            <a:avLst>
              <a:gd name="adj" fmla="val 6557"/>
            </a:avLst>
          </a:prstGeom>
          <a:solidFill>
            <a:srgbClr val="1D1D1D"/>
          </a:solidFill>
          <a:ln/>
        </p:spPr>
      </p:sp>
      <p:sp>
        <p:nvSpPr>
          <p:cNvPr id="26" name="Shape 39"/>
          <p:cNvSpPr/>
          <p:nvPr/>
        </p:nvSpPr>
        <p:spPr>
          <a:xfrm>
            <a:off x="10258462" y="4706917"/>
            <a:ext cx="9470988" cy="3309957"/>
          </a:xfrm>
          <a:prstGeom prst="roundRect">
            <a:avLst>
              <a:gd name="adj" fmla="val 765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6352" dist="8784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8" name="Shape 48"/>
          <p:cNvSpPr/>
          <p:nvPr/>
        </p:nvSpPr>
        <p:spPr>
          <a:xfrm>
            <a:off x="10290582" y="8212116"/>
            <a:ext cx="9438868" cy="2424668"/>
          </a:xfrm>
          <a:prstGeom prst="roundRect">
            <a:avLst>
              <a:gd name="adj" fmla="val 1045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6352" dist="8784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Text 1"/>
          <p:cNvSpPr/>
          <p:nvPr/>
        </p:nvSpPr>
        <p:spPr>
          <a:xfrm>
            <a:off x="392528" y="1366703"/>
            <a:ext cx="11647401" cy="395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Гальваническое осаждение серебра</a:t>
            </a:r>
            <a:endParaRPr lang="en-US" dirty="0"/>
          </a:p>
        </p:txBody>
      </p:sp>
      <p:sp>
        <p:nvSpPr>
          <p:cNvPr id="33" name="Shape 3"/>
          <p:cNvSpPr/>
          <p:nvPr/>
        </p:nvSpPr>
        <p:spPr>
          <a:xfrm>
            <a:off x="698980" y="2180957"/>
            <a:ext cx="680765" cy="731130"/>
          </a:xfrm>
          <a:custGeom>
            <a:avLst/>
            <a:gdLst/>
            <a:ahLst/>
            <a:cxnLst/>
            <a:rect l="l" t="t" r="r" b="b"/>
            <a:pathLst>
              <a:path w="153718" h="175677">
                <a:moveTo>
                  <a:pt x="76859" y="136836"/>
                </a:moveTo>
                <a:cubicBezTo>
                  <a:pt x="72810" y="138586"/>
                  <a:pt x="68830" y="140164"/>
                  <a:pt x="64884" y="141468"/>
                </a:cubicBezTo>
                <a:cubicBezTo>
                  <a:pt x="70614" y="153066"/>
                  <a:pt x="75521" y="153718"/>
                  <a:pt x="76859" y="153718"/>
                </a:cubicBezTo>
                <a:cubicBezTo>
                  <a:pt x="78197" y="153718"/>
                  <a:pt x="83069" y="153066"/>
                  <a:pt x="88834" y="141468"/>
                </a:cubicBezTo>
                <a:cubicBezTo>
                  <a:pt x="84922" y="140130"/>
                  <a:pt x="80908" y="138586"/>
                  <a:pt x="76859" y="136836"/>
                </a:cubicBezTo>
                <a:close/>
                <a:moveTo>
                  <a:pt x="142052" y="87839"/>
                </a:moveTo>
                <a:cubicBezTo>
                  <a:pt x="153374" y="103348"/>
                  <a:pt x="157252" y="119028"/>
                  <a:pt x="150149" y="131758"/>
                </a:cubicBezTo>
                <a:cubicBezTo>
                  <a:pt x="143218" y="144213"/>
                  <a:pt x="128704" y="148674"/>
                  <a:pt x="110622" y="146581"/>
                </a:cubicBezTo>
                <a:cubicBezTo>
                  <a:pt x="103073" y="164457"/>
                  <a:pt x="91510" y="175677"/>
                  <a:pt x="76859" y="175677"/>
                </a:cubicBezTo>
                <a:cubicBezTo>
                  <a:pt x="62208" y="175677"/>
                  <a:pt x="50644" y="164457"/>
                  <a:pt x="43096" y="146581"/>
                </a:cubicBezTo>
                <a:cubicBezTo>
                  <a:pt x="25013" y="148674"/>
                  <a:pt x="10499" y="144213"/>
                  <a:pt x="3568" y="131758"/>
                </a:cubicBezTo>
                <a:cubicBezTo>
                  <a:pt x="-3534" y="119028"/>
                  <a:pt x="343" y="103348"/>
                  <a:pt x="11666" y="87839"/>
                </a:cubicBezTo>
                <a:cubicBezTo>
                  <a:pt x="343" y="72330"/>
                  <a:pt x="-3534" y="56649"/>
                  <a:pt x="3568" y="43919"/>
                </a:cubicBezTo>
                <a:cubicBezTo>
                  <a:pt x="10499" y="31464"/>
                  <a:pt x="25013" y="27004"/>
                  <a:pt x="43096" y="29097"/>
                </a:cubicBezTo>
                <a:cubicBezTo>
                  <a:pt x="50644" y="11220"/>
                  <a:pt x="62173" y="0"/>
                  <a:pt x="76859" y="0"/>
                </a:cubicBezTo>
                <a:cubicBezTo>
                  <a:pt x="91544" y="0"/>
                  <a:pt x="103073" y="11220"/>
                  <a:pt x="110622" y="29097"/>
                </a:cubicBezTo>
                <a:cubicBezTo>
                  <a:pt x="128704" y="27004"/>
                  <a:pt x="143218" y="31430"/>
                  <a:pt x="150149" y="43919"/>
                </a:cubicBezTo>
                <a:cubicBezTo>
                  <a:pt x="157252" y="56649"/>
                  <a:pt x="153374" y="72330"/>
                  <a:pt x="142052" y="87839"/>
                </a:cubicBezTo>
                <a:close/>
                <a:moveTo>
                  <a:pt x="119474" y="110965"/>
                </a:moveTo>
                <a:cubicBezTo>
                  <a:pt x="118891" y="115837"/>
                  <a:pt x="118136" y="120572"/>
                  <a:pt x="117175" y="125101"/>
                </a:cubicBezTo>
                <a:cubicBezTo>
                  <a:pt x="128087" y="125582"/>
                  <a:pt x="130420" y="122116"/>
                  <a:pt x="130969" y="121087"/>
                </a:cubicBezTo>
                <a:cubicBezTo>
                  <a:pt x="131758" y="119646"/>
                  <a:pt x="133371" y="114945"/>
                  <a:pt x="126886" y="104583"/>
                </a:cubicBezTo>
                <a:cubicBezTo>
                  <a:pt x="124552" y="106745"/>
                  <a:pt x="122082" y="108872"/>
                  <a:pt x="119474" y="110965"/>
                </a:cubicBezTo>
                <a:close/>
                <a:moveTo>
                  <a:pt x="117175" y="50610"/>
                </a:moveTo>
                <a:cubicBezTo>
                  <a:pt x="118136" y="55105"/>
                  <a:pt x="118891" y="59840"/>
                  <a:pt x="119474" y="64747"/>
                </a:cubicBezTo>
                <a:cubicBezTo>
                  <a:pt x="122082" y="66840"/>
                  <a:pt x="124552" y="68967"/>
                  <a:pt x="126886" y="71129"/>
                </a:cubicBezTo>
                <a:cubicBezTo>
                  <a:pt x="133371" y="60766"/>
                  <a:pt x="131758" y="56031"/>
                  <a:pt x="130969" y="54625"/>
                </a:cubicBezTo>
                <a:cubicBezTo>
                  <a:pt x="130420" y="53630"/>
                  <a:pt x="128087" y="50164"/>
                  <a:pt x="117175" y="50610"/>
                </a:cubicBezTo>
                <a:close/>
                <a:moveTo>
                  <a:pt x="88834" y="34209"/>
                </a:moveTo>
                <a:cubicBezTo>
                  <a:pt x="83069" y="22612"/>
                  <a:pt x="78197" y="21960"/>
                  <a:pt x="76859" y="21960"/>
                </a:cubicBezTo>
                <a:cubicBezTo>
                  <a:pt x="75521" y="21960"/>
                  <a:pt x="70648" y="22612"/>
                  <a:pt x="64884" y="34209"/>
                </a:cubicBezTo>
                <a:cubicBezTo>
                  <a:pt x="68795" y="35547"/>
                  <a:pt x="72810" y="37091"/>
                  <a:pt x="76859" y="38841"/>
                </a:cubicBezTo>
                <a:cubicBezTo>
                  <a:pt x="80908" y="37091"/>
                  <a:pt x="84888" y="35513"/>
                  <a:pt x="88834" y="34209"/>
                </a:cubicBezTo>
                <a:close/>
                <a:moveTo>
                  <a:pt x="34278" y="64712"/>
                </a:moveTo>
                <a:cubicBezTo>
                  <a:pt x="34861" y="59806"/>
                  <a:pt x="35616" y="55105"/>
                  <a:pt x="36577" y="50576"/>
                </a:cubicBezTo>
                <a:cubicBezTo>
                  <a:pt x="25665" y="50095"/>
                  <a:pt x="23332" y="53561"/>
                  <a:pt x="22783" y="54590"/>
                </a:cubicBezTo>
                <a:cubicBezTo>
                  <a:pt x="21994" y="56031"/>
                  <a:pt x="20381" y="60732"/>
                  <a:pt x="26866" y="71094"/>
                </a:cubicBezTo>
                <a:cubicBezTo>
                  <a:pt x="29199" y="68933"/>
                  <a:pt x="31670" y="66805"/>
                  <a:pt x="34278" y="64712"/>
                </a:cubicBezTo>
                <a:close/>
                <a:moveTo>
                  <a:pt x="26832" y="104583"/>
                </a:moveTo>
                <a:cubicBezTo>
                  <a:pt x="20347" y="114945"/>
                  <a:pt x="21960" y="119680"/>
                  <a:pt x="22749" y="121087"/>
                </a:cubicBezTo>
                <a:cubicBezTo>
                  <a:pt x="23298" y="122082"/>
                  <a:pt x="25631" y="125547"/>
                  <a:pt x="36542" y="125101"/>
                </a:cubicBezTo>
                <a:cubicBezTo>
                  <a:pt x="35582" y="120607"/>
                  <a:pt x="34827" y="115871"/>
                  <a:pt x="34243" y="110965"/>
                </a:cubicBezTo>
                <a:cubicBezTo>
                  <a:pt x="31636" y="108872"/>
                  <a:pt x="29165" y="106745"/>
                  <a:pt x="26832" y="104583"/>
                </a:cubicBezTo>
                <a:close/>
                <a:moveTo>
                  <a:pt x="104308" y="87839"/>
                </a:moveTo>
                <a:cubicBezTo>
                  <a:pt x="104308" y="72689"/>
                  <a:pt x="92009" y="60389"/>
                  <a:pt x="76859" y="60389"/>
                </a:cubicBezTo>
                <a:cubicBezTo>
                  <a:pt x="61709" y="60389"/>
                  <a:pt x="49409" y="72689"/>
                  <a:pt x="49409" y="87839"/>
                </a:cubicBezTo>
                <a:cubicBezTo>
                  <a:pt x="49409" y="102988"/>
                  <a:pt x="61709" y="115288"/>
                  <a:pt x="76859" y="115288"/>
                </a:cubicBezTo>
                <a:cubicBezTo>
                  <a:pt x="92009" y="115288"/>
                  <a:pt x="104308" y="102988"/>
                  <a:pt x="104308" y="87839"/>
                </a:cubicBezTo>
                <a:close/>
                <a:moveTo>
                  <a:pt x="76859" y="76859"/>
                </a:moveTo>
                <a:cubicBezTo>
                  <a:pt x="82919" y="76859"/>
                  <a:pt x="87839" y="81779"/>
                  <a:pt x="87839" y="87839"/>
                </a:cubicBezTo>
                <a:cubicBezTo>
                  <a:pt x="87839" y="93899"/>
                  <a:pt x="82919" y="98818"/>
                  <a:pt x="76859" y="98818"/>
                </a:cubicBezTo>
                <a:cubicBezTo>
                  <a:pt x="70799" y="98818"/>
                  <a:pt x="65879" y="93899"/>
                  <a:pt x="65879" y="87839"/>
                </a:cubicBezTo>
                <a:cubicBezTo>
                  <a:pt x="65879" y="81779"/>
                  <a:pt x="70799" y="76859"/>
                  <a:pt x="76859" y="76859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34" name="Text 4"/>
          <p:cNvSpPr/>
          <p:nvPr/>
        </p:nvSpPr>
        <p:spPr>
          <a:xfrm>
            <a:off x="1686197" y="2287455"/>
            <a:ext cx="5243965" cy="516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Принцип работы</a:t>
            </a:r>
            <a:endParaRPr lang="en-US" sz="4400" dirty="0"/>
          </a:p>
        </p:txBody>
      </p:sp>
      <p:sp>
        <p:nvSpPr>
          <p:cNvPr id="39" name="Shape 5"/>
          <p:cNvSpPr/>
          <p:nvPr/>
        </p:nvSpPr>
        <p:spPr>
          <a:xfrm>
            <a:off x="511889" y="3207201"/>
            <a:ext cx="1054951" cy="1119683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0" name="Shape 9"/>
          <p:cNvSpPr/>
          <p:nvPr/>
        </p:nvSpPr>
        <p:spPr>
          <a:xfrm>
            <a:off x="504393" y="4522126"/>
            <a:ext cx="1054951" cy="1119683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1" name="Shape 13"/>
          <p:cNvSpPr/>
          <p:nvPr/>
        </p:nvSpPr>
        <p:spPr>
          <a:xfrm>
            <a:off x="511889" y="5837051"/>
            <a:ext cx="1054951" cy="1119683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2" name="Shape 17"/>
          <p:cNvSpPr/>
          <p:nvPr/>
        </p:nvSpPr>
        <p:spPr>
          <a:xfrm>
            <a:off x="504392" y="7151976"/>
            <a:ext cx="1054951" cy="1119683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3" name="Text 7"/>
          <p:cNvSpPr/>
          <p:nvPr/>
        </p:nvSpPr>
        <p:spPr>
          <a:xfrm>
            <a:off x="1686201" y="3351474"/>
            <a:ext cx="8289650" cy="464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Нанесение покрытия</a:t>
            </a:r>
            <a:endParaRPr lang="en-US" sz="3200" dirty="0"/>
          </a:p>
        </p:txBody>
      </p:sp>
      <p:sp>
        <p:nvSpPr>
          <p:cNvPr id="44" name="Text 11"/>
          <p:cNvSpPr/>
          <p:nvPr/>
        </p:nvSpPr>
        <p:spPr>
          <a:xfrm>
            <a:off x="1686200" y="4732478"/>
            <a:ext cx="8289650" cy="464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Антимикробное действие</a:t>
            </a:r>
            <a:endParaRPr lang="en-US" sz="3200" dirty="0"/>
          </a:p>
        </p:txBody>
      </p:sp>
      <p:sp>
        <p:nvSpPr>
          <p:cNvPr id="45" name="Text 15"/>
          <p:cNvSpPr/>
          <p:nvPr/>
        </p:nvSpPr>
        <p:spPr>
          <a:xfrm>
            <a:off x="1686199" y="6008075"/>
            <a:ext cx="8289650" cy="464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Износостойкость</a:t>
            </a:r>
            <a:endParaRPr lang="en-US" sz="3200" dirty="0"/>
          </a:p>
        </p:txBody>
      </p:sp>
      <p:sp>
        <p:nvSpPr>
          <p:cNvPr id="46" name="Text 19"/>
          <p:cNvSpPr/>
          <p:nvPr/>
        </p:nvSpPr>
        <p:spPr>
          <a:xfrm>
            <a:off x="1686199" y="7283672"/>
            <a:ext cx="6844799" cy="464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После стерилизации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39253" y="3509539"/>
            <a:ext cx="383565" cy="53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847581" y="4816760"/>
            <a:ext cx="383565" cy="53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847581" y="6131685"/>
            <a:ext cx="383565" cy="53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847581" y="7446130"/>
            <a:ext cx="383565" cy="53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1" name="Text 8"/>
          <p:cNvSpPr/>
          <p:nvPr/>
        </p:nvSpPr>
        <p:spPr>
          <a:xfrm>
            <a:off x="1700046" y="3879366"/>
            <a:ext cx="8286475" cy="827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Гальваническое осаждение серебра (1-5 мкм) на рабочую часть инструмента с подслоем никеля/меди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 12"/>
          <p:cNvSpPr/>
          <p:nvPr/>
        </p:nvSpPr>
        <p:spPr>
          <a:xfrm>
            <a:off x="1696871" y="5196070"/>
            <a:ext cx="8286475" cy="827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Ионы Ag⁺ нарушают мембраны бактерий, подавляют ферментные системы, предотвращают биопленку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 16"/>
          <p:cNvSpPr/>
          <p:nvPr/>
        </p:nvSpPr>
        <p:spPr>
          <a:xfrm>
            <a:off x="1696871" y="6491338"/>
            <a:ext cx="8286475" cy="827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Подслой никеля/меди обеспечивает прочную адгезию; серебро защищает сталь от коррозии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 20"/>
          <p:cNvSpPr/>
          <p:nvPr/>
        </p:nvSpPr>
        <p:spPr>
          <a:xfrm>
            <a:off x="1696871" y="7707393"/>
            <a:ext cx="7745579" cy="41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Покрытие сохраняет активность ≥50 циклов автоклавирования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Shape 22"/>
          <p:cNvSpPr/>
          <p:nvPr/>
        </p:nvSpPr>
        <p:spPr>
          <a:xfrm>
            <a:off x="601496" y="9127137"/>
            <a:ext cx="756817" cy="709296"/>
          </a:xfrm>
          <a:custGeom>
            <a:avLst/>
            <a:gdLst/>
            <a:ahLst/>
            <a:cxnLst/>
            <a:rect l="l" t="t" r="r" b="b"/>
            <a:pathLst>
              <a:path w="158110" h="140542">
                <a:moveTo>
                  <a:pt x="84956" y="-5188"/>
                </a:moveTo>
                <a:cubicBezTo>
                  <a:pt x="83831" y="-7384"/>
                  <a:pt x="81553" y="-8784"/>
                  <a:pt x="79082" y="-8784"/>
                </a:cubicBezTo>
                <a:cubicBezTo>
                  <a:pt x="76612" y="-8784"/>
                  <a:pt x="74333" y="-7384"/>
                  <a:pt x="73208" y="-5188"/>
                </a:cubicBezTo>
                <a:lnTo>
                  <a:pt x="53005" y="34394"/>
                </a:lnTo>
                <a:lnTo>
                  <a:pt x="9113" y="41366"/>
                </a:lnTo>
                <a:cubicBezTo>
                  <a:pt x="6670" y="41751"/>
                  <a:pt x="4639" y="43480"/>
                  <a:pt x="3870" y="45841"/>
                </a:cubicBezTo>
                <a:cubicBezTo>
                  <a:pt x="3102" y="48201"/>
                  <a:pt x="3733" y="50782"/>
                  <a:pt x="5462" y="52538"/>
                </a:cubicBezTo>
                <a:lnTo>
                  <a:pt x="36865" y="83968"/>
                </a:lnTo>
                <a:lnTo>
                  <a:pt x="29947" y="127860"/>
                </a:lnTo>
                <a:cubicBezTo>
                  <a:pt x="29563" y="130303"/>
                  <a:pt x="30579" y="132774"/>
                  <a:pt x="32583" y="134228"/>
                </a:cubicBezTo>
                <a:cubicBezTo>
                  <a:pt x="34586" y="135683"/>
                  <a:pt x="37222" y="135903"/>
                  <a:pt x="39445" y="134777"/>
                </a:cubicBezTo>
                <a:lnTo>
                  <a:pt x="79082" y="114629"/>
                </a:lnTo>
                <a:lnTo>
                  <a:pt x="118692" y="134777"/>
                </a:lnTo>
                <a:cubicBezTo>
                  <a:pt x="120888" y="135903"/>
                  <a:pt x="123551" y="135683"/>
                  <a:pt x="125554" y="134228"/>
                </a:cubicBezTo>
                <a:cubicBezTo>
                  <a:pt x="127558" y="132774"/>
                  <a:pt x="128574" y="130331"/>
                  <a:pt x="128189" y="127860"/>
                </a:cubicBezTo>
                <a:lnTo>
                  <a:pt x="121245" y="83968"/>
                </a:lnTo>
                <a:lnTo>
                  <a:pt x="152647" y="52538"/>
                </a:lnTo>
                <a:cubicBezTo>
                  <a:pt x="154404" y="50782"/>
                  <a:pt x="155008" y="48201"/>
                  <a:pt x="154239" y="45841"/>
                </a:cubicBezTo>
                <a:cubicBezTo>
                  <a:pt x="153471" y="43480"/>
                  <a:pt x="151467" y="41751"/>
                  <a:pt x="148996" y="41366"/>
                </a:cubicBezTo>
                <a:lnTo>
                  <a:pt x="105132" y="34394"/>
                </a:lnTo>
                <a:lnTo>
                  <a:pt x="84956" y="-5188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6" name="Text 23"/>
          <p:cNvSpPr/>
          <p:nvPr/>
        </p:nvSpPr>
        <p:spPr>
          <a:xfrm>
            <a:off x="1686198" y="9267802"/>
            <a:ext cx="8213451" cy="11874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Ключевое преимущество: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Покрытие работает как активный антибактериальный барьер между стерилизациями, а не просто защищает от коррозии</a:t>
            </a:r>
            <a:endParaRPr lang="en-US" sz="3200" dirty="0"/>
          </a:p>
        </p:txBody>
      </p:sp>
      <p:sp>
        <p:nvSpPr>
          <p:cNvPr id="58" name="Shape 25"/>
          <p:cNvSpPr/>
          <p:nvPr/>
        </p:nvSpPr>
        <p:spPr>
          <a:xfrm>
            <a:off x="10381569" y="2080000"/>
            <a:ext cx="763686" cy="742687"/>
          </a:xfrm>
          <a:custGeom>
            <a:avLst/>
            <a:gdLst/>
            <a:ahLst/>
            <a:cxnLst/>
            <a:rect l="l" t="t" r="r" b="b"/>
            <a:pathLst>
              <a:path w="175677" h="175677">
                <a:moveTo>
                  <a:pt x="60389" y="0"/>
                </a:moveTo>
                <a:cubicBezTo>
                  <a:pt x="51296" y="0"/>
                  <a:pt x="43919" y="7377"/>
                  <a:pt x="43919" y="16470"/>
                </a:cubicBezTo>
                <a:lnTo>
                  <a:pt x="43919" y="87839"/>
                </a:lnTo>
                <a:cubicBezTo>
                  <a:pt x="43919" y="96931"/>
                  <a:pt x="51296" y="104308"/>
                  <a:pt x="60389" y="104308"/>
                </a:cubicBezTo>
                <a:lnTo>
                  <a:pt x="82349" y="104308"/>
                </a:lnTo>
                <a:cubicBezTo>
                  <a:pt x="91441" y="104308"/>
                  <a:pt x="98818" y="96931"/>
                  <a:pt x="98818" y="87839"/>
                </a:cubicBezTo>
                <a:lnTo>
                  <a:pt x="98818" y="65879"/>
                </a:lnTo>
                <a:lnTo>
                  <a:pt x="109798" y="65879"/>
                </a:lnTo>
                <a:cubicBezTo>
                  <a:pt x="134057" y="65879"/>
                  <a:pt x="153718" y="85540"/>
                  <a:pt x="153718" y="109798"/>
                </a:cubicBezTo>
                <a:cubicBezTo>
                  <a:pt x="153718" y="134057"/>
                  <a:pt x="134057" y="153718"/>
                  <a:pt x="109798" y="153718"/>
                </a:cubicBezTo>
                <a:lnTo>
                  <a:pt x="10980" y="153718"/>
                </a:lnTo>
                <a:cubicBezTo>
                  <a:pt x="4907" y="153718"/>
                  <a:pt x="0" y="158624"/>
                  <a:pt x="0" y="164697"/>
                </a:cubicBezTo>
                <a:cubicBezTo>
                  <a:pt x="0" y="170771"/>
                  <a:pt x="4907" y="175677"/>
                  <a:pt x="10980" y="175677"/>
                </a:cubicBezTo>
                <a:lnTo>
                  <a:pt x="164697" y="175677"/>
                </a:lnTo>
                <a:cubicBezTo>
                  <a:pt x="170771" y="175677"/>
                  <a:pt x="175677" y="170771"/>
                  <a:pt x="175677" y="164697"/>
                </a:cubicBezTo>
                <a:cubicBezTo>
                  <a:pt x="175677" y="158624"/>
                  <a:pt x="170771" y="153718"/>
                  <a:pt x="164697" y="153718"/>
                </a:cubicBezTo>
                <a:lnTo>
                  <a:pt x="158899" y="153718"/>
                </a:lnTo>
                <a:cubicBezTo>
                  <a:pt x="169330" y="142052"/>
                  <a:pt x="175677" y="126680"/>
                  <a:pt x="175677" y="109798"/>
                </a:cubicBezTo>
                <a:cubicBezTo>
                  <a:pt x="175677" y="73428"/>
                  <a:pt x="146169" y="43919"/>
                  <a:pt x="109798" y="43919"/>
                </a:cubicBezTo>
                <a:lnTo>
                  <a:pt x="98818" y="43919"/>
                </a:lnTo>
                <a:lnTo>
                  <a:pt x="98818" y="16470"/>
                </a:lnTo>
                <a:cubicBezTo>
                  <a:pt x="98818" y="7377"/>
                  <a:pt x="91441" y="0"/>
                  <a:pt x="82349" y="0"/>
                </a:cubicBezTo>
                <a:lnTo>
                  <a:pt x="60389" y="0"/>
                </a:lnTo>
                <a:close/>
                <a:moveTo>
                  <a:pt x="41174" y="120778"/>
                </a:moveTo>
                <a:cubicBezTo>
                  <a:pt x="36611" y="120778"/>
                  <a:pt x="32939" y="124449"/>
                  <a:pt x="32939" y="129013"/>
                </a:cubicBezTo>
                <a:cubicBezTo>
                  <a:pt x="32939" y="133576"/>
                  <a:pt x="36611" y="137248"/>
                  <a:pt x="41174" y="137248"/>
                </a:cubicBezTo>
                <a:lnTo>
                  <a:pt x="101563" y="137248"/>
                </a:lnTo>
                <a:cubicBezTo>
                  <a:pt x="106127" y="137248"/>
                  <a:pt x="109798" y="133576"/>
                  <a:pt x="109798" y="129013"/>
                </a:cubicBezTo>
                <a:cubicBezTo>
                  <a:pt x="109798" y="124449"/>
                  <a:pt x="106127" y="120778"/>
                  <a:pt x="101563" y="120778"/>
                </a:cubicBezTo>
                <a:lnTo>
                  <a:pt x="41174" y="120778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61" name="Shape 33"/>
          <p:cNvSpPr/>
          <p:nvPr/>
        </p:nvSpPr>
        <p:spPr>
          <a:xfrm>
            <a:off x="11318555" y="3272543"/>
            <a:ext cx="4067496" cy="107675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63" name="Shape 33"/>
          <p:cNvSpPr/>
          <p:nvPr/>
        </p:nvSpPr>
        <p:spPr bwMode="auto">
          <a:xfrm>
            <a:off x="11318555" y="2065758"/>
            <a:ext cx="4067496" cy="107675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65" name="Shape 33"/>
          <p:cNvSpPr/>
          <p:nvPr/>
        </p:nvSpPr>
        <p:spPr bwMode="auto">
          <a:xfrm>
            <a:off x="15503364" y="2065757"/>
            <a:ext cx="4067496" cy="107675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66" name="Shape 33"/>
          <p:cNvSpPr/>
          <p:nvPr/>
        </p:nvSpPr>
        <p:spPr bwMode="auto">
          <a:xfrm>
            <a:off x="15503364" y="3254375"/>
            <a:ext cx="4067496" cy="1076753"/>
          </a:xfrm>
          <a:prstGeom prst="roundRect">
            <a:avLst>
              <a:gd name="adj" fmla="val 15000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67" name="Text 29"/>
          <p:cNvSpPr/>
          <p:nvPr/>
        </p:nvSpPr>
        <p:spPr>
          <a:xfrm>
            <a:off x="11462617" y="2170259"/>
            <a:ext cx="2538536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1-5 мкм</a:t>
            </a:r>
            <a:endParaRPr lang="en-US" sz="2800" dirty="0"/>
          </a:p>
        </p:txBody>
      </p:sp>
      <p:sp>
        <p:nvSpPr>
          <p:cNvPr id="68" name="Text 32"/>
          <p:cNvSpPr/>
          <p:nvPr/>
        </p:nvSpPr>
        <p:spPr>
          <a:xfrm>
            <a:off x="15690850" y="2146913"/>
            <a:ext cx="2538536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≥log 2 (99%)</a:t>
            </a:r>
            <a:endParaRPr lang="en-US" sz="2800" dirty="0"/>
          </a:p>
        </p:txBody>
      </p:sp>
      <p:sp>
        <p:nvSpPr>
          <p:cNvPr id="69" name="Text 35"/>
          <p:cNvSpPr/>
          <p:nvPr/>
        </p:nvSpPr>
        <p:spPr>
          <a:xfrm>
            <a:off x="11462617" y="3368997"/>
            <a:ext cx="2538536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≥50 циклов</a:t>
            </a:r>
            <a:endParaRPr lang="en-US" sz="2800" dirty="0"/>
          </a:p>
        </p:txBody>
      </p:sp>
      <p:sp>
        <p:nvSpPr>
          <p:cNvPr id="70" name="Text 38"/>
          <p:cNvSpPr/>
          <p:nvPr/>
        </p:nvSpPr>
        <p:spPr>
          <a:xfrm>
            <a:off x="15690850" y="3363571"/>
            <a:ext cx="2538536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Высокая</a:t>
            </a:r>
            <a:endParaRPr lang="en-US" sz="2800" dirty="0"/>
          </a:p>
        </p:txBody>
      </p:sp>
      <p:sp>
        <p:nvSpPr>
          <p:cNvPr id="71" name="Text 28"/>
          <p:cNvSpPr/>
          <p:nvPr/>
        </p:nvSpPr>
        <p:spPr>
          <a:xfrm>
            <a:off x="11537530" y="2686441"/>
            <a:ext cx="3786881" cy="225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Толщина покрытия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 31"/>
          <p:cNvSpPr/>
          <p:nvPr/>
        </p:nvSpPr>
        <p:spPr>
          <a:xfrm>
            <a:off x="15703550" y="2690913"/>
            <a:ext cx="3786881" cy="225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Антибактериальная активность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Text 34"/>
          <p:cNvSpPr/>
          <p:nvPr/>
        </p:nvSpPr>
        <p:spPr>
          <a:xfrm>
            <a:off x="11537529" y="3911850"/>
            <a:ext cx="3786881" cy="225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Устойчивость к автоклаву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Text 37"/>
          <p:cNvSpPr/>
          <p:nvPr/>
        </p:nvSpPr>
        <p:spPr>
          <a:xfrm>
            <a:off x="15690850" y="3900053"/>
            <a:ext cx="3786881" cy="225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Адгезия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Shape 40"/>
          <p:cNvSpPr/>
          <p:nvPr/>
        </p:nvSpPr>
        <p:spPr>
          <a:xfrm>
            <a:off x="10396279" y="4816760"/>
            <a:ext cx="821418" cy="715316"/>
          </a:xfrm>
          <a:custGeom>
            <a:avLst/>
            <a:gdLst/>
            <a:ahLst/>
            <a:cxnLst/>
            <a:rect l="l" t="t" r="r" b="b"/>
            <a:pathLst>
              <a:path w="197637" h="175677">
                <a:moveTo>
                  <a:pt x="82074" y="-2745"/>
                </a:moveTo>
                <a:cubicBezTo>
                  <a:pt x="79981" y="-4872"/>
                  <a:pt x="76927" y="-5730"/>
                  <a:pt x="74045" y="-4941"/>
                </a:cubicBezTo>
                <a:cubicBezTo>
                  <a:pt x="71163" y="-4152"/>
                  <a:pt x="68933" y="-1921"/>
                  <a:pt x="68212" y="961"/>
                </a:cubicBezTo>
                <a:lnTo>
                  <a:pt x="62962" y="21617"/>
                </a:lnTo>
                <a:cubicBezTo>
                  <a:pt x="62585" y="23126"/>
                  <a:pt x="61041" y="24018"/>
                  <a:pt x="59566" y="23572"/>
                </a:cubicBezTo>
                <a:lnTo>
                  <a:pt x="39047" y="17808"/>
                </a:lnTo>
                <a:cubicBezTo>
                  <a:pt x="36165" y="16984"/>
                  <a:pt x="33077" y="17808"/>
                  <a:pt x="30984" y="19901"/>
                </a:cubicBezTo>
                <a:cubicBezTo>
                  <a:pt x="28891" y="21994"/>
                  <a:pt x="28067" y="25082"/>
                  <a:pt x="28891" y="27964"/>
                </a:cubicBezTo>
                <a:lnTo>
                  <a:pt x="34689" y="48483"/>
                </a:lnTo>
                <a:cubicBezTo>
                  <a:pt x="35101" y="49958"/>
                  <a:pt x="34209" y="51502"/>
                  <a:pt x="32734" y="51880"/>
                </a:cubicBezTo>
                <a:lnTo>
                  <a:pt x="12043" y="57129"/>
                </a:lnTo>
                <a:cubicBezTo>
                  <a:pt x="9161" y="57850"/>
                  <a:pt x="6897" y="60115"/>
                  <a:pt x="6108" y="62997"/>
                </a:cubicBezTo>
                <a:cubicBezTo>
                  <a:pt x="5318" y="65879"/>
                  <a:pt x="6176" y="68933"/>
                  <a:pt x="8303" y="71026"/>
                </a:cubicBezTo>
                <a:lnTo>
                  <a:pt x="23572" y="85883"/>
                </a:lnTo>
                <a:cubicBezTo>
                  <a:pt x="24670" y="86947"/>
                  <a:pt x="24670" y="88731"/>
                  <a:pt x="23572" y="89829"/>
                </a:cubicBezTo>
                <a:lnTo>
                  <a:pt x="8338" y="104686"/>
                </a:lnTo>
                <a:cubicBezTo>
                  <a:pt x="6210" y="106779"/>
                  <a:pt x="5353" y="109833"/>
                  <a:pt x="6142" y="112715"/>
                </a:cubicBezTo>
                <a:cubicBezTo>
                  <a:pt x="6931" y="115597"/>
                  <a:pt x="9196" y="117827"/>
                  <a:pt x="12078" y="118582"/>
                </a:cubicBezTo>
                <a:lnTo>
                  <a:pt x="32734" y="123832"/>
                </a:lnTo>
                <a:cubicBezTo>
                  <a:pt x="34243" y="124209"/>
                  <a:pt x="35135" y="125753"/>
                  <a:pt x="34689" y="127229"/>
                </a:cubicBezTo>
                <a:lnTo>
                  <a:pt x="28891" y="147713"/>
                </a:lnTo>
                <a:cubicBezTo>
                  <a:pt x="28067" y="150595"/>
                  <a:pt x="28891" y="153683"/>
                  <a:pt x="30984" y="155776"/>
                </a:cubicBezTo>
                <a:cubicBezTo>
                  <a:pt x="33077" y="157869"/>
                  <a:pt x="36165" y="158693"/>
                  <a:pt x="39047" y="157869"/>
                </a:cubicBezTo>
                <a:lnTo>
                  <a:pt x="59566" y="152071"/>
                </a:lnTo>
                <a:cubicBezTo>
                  <a:pt x="61041" y="151659"/>
                  <a:pt x="62585" y="152551"/>
                  <a:pt x="62962" y="154026"/>
                </a:cubicBezTo>
                <a:lnTo>
                  <a:pt x="68212" y="174682"/>
                </a:lnTo>
                <a:cubicBezTo>
                  <a:pt x="68933" y="177564"/>
                  <a:pt x="71197" y="179829"/>
                  <a:pt x="74080" y="180618"/>
                </a:cubicBezTo>
                <a:cubicBezTo>
                  <a:pt x="76962" y="181407"/>
                  <a:pt x="80015" y="180550"/>
                  <a:pt x="82109" y="178422"/>
                </a:cubicBezTo>
                <a:lnTo>
                  <a:pt x="96966" y="163153"/>
                </a:lnTo>
                <a:cubicBezTo>
                  <a:pt x="98029" y="162055"/>
                  <a:pt x="99813" y="162055"/>
                  <a:pt x="100911" y="163153"/>
                </a:cubicBezTo>
                <a:lnTo>
                  <a:pt x="115734" y="178422"/>
                </a:lnTo>
                <a:cubicBezTo>
                  <a:pt x="117827" y="180550"/>
                  <a:pt x="120881" y="181407"/>
                  <a:pt x="123763" y="180618"/>
                </a:cubicBezTo>
                <a:cubicBezTo>
                  <a:pt x="126645" y="179829"/>
                  <a:pt x="128876" y="177564"/>
                  <a:pt x="129631" y="174682"/>
                </a:cubicBezTo>
                <a:lnTo>
                  <a:pt x="134880" y="154061"/>
                </a:lnTo>
                <a:cubicBezTo>
                  <a:pt x="135258" y="152551"/>
                  <a:pt x="136802" y="151659"/>
                  <a:pt x="138277" y="152105"/>
                </a:cubicBezTo>
                <a:lnTo>
                  <a:pt x="158796" y="157904"/>
                </a:lnTo>
                <a:cubicBezTo>
                  <a:pt x="161678" y="158727"/>
                  <a:pt x="164766" y="157904"/>
                  <a:pt x="166859" y="155811"/>
                </a:cubicBezTo>
                <a:cubicBezTo>
                  <a:pt x="168952" y="153718"/>
                  <a:pt x="169776" y="150630"/>
                  <a:pt x="168952" y="147747"/>
                </a:cubicBezTo>
                <a:lnTo>
                  <a:pt x="163153" y="127229"/>
                </a:lnTo>
                <a:cubicBezTo>
                  <a:pt x="162742" y="125753"/>
                  <a:pt x="163634" y="124209"/>
                  <a:pt x="165109" y="123832"/>
                </a:cubicBezTo>
                <a:lnTo>
                  <a:pt x="185765" y="118582"/>
                </a:lnTo>
                <a:cubicBezTo>
                  <a:pt x="188647" y="117862"/>
                  <a:pt x="190912" y="115597"/>
                  <a:pt x="191701" y="112715"/>
                </a:cubicBezTo>
                <a:cubicBezTo>
                  <a:pt x="192490" y="109833"/>
                  <a:pt x="191632" y="106745"/>
                  <a:pt x="189505" y="104686"/>
                </a:cubicBezTo>
                <a:lnTo>
                  <a:pt x="174236" y="89829"/>
                </a:lnTo>
                <a:cubicBezTo>
                  <a:pt x="173138" y="88765"/>
                  <a:pt x="173138" y="86981"/>
                  <a:pt x="174236" y="85883"/>
                </a:cubicBezTo>
                <a:lnTo>
                  <a:pt x="189505" y="71026"/>
                </a:lnTo>
                <a:cubicBezTo>
                  <a:pt x="191632" y="68933"/>
                  <a:pt x="192490" y="65879"/>
                  <a:pt x="191701" y="62997"/>
                </a:cubicBezTo>
                <a:cubicBezTo>
                  <a:pt x="190912" y="60115"/>
                  <a:pt x="188647" y="57884"/>
                  <a:pt x="185765" y="57129"/>
                </a:cubicBezTo>
                <a:lnTo>
                  <a:pt x="165109" y="51880"/>
                </a:lnTo>
                <a:cubicBezTo>
                  <a:pt x="163599" y="51502"/>
                  <a:pt x="162707" y="49958"/>
                  <a:pt x="163153" y="48483"/>
                </a:cubicBezTo>
                <a:lnTo>
                  <a:pt x="168952" y="27964"/>
                </a:lnTo>
                <a:cubicBezTo>
                  <a:pt x="169776" y="25082"/>
                  <a:pt x="168952" y="21994"/>
                  <a:pt x="166859" y="19901"/>
                </a:cubicBezTo>
                <a:cubicBezTo>
                  <a:pt x="164766" y="17808"/>
                  <a:pt x="161678" y="16984"/>
                  <a:pt x="158796" y="17808"/>
                </a:cubicBezTo>
                <a:lnTo>
                  <a:pt x="138277" y="23607"/>
                </a:lnTo>
                <a:cubicBezTo>
                  <a:pt x="136802" y="24018"/>
                  <a:pt x="135258" y="23126"/>
                  <a:pt x="134880" y="21651"/>
                </a:cubicBezTo>
                <a:lnTo>
                  <a:pt x="129631" y="961"/>
                </a:lnTo>
                <a:cubicBezTo>
                  <a:pt x="128910" y="-1921"/>
                  <a:pt x="126645" y="-4186"/>
                  <a:pt x="123763" y="-4975"/>
                </a:cubicBezTo>
                <a:cubicBezTo>
                  <a:pt x="120881" y="-5764"/>
                  <a:pt x="117827" y="-4907"/>
                  <a:pt x="115734" y="-2779"/>
                </a:cubicBezTo>
                <a:lnTo>
                  <a:pt x="100877" y="12524"/>
                </a:lnTo>
                <a:cubicBezTo>
                  <a:pt x="99813" y="13622"/>
                  <a:pt x="98029" y="13622"/>
                  <a:pt x="96931" y="12524"/>
                </a:cubicBezTo>
                <a:lnTo>
                  <a:pt x="82074" y="-2745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6" name="Shape 42"/>
          <p:cNvSpPr/>
          <p:nvPr/>
        </p:nvSpPr>
        <p:spPr>
          <a:xfrm>
            <a:off x="10514928" y="5689437"/>
            <a:ext cx="584120" cy="572254"/>
          </a:xfrm>
          <a:custGeom>
            <a:avLst/>
            <a:gdLst/>
            <a:ahLst/>
            <a:cxnLst/>
            <a:rect l="l" t="t" r="r" b="b"/>
            <a:pathLst>
              <a:path w="140542" h="140542">
                <a:moveTo>
                  <a:pt x="70271" y="140542"/>
                </a:moveTo>
                <a:cubicBezTo>
                  <a:pt x="109054" y="140542"/>
                  <a:pt x="140542" y="109054"/>
                  <a:pt x="140542" y="70271"/>
                </a:cubicBezTo>
                <a:cubicBezTo>
                  <a:pt x="140542" y="31487"/>
                  <a:pt x="109054" y="0"/>
                  <a:pt x="70271" y="0"/>
                </a:cubicBezTo>
                <a:cubicBezTo>
                  <a:pt x="31487" y="0"/>
                  <a:pt x="0" y="31487"/>
                  <a:pt x="0" y="70271"/>
                </a:cubicBezTo>
                <a:cubicBezTo>
                  <a:pt x="0" y="109054"/>
                  <a:pt x="31487" y="140542"/>
                  <a:pt x="70271" y="140542"/>
                </a:cubicBezTo>
                <a:close/>
                <a:moveTo>
                  <a:pt x="93438" y="58385"/>
                </a:moveTo>
                <a:lnTo>
                  <a:pt x="71479" y="93521"/>
                </a:lnTo>
                <a:cubicBezTo>
                  <a:pt x="70326" y="95360"/>
                  <a:pt x="68349" y="96513"/>
                  <a:pt x="66181" y="96622"/>
                </a:cubicBezTo>
                <a:cubicBezTo>
                  <a:pt x="64012" y="96732"/>
                  <a:pt x="61926" y="95744"/>
                  <a:pt x="60636" y="93987"/>
                </a:cubicBezTo>
                <a:lnTo>
                  <a:pt x="47460" y="76420"/>
                </a:lnTo>
                <a:cubicBezTo>
                  <a:pt x="45264" y="73510"/>
                  <a:pt x="45868" y="69393"/>
                  <a:pt x="48778" y="67197"/>
                </a:cubicBezTo>
                <a:cubicBezTo>
                  <a:pt x="51688" y="65001"/>
                  <a:pt x="55805" y="65604"/>
                  <a:pt x="58001" y="68514"/>
                </a:cubicBezTo>
                <a:lnTo>
                  <a:pt x="65412" y="78396"/>
                </a:lnTo>
                <a:lnTo>
                  <a:pt x="82266" y="51413"/>
                </a:lnTo>
                <a:cubicBezTo>
                  <a:pt x="84188" y="48339"/>
                  <a:pt x="88250" y="47378"/>
                  <a:pt x="91352" y="49327"/>
                </a:cubicBezTo>
                <a:cubicBezTo>
                  <a:pt x="94454" y="51276"/>
                  <a:pt x="95387" y="55311"/>
                  <a:pt x="93438" y="5841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7" name="Shape 44"/>
          <p:cNvSpPr/>
          <p:nvPr/>
        </p:nvSpPr>
        <p:spPr>
          <a:xfrm>
            <a:off x="10521705" y="6452922"/>
            <a:ext cx="584120" cy="572254"/>
          </a:xfrm>
          <a:custGeom>
            <a:avLst/>
            <a:gdLst/>
            <a:ahLst/>
            <a:cxnLst/>
            <a:rect l="l" t="t" r="r" b="b"/>
            <a:pathLst>
              <a:path w="140542" h="140542">
                <a:moveTo>
                  <a:pt x="70271" y="140542"/>
                </a:moveTo>
                <a:cubicBezTo>
                  <a:pt x="109054" y="140542"/>
                  <a:pt x="140542" y="109054"/>
                  <a:pt x="140542" y="70271"/>
                </a:cubicBezTo>
                <a:cubicBezTo>
                  <a:pt x="140542" y="31487"/>
                  <a:pt x="109054" y="0"/>
                  <a:pt x="70271" y="0"/>
                </a:cubicBezTo>
                <a:cubicBezTo>
                  <a:pt x="31487" y="0"/>
                  <a:pt x="0" y="31487"/>
                  <a:pt x="0" y="70271"/>
                </a:cubicBezTo>
                <a:cubicBezTo>
                  <a:pt x="0" y="109054"/>
                  <a:pt x="31487" y="140542"/>
                  <a:pt x="70271" y="140542"/>
                </a:cubicBezTo>
                <a:close/>
                <a:moveTo>
                  <a:pt x="93438" y="58385"/>
                </a:moveTo>
                <a:lnTo>
                  <a:pt x="71479" y="93521"/>
                </a:lnTo>
                <a:cubicBezTo>
                  <a:pt x="70326" y="95360"/>
                  <a:pt x="68349" y="96513"/>
                  <a:pt x="66181" y="96622"/>
                </a:cubicBezTo>
                <a:cubicBezTo>
                  <a:pt x="64012" y="96732"/>
                  <a:pt x="61926" y="95744"/>
                  <a:pt x="60636" y="93987"/>
                </a:cubicBezTo>
                <a:lnTo>
                  <a:pt x="47460" y="76420"/>
                </a:lnTo>
                <a:cubicBezTo>
                  <a:pt x="45264" y="73510"/>
                  <a:pt x="45868" y="69393"/>
                  <a:pt x="48778" y="67197"/>
                </a:cubicBezTo>
                <a:cubicBezTo>
                  <a:pt x="51688" y="65001"/>
                  <a:pt x="55805" y="65604"/>
                  <a:pt x="58001" y="68514"/>
                </a:cubicBezTo>
                <a:lnTo>
                  <a:pt x="65412" y="78396"/>
                </a:lnTo>
                <a:lnTo>
                  <a:pt x="82266" y="51413"/>
                </a:lnTo>
                <a:cubicBezTo>
                  <a:pt x="84188" y="48339"/>
                  <a:pt x="88250" y="47378"/>
                  <a:pt x="91352" y="49327"/>
                </a:cubicBezTo>
                <a:cubicBezTo>
                  <a:pt x="94454" y="51276"/>
                  <a:pt x="95387" y="55311"/>
                  <a:pt x="93438" y="5841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8" name="Shape 46"/>
          <p:cNvSpPr/>
          <p:nvPr/>
        </p:nvSpPr>
        <p:spPr>
          <a:xfrm>
            <a:off x="10501780" y="7220418"/>
            <a:ext cx="584120" cy="572254"/>
          </a:xfrm>
          <a:custGeom>
            <a:avLst/>
            <a:gdLst/>
            <a:ahLst/>
            <a:cxnLst/>
            <a:rect l="l" t="t" r="r" b="b"/>
            <a:pathLst>
              <a:path w="140542" h="140542">
                <a:moveTo>
                  <a:pt x="70271" y="140542"/>
                </a:moveTo>
                <a:cubicBezTo>
                  <a:pt x="109054" y="140542"/>
                  <a:pt x="140542" y="109054"/>
                  <a:pt x="140542" y="70271"/>
                </a:cubicBezTo>
                <a:cubicBezTo>
                  <a:pt x="140542" y="31487"/>
                  <a:pt x="109054" y="0"/>
                  <a:pt x="70271" y="0"/>
                </a:cubicBezTo>
                <a:cubicBezTo>
                  <a:pt x="31487" y="0"/>
                  <a:pt x="0" y="31487"/>
                  <a:pt x="0" y="70271"/>
                </a:cubicBezTo>
                <a:cubicBezTo>
                  <a:pt x="0" y="109054"/>
                  <a:pt x="31487" y="140542"/>
                  <a:pt x="70271" y="140542"/>
                </a:cubicBezTo>
                <a:close/>
                <a:moveTo>
                  <a:pt x="93438" y="58385"/>
                </a:moveTo>
                <a:lnTo>
                  <a:pt x="71479" y="93521"/>
                </a:lnTo>
                <a:cubicBezTo>
                  <a:pt x="70326" y="95360"/>
                  <a:pt x="68349" y="96513"/>
                  <a:pt x="66181" y="96622"/>
                </a:cubicBezTo>
                <a:cubicBezTo>
                  <a:pt x="64012" y="96732"/>
                  <a:pt x="61926" y="95744"/>
                  <a:pt x="60636" y="93987"/>
                </a:cubicBezTo>
                <a:lnTo>
                  <a:pt x="47460" y="76420"/>
                </a:lnTo>
                <a:cubicBezTo>
                  <a:pt x="45264" y="73510"/>
                  <a:pt x="45868" y="69393"/>
                  <a:pt x="48778" y="67197"/>
                </a:cubicBezTo>
                <a:cubicBezTo>
                  <a:pt x="51688" y="65001"/>
                  <a:pt x="55805" y="65604"/>
                  <a:pt x="58001" y="68514"/>
                </a:cubicBezTo>
                <a:lnTo>
                  <a:pt x="65412" y="78396"/>
                </a:lnTo>
                <a:lnTo>
                  <a:pt x="82266" y="51413"/>
                </a:lnTo>
                <a:cubicBezTo>
                  <a:pt x="84188" y="48339"/>
                  <a:pt x="88250" y="47378"/>
                  <a:pt x="91352" y="49327"/>
                </a:cubicBezTo>
                <a:cubicBezTo>
                  <a:pt x="94454" y="51276"/>
                  <a:pt x="95387" y="55311"/>
                  <a:pt x="93438" y="5841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9" name="Text 41"/>
          <p:cNvSpPr/>
          <p:nvPr/>
        </p:nvSpPr>
        <p:spPr>
          <a:xfrm>
            <a:off x="11465144" y="5058485"/>
            <a:ext cx="8076440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Соответствие стратегии РФ</a:t>
            </a:r>
            <a:endParaRPr lang="en-US" sz="3200" dirty="0"/>
          </a:p>
        </p:txBody>
      </p:sp>
      <p:sp>
        <p:nvSpPr>
          <p:cNvPr id="80" name="Text 43"/>
          <p:cNvSpPr/>
          <p:nvPr/>
        </p:nvSpPr>
        <p:spPr>
          <a:xfrm>
            <a:off x="11468933" y="5792375"/>
            <a:ext cx="8008798" cy="42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Критическая технология: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«Нанотехнологии и технологии создания наноматериалов» (п. 14 Перечня)</a:t>
            </a:r>
            <a:endParaRPr lang="en-US" sz="3200" dirty="0"/>
          </a:p>
        </p:txBody>
      </p:sp>
      <p:sp>
        <p:nvSpPr>
          <p:cNvPr id="81" name="Text 45"/>
          <p:cNvSpPr/>
          <p:nvPr/>
        </p:nvSpPr>
        <p:spPr>
          <a:xfrm>
            <a:off x="11462617" y="6564826"/>
            <a:ext cx="7968214" cy="42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Стратегия НТР РФ: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Переход к персонализированной и профилактической медицине</a:t>
            </a:r>
            <a:endParaRPr lang="en-US" sz="3200" dirty="0"/>
          </a:p>
        </p:txBody>
      </p:sp>
      <p:sp>
        <p:nvSpPr>
          <p:cNvPr id="82" name="Text 47"/>
          <p:cNvSpPr/>
          <p:nvPr/>
        </p:nvSpPr>
        <p:spPr>
          <a:xfrm>
            <a:off x="11462617" y="7422176"/>
            <a:ext cx="7467664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Импортозамещение:</a:t>
            </a:r>
            <a:r>
              <a:rPr lang="en-US" sz="2000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Полная независимость от импортного оборудования</a:t>
            </a:r>
            <a:endParaRPr lang="en-US" sz="3200" dirty="0"/>
          </a:p>
        </p:txBody>
      </p:sp>
      <p:sp>
        <p:nvSpPr>
          <p:cNvPr id="83" name="Shape 49"/>
          <p:cNvSpPr/>
          <p:nvPr/>
        </p:nvSpPr>
        <p:spPr>
          <a:xfrm>
            <a:off x="10564453" y="8340344"/>
            <a:ext cx="580802" cy="551973"/>
          </a:xfrm>
          <a:custGeom>
            <a:avLst/>
            <a:gdLst/>
            <a:ahLst/>
            <a:cxnLst/>
            <a:rect l="l" t="t" r="r" b="b"/>
            <a:pathLst>
              <a:path w="138346" h="158110">
                <a:moveTo>
                  <a:pt x="88937" y="0"/>
                </a:moveTo>
                <a:lnTo>
                  <a:pt x="39527" y="0"/>
                </a:lnTo>
                <a:cubicBezTo>
                  <a:pt x="34061" y="0"/>
                  <a:pt x="29646" y="4416"/>
                  <a:pt x="29646" y="9882"/>
                </a:cubicBezTo>
                <a:cubicBezTo>
                  <a:pt x="29646" y="15348"/>
                  <a:pt x="34061" y="19764"/>
                  <a:pt x="39527" y="19764"/>
                </a:cubicBezTo>
                <a:lnTo>
                  <a:pt x="39527" y="66548"/>
                </a:lnTo>
                <a:lnTo>
                  <a:pt x="2316" y="131645"/>
                </a:lnTo>
                <a:cubicBezTo>
                  <a:pt x="803" y="134331"/>
                  <a:pt x="0" y="137327"/>
                  <a:pt x="0" y="140415"/>
                </a:cubicBezTo>
                <a:cubicBezTo>
                  <a:pt x="0" y="150204"/>
                  <a:pt x="7905" y="158110"/>
                  <a:pt x="17695" y="158110"/>
                </a:cubicBezTo>
                <a:lnTo>
                  <a:pt x="120651" y="158110"/>
                </a:lnTo>
                <a:cubicBezTo>
                  <a:pt x="130409" y="158110"/>
                  <a:pt x="138346" y="150204"/>
                  <a:pt x="138346" y="140415"/>
                </a:cubicBezTo>
                <a:cubicBezTo>
                  <a:pt x="138346" y="137327"/>
                  <a:pt x="137543" y="134300"/>
                  <a:pt x="136030" y="131645"/>
                </a:cubicBezTo>
                <a:lnTo>
                  <a:pt x="98818" y="66548"/>
                </a:lnTo>
                <a:lnTo>
                  <a:pt x="98818" y="19764"/>
                </a:lnTo>
                <a:cubicBezTo>
                  <a:pt x="104284" y="19764"/>
                  <a:pt x="108700" y="15348"/>
                  <a:pt x="108700" y="9882"/>
                </a:cubicBezTo>
                <a:cubicBezTo>
                  <a:pt x="108700" y="4416"/>
                  <a:pt x="104284" y="0"/>
                  <a:pt x="98818" y="0"/>
                </a:cubicBezTo>
                <a:lnTo>
                  <a:pt x="88937" y="0"/>
                </a:lnTo>
                <a:close/>
                <a:moveTo>
                  <a:pt x="59291" y="66548"/>
                </a:moveTo>
                <a:lnTo>
                  <a:pt x="59291" y="19764"/>
                </a:lnTo>
                <a:lnTo>
                  <a:pt x="79055" y="19764"/>
                </a:lnTo>
                <a:lnTo>
                  <a:pt x="79055" y="66548"/>
                </a:lnTo>
                <a:cubicBezTo>
                  <a:pt x="79055" y="69976"/>
                  <a:pt x="79950" y="73373"/>
                  <a:pt x="81649" y="76368"/>
                </a:cubicBezTo>
                <a:lnTo>
                  <a:pt x="94495" y="98818"/>
                </a:lnTo>
                <a:lnTo>
                  <a:pt x="43851" y="98818"/>
                </a:lnTo>
                <a:lnTo>
                  <a:pt x="56697" y="76368"/>
                </a:lnTo>
                <a:cubicBezTo>
                  <a:pt x="58396" y="73373"/>
                  <a:pt x="59291" y="70007"/>
                  <a:pt x="59291" y="66548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84" name="Text 50"/>
          <p:cNvSpPr/>
          <p:nvPr/>
        </p:nvSpPr>
        <p:spPr>
          <a:xfrm>
            <a:off x="11419126" y="8493356"/>
            <a:ext cx="5252749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Дополнительные ионы</a:t>
            </a:r>
            <a:endParaRPr lang="en-US" sz="3600" dirty="0"/>
          </a:p>
        </p:txBody>
      </p:sp>
      <p:sp>
        <p:nvSpPr>
          <p:cNvPr id="85" name="Text 51"/>
          <p:cNvSpPr/>
          <p:nvPr/>
        </p:nvSpPr>
        <p:spPr>
          <a:xfrm>
            <a:off x="11419126" y="9154927"/>
            <a:ext cx="7993770" cy="42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rgbClr val="8686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Технология допускает использование других ионов с антибактериальной активностью:</a:t>
            </a:r>
            <a:endParaRPr lang="en-US" sz="4000" dirty="0"/>
          </a:p>
        </p:txBody>
      </p:sp>
      <p:sp>
        <p:nvSpPr>
          <p:cNvPr id="86" name="Text 53"/>
          <p:cNvSpPr/>
          <p:nvPr/>
        </p:nvSpPr>
        <p:spPr>
          <a:xfrm>
            <a:off x="11417376" y="10102578"/>
            <a:ext cx="1835074" cy="385250"/>
          </a:xfrm>
          <a:prstGeom prst="rect">
            <a:avLst/>
          </a:prstGeom>
          <a:noFill/>
          <a:ln/>
        </p:spPr>
        <p:txBody>
          <a:bodyPr wrap="square" lIns="105406" tIns="35135" rIns="105406" bIns="35135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Cu²⁺ (медь)</a:t>
            </a:r>
            <a:endParaRPr lang="en-US" sz="4400" dirty="0"/>
          </a:p>
        </p:txBody>
      </p:sp>
      <p:sp>
        <p:nvSpPr>
          <p:cNvPr id="87" name="Text 55"/>
          <p:cNvSpPr/>
          <p:nvPr/>
        </p:nvSpPr>
        <p:spPr>
          <a:xfrm>
            <a:off x="13950209" y="10102578"/>
            <a:ext cx="1764493" cy="385250"/>
          </a:xfrm>
          <a:prstGeom prst="rect">
            <a:avLst/>
          </a:prstGeom>
          <a:noFill/>
          <a:ln/>
        </p:spPr>
        <p:txBody>
          <a:bodyPr wrap="square" lIns="105406" tIns="35135" rIns="105406" bIns="35135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Zn²⁺ (цинк)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317399" y="-27177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</a:t>
            </a:r>
            <a:r>
              <a:rPr lang="ru-RU" sz="5900" b="1" spc="125" dirty="0" smtClean="0">
                <a:solidFill>
                  <a:srgbClr val="8F00FF"/>
                </a:solidFill>
                <a:latin typeface="Trebuchet MS"/>
                <a:cs typeface="Trebuchet MS"/>
              </a:rPr>
              <a:t>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49550"/>
              </p:ext>
            </p:extLst>
          </p:nvPr>
        </p:nvGraphicFramePr>
        <p:xfrm>
          <a:off x="609669" y="1311275"/>
          <a:ext cx="18891180" cy="9448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530">
                  <a:extLst>
                    <a:ext uri="{9D8B030D-6E8A-4147-A177-3AD203B41FA5}">
                      <a16:colId xmlns:a16="http://schemas.microsoft.com/office/drawing/2014/main" val="2165120550"/>
                    </a:ext>
                  </a:extLst>
                </a:gridCol>
                <a:gridCol w="314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8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765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Характеристика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SilverGuard (</a:t>
                      </a:r>
                      <a:r>
                        <a:rPr lang="ru-RU" sz="2400" b="1">
                          <a:effectLst/>
                        </a:rPr>
                        <a:t>Россия)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BALIMED ARGENTA (</a:t>
                      </a:r>
                      <a:r>
                        <a:rPr lang="ru-RU" sz="2400" b="1">
                          <a:effectLst/>
                        </a:rPr>
                        <a:t>Швейцария, </a:t>
                      </a:r>
                      <a:r>
                        <a:rPr lang="en-US" sz="2400" b="1">
                          <a:effectLst/>
                        </a:rPr>
                        <a:t>Oerlikon)</a:t>
                      </a:r>
                      <a:endParaRPr lang="en-US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agpure® W50 (</a:t>
                      </a:r>
                      <a:r>
                        <a:rPr lang="ru-RU" sz="2400" b="1">
                          <a:effectLst/>
                        </a:rPr>
                        <a:t>Германия, </a:t>
                      </a:r>
                      <a:r>
                        <a:rPr lang="en-US" sz="2400" b="1">
                          <a:effectLst/>
                        </a:rPr>
                        <a:t>RAS Materials)</a:t>
                      </a:r>
                      <a:endParaRPr lang="en-US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IONPURE (</a:t>
                      </a:r>
                      <a:r>
                        <a:rPr lang="ru-RU" sz="2400" b="1">
                          <a:effectLst/>
                        </a:rPr>
                        <a:t>Япония, </a:t>
                      </a:r>
                      <a:r>
                        <a:rPr lang="en-US" sz="2400" b="1">
                          <a:effectLst/>
                        </a:rPr>
                        <a:t>Ishizuka Glass)</a:t>
                      </a:r>
                      <a:endParaRPr lang="en-US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TiAgN PVD (Германия, научная разработка)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Технология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Гальваническое осаждение </a:t>
                      </a:r>
                      <a:r>
                        <a:rPr lang="en-US" sz="2400" b="1" dirty="0">
                          <a:effectLst/>
                        </a:rPr>
                        <a:t>Ag</a:t>
                      </a:r>
                      <a:endParaRPr lang="en-US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PVD TiN:Ag </a:t>
                      </a:r>
                      <a:r>
                        <a:rPr lang="ru-RU" sz="2400" b="1">
                          <a:effectLst/>
                        </a:rPr>
                        <a:t>с серебром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Наносеребро в дисперсии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Ионное замещение в стекле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PVD TiAgN </a:t>
                      </a:r>
                      <a:r>
                        <a:rPr lang="ru-RU" sz="2400" b="1">
                          <a:effectLst/>
                        </a:rPr>
                        <a:t>напыление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Тип продукта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Оборудование для клиники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Услуга напыления (завод)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Промышленная добавка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Порошок/добавка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Технология/покрытие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48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Износостойкость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 (металл. слой 1–5 мкм + Ni/Cu)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+ (твёрдость до 29 ГПа)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 (стирается при контакте)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 (только гладкие поверхности)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 (твёрдое </a:t>
                      </a:r>
                      <a:r>
                        <a:rPr lang="en-US" sz="2400" b="1">
                          <a:effectLst/>
                        </a:rPr>
                        <a:t>PVD-</a:t>
                      </a:r>
                      <a:r>
                        <a:rPr lang="ru-RU" sz="2400" b="1">
                          <a:effectLst/>
                        </a:rPr>
                        <a:t>покрытие)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136666252"/>
                  </a:ext>
                </a:extLst>
              </a:tr>
              <a:tr h="102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Можно нанести в клинике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 (только завод)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 (в составе лака)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 (в материале на заводе)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 (только завод)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659165631"/>
                  </a:ext>
                </a:extLst>
              </a:tr>
              <a:tr h="102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Подходит для металла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 (полимеры/лаки)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 (стекло/керамика)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568731454"/>
                  </a:ext>
                </a:extLst>
              </a:tr>
              <a:tr h="900448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Низкая стоимость внедрения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 (15+ млн руб.)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~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− (PVD-</a:t>
                      </a:r>
                      <a:r>
                        <a:rPr lang="ru-RU" sz="2400" b="1">
                          <a:effectLst/>
                        </a:rPr>
                        <a:t>оборудование)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290967549"/>
                  </a:ext>
                </a:extLst>
              </a:tr>
              <a:tr h="900448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Российская разработка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899604114"/>
                  </a:ext>
                </a:extLst>
              </a:tr>
              <a:tr h="125765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Подходит для хирургического инструмента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+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>
                          <a:effectLst/>
                        </a:rPr>
                        <a:t>−</a:t>
                      </a:r>
                      <a:endParaRPr lang="ru-RU" sz="2400" b="1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−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+</a:t>
                      </a:r>
                      <a:endParaRPr lang="ru-RU" sz="2400" b="1" dirty="0">
                        <a:effectLst/>
                        <a:latin typeface="inheri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4818122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294005" y="76755"/>
            <a:ext cx="18784783" cy="884661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4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sz="1600" dirty="0"/>
          </a:p>
        </p:txBody>
      </p:sp>
      <p:sp>
        <p:nvSpPr>
          <p:cNvPr id="23" name="Shape 2"/>
          <p:cNvSpPr/>
          <p:nvPr/>
        </p:nvSpPr>
        <p:spPr>
          <a:xfrm>
            <a:off x="198376" y="1571735"/>
            <a:ext cx="10768074" cy="4924427"/>
          </a:xfrm>
          <a:prstGeom prst="roundRect">
            <a:avLst>
              <a:gd name="adj" fmla="val 6324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5"/>
          <p:cNvSpPr/>
          <p:nvPr/>
        </p:nvSpPr>
        <p:spPr>
          <a:xfrm>
            <a:off x="198376" y="6639034"/>
            <a:ext cx="10768074" cy="4022792"/>
          </a:xfrm>
          <a:prstGeom prst="roundRect">
            <a:avLst>
              <a:gd name="adj" fmla="val 5128"/>
            </a:avLst>
          </a:prstGeom>
          <a:solidFill>
            <a:srgbClr val="1D1D1D"/>
          </a:solidFill>
          <a:ln/>
        </p:spPr>
      </p:sp>
      <p:sp>
        <p:nvSpPr>
          <p:cNvPr id="25" name="Shape 40"/>
          <p:cNvSpPr/>
          <p:nvPr/>
        </p:nvSpPr>
        <p:spPr>
          <a:xfrm>
            <a:off x="11117684" y="1589340"/>
            <a:ext cx="8815784" cy="3162190"/>
          </a:xfrm>
          <a:prstGeom prst="roundRect">
            <a:avLst>
              <a:gd name="adj" fmla="val 765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55"/>
          <p:cNvSpPr/>
          <p:nvPr/>
        </p:nvSpPr>
        <p:spPr>
          <a:xfrm>
            <a:off x="11066066" y="4910475"/>
            <a:ext cx="8815784" cy="4460200"/>
          </a:xfrm>
          <a:prstGeom prst="roundRect">
            <a:avLst>
              <a:gd name="adj" fmla="val 6130"/>
            </a:avLst>
          </a:prstGeom>
          <a:solidFill>
            <a:schemeClr val="bg1">
              <a:lumMod val="7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7" name="Shape 58"/>
          <p:cNvSpPr/>
          <p:nvPr/>
        </p:nvSpPr>
        <p:spPr>
          <a:xfrm>
            <a:off x="11062891" y="9540875"/>
            <a:ext cx="8818959" cy="1120951"/>
          </a:xfrm>
          <a:prstGeom prst="roundRect">
            <a:avLst>
              <a:gd name="adj" fmla="val 12371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29" name="Shape 56"/>
          <p:cNvSpPr/>
          <p:nvPr/>
        </p:nvSpPr>
        <p:spPr>
          <a:xfrm>
            <a:off x="11312526" y="5125821"/>
            <a:ext cx="468114" cy="505306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21431"/>
                </a:moveTo>
                <a:cubicBezTo>
                  <a:pt x="21431" y="15504"/>
                  <a:pt x="16643" y="10716"/>
                  <a:pt x="10716" y="10716"/>
                </a:cubicBezTo>
                <a:cubicBezTo>
                  <a:pt x="4789" y="10716"/>
                  <a:pt x="0" y="15504"/>
                  <a:pt x="0" y="21431"/>
                </a:cubicBezTo>
                <a:lnTo>
                  <a:pt x="0" y="133945"/>
                </a:lnTo>
                <a:cubicBezTo>
                  <a:pt x="0" y="148746"/>
                  <a:pt x="11988" y="160734"/>
                  <a:pt x="26789" y="160734"/>
                </a:cubicBezTo>
                <a:lnTo>
                  <a:pt x="160734" y="160734"/>
                </a:lnTo>
                <a:cubicBezTo>
                  <a:pt x="166661" y="160734"/>
                  <a:pt x="171450" y="155946"/>
                  <a:pt x="171450" y="150019"/>
                </a:cubicBezTo>
                <a:cubicBezTo>
                  <a:pt x="171450" y="144092"/>
                  <a:pt x="166661" y="139303"/>
                  <a:pt x="160734" y="139303"/>
                </a:cubicBezTo>
                <a:lnTo>
                  <a:pt x="26789" y="139303"/>
                </a:lnTo>
                <a:cubicBezTo>
                  <a:pt x="23842" y="139303"/>
                  <a:pt x="21431" y="136892"/>
                  <a:pt x="21431" y="133945"/>
                </a:cubicBezTo>
                <a:lnTo>
                  <a:pt x="21431" y="21431"/>
                </a:lnTo>
                <a:close/>
                <a:moveTo>
                  <a:pt x="157587" y="50430"/>
                </a:moveTo>
                <a:cubicBezTo>
                  <a:pt x="161772" y="46245"/>
                  <a:pt x="161772" y="39447"/>
                  <a:pt x="157587" y="35261"/>
                </a:cubicBezTo>
                <a:cubicBezTo>
                  <a:pt x="153401" y="31075"/>
                  <a:pt x="146603" y="31075"/>
                  <a:pt x="142417" y="35261"/>
                </a:cubicBezTo>
                <a:lnTo>
                  <a:pt x="107156" y="70556"/>
                </a:lnTo>
                <a:lnTo>
                  <a:pt x="87935" y="51368"/>
                </a:lnTo>
                <a:cubicBezTo>
                  <a:pt x="83749" y="47182"/>
                  <a:pt x="76952" y="47182"/>
                  <a:pt x="72766" y="51368"/>
                </a:cubicBezTo>
                <a:lnTo>
                  <a:pt x="40619" y="83515"/>
                </a:lnTo>
                <a:cubicBezTo>
                  <a:pt x="36433" y="87701"/>
                  <a:pt x="36433" y="94498"/>
                  <a:pt x="40619" y="98684"/>
                </a:cubicBezTo>
                <a:cubicBezTo>
                  <a:pt x="44805" y="102870"/>
                  <a:pt x="51602" y="102870"/>
                  <a:pt x="55788" y="98684"/>
                </a:cubicBezTo>
                <a:lnTo>
                  <a:pt x="80367" y="74105"/>
                </a:lnTo>
                <a:lnTo>
                  <a:pt x="99588" y="93326"/>
                </a:lnTo>
                <a:cubicBezTo>
                  <a:pt x="103774" y="97512"/>
                  <a:pt x="110572" y="97512"/>
                  <a:pt x="114758" y="93326"/>
                </a:cubicBezTo>
                <a:lnTo>
                  <a:pt x="157620" y="50464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30" name="Text 57"/>
          <p:cNvSpPr/>
          <p:nvPr/>
        </p:nvSpPr>
        <p:spPr>
          <a:xfrm>
            <a:off x="12067977" y="5245124"/>
            <a:ext cx="527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План продаж (реалистичный)</a:t>
            </a:r>
            <a:endParaRPr lang="en-US" sz="3200" dirty="0"/>
          </a:p>
        </p:txBody>
      </p:sp>
      <p:pic>
        <p:nvPicPr>
          <p:cNvPr id="31" name="Image 0" descr="https://kimi-img.moonshot.cn/pub/slides/26-04-21-00:00:45-d7j4rbdjqedfci22f5n0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40456" y="5965776"/>
            <a:ext cx="9241394" cy="3254012"/>
          </a:xfrm>
          <a:prstGeom prst="roundRect">
            <a:avLst>
              <a:gd name="adj" fmla="val 0"/>
            </a:avLst>
          </a:prstGeom>
        </p:spPr>
      </p:pic>
      <p:sp>
        <p:nvSpPr>
          <p:cNvPr id="32" name="Shape 59"/>
          <p:cNvSpPr/>
          <p:nvPr/>
        </p:nvSpPr>
        <p:spPr>
          <a:xfrm>
            <a:off x="11275815" y="9705324"/>
            <a:ext cx="479425" cy="506184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33" name="Text 60"/>
          <p:cNvSpPr/>
          <p:nvPr/>
        </p:nvSpPr>
        <p:spPr>
          <a:xfrm>
            <a:off x="11855988" y="9664690"/>
            <a:ext cx="7873462" cy="9314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Стратегия:</a:t>
            </a:r>
            <a:r>
              <a:rPr lang="en-US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Стартуем с локального рынка Пензенской области (25-45 млн ₽), после сертификации масштабируемся на федеральный уровень (7-10 млрд ₽)</a:t>
            </a:r>
            <a:endParaRPr lang="en-US" sz="2400" dirty="0"/>
          </a:p>
        </p:txBody>
      </p:sp>
      <p:sp>
        <p:nvSpPr>
          <p:cNvPr id="34" name="Shape 28"/>
          <p:cNvSpPr/>
          <p:nvPr/>
        </p:nvSpPr>
        <p:spPr>
          <a:xfrm>
            <a:off x="449745" y="7478489"/>
            <a:ext cx="10382445" cy="844092"/>
          </a:xfrm>
          <a:prstGeom prst="roundRect">
            <a:avLst>
              <a:gd name="adj" fmla="val 15789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35" name="Shape 32"/>
          <p:cNvSpPr/>
          <p:nvPr/>
        </p:nvSpPr>
        <p:spPr>
          <a:xfrm>
            <a:off x="449745" y="8538288"/>
            <a:ext cx="10382445" cy="844092"/>
          </a:xfrm>
          <a:prstGeom prst="roundRect">
            <a:avLst>
              <a:gd name="adj" fmla="val 15789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36" name="Shape 36"/>
          <p:cNvSpPr/>
          <p:nvPr/>
        </p:nvSpPr>
        <p:spPr>
          <a:xfrm>
            <a:off x="431604" y="9620697"/>
            <a:ext cx="10382445" cy="844092"/>
          </a:xfrm>
          <a:prstGeom prst="roundRect">
            <a:avLst>
              <a:gd name="adj" fmla="val 15789"/>
            </a:avLst>
          </a:prstGeom>
          <a:solidFill>
            <a:srgbClr val="FFFFFF">
              <a:alpha val="10196"/>
            </a:srgbClr>
          </a:solidFill>
          <a:ln/>
        </p:spPr>
      </p:sp>
      <p:sp>
        <p:nvSpPr>
          <p:cNvPr id="37" name="Shape 5"/>
          <p:cNvSpPr/>
          <p:nvPr/>
        </p:nvSpPr>
        <p:spPr>
          <a:xfrm>
            <a:off x="355539" y="1741925"/>
            <a:ext cx="5200712" cy="2236350"/>
          </a:xfrm>
          <a:prstGeom prst="roundRect">
            <a:avLst>
              <a:gd name="adj" fmla="val 13043"/>
            </a:avLst>
          </a:prstGeom>
          <a:solidFill>
            <a:schemeClr val="bg1">
              <a:lumMod val="75000"/>
            </a:schemeClr>
          </a:solidFill>
          <a:ln/>
        </p:spPr>
      </p:sp>
      <p:sp>
        <p:nvSpPr>
          <p:cNvPr id="41" name="Shape 5"/>
          <p:cNvSpPr/>
          <p:nvPr/>
        </p:nvSpPr>
        <p:spPr bwMode="auto">
          <a:xfrm>
            <a:off x="5655867" y="1733987"/>
            <a:ext cx="5200712" cy="2236350"/>
          </a:xfrm>
          <a:prstGeom prst="roundRect">
            <a:avLst>
              <a:gd name="adj" fmla="val 13043"/>
            </a:avLst>
          </a:prstGeom>
          <a:solidFill>
            <a:schemeClr val="bg1">
              <a:lumMod val="75000"/>
            </a:schemeClr>
          </a:solidFill>
          <a:ln/>
        </p:spPr>
      </p:sp>
      <p:sp>
        <p:nvSpPr>
          <p:cNvPr id="42" name="Shape 5"/>
          <p:cNvSpPr/>
          <p:nvPr/>
        </p:nvSpPr>
        <p:spPr bwMode="auto">
          <a:xfrm>
            <a:off x="355539" y="4124525"/>
            <a:ext cx="5200712" cy="2236350"/>
          </a:xfrm>
          <a:prstGeom prst="roundRect">
            <a:avLst>
              <a:gd name="adj" fmla="val 13043"/>
            </a:avLst>
          </a:prstGeom>
          <a:solidFill>
            <a:schemeClr val="bg1">
              <a:lumMod val="75000"/>
            </a:schemeClr>
          </a:solidFill>
          <a:ln/>
        </p:spPr>
      </p:sp>
      <p:sp>
        <p:nvSpPr>
          <p:cNvPr id="43" name="Shape 5"/>
          <p:cNvSpPr/>
          <p:nvPr/>
        </p:nvSpPr>
        <p:spPr bwMode="auto">
          <a:xfrm>
            <a:off x="5707485" y="4139357"/>
            <a:ext cx="5200712" cy="2236350"/>
          </a:xfrm>
          <a:prstGeom prst="roundRect">
            <a:avLst>
              <a:gd name="adj" fmla="val 13043"/>
            </a:avLst>
          </a:prstGeom>
          <a:solidFill>
            <a:schemeClr val="bg1">
              <a:lumMod val="75000"/>
            </a:schemeClr>
          </a:solidFill>
          <a:ln/>
        </p:spPr>
      </p:sp>
      <p:sp>
        <p:nvSpPr>
          <p:cNvPr id="44" name="Shape 3"/>
          <p:cNvSpPr/>
          <p:nvPr/>
        </p:nvSpPr>
        <p:spPr>
          <a:xfrm>
            <a:off x="431604" y="1142000"/>
            <a:ext cx="540007" cy="445737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156" y="5358"/>
                </a:moveTo>
                <a:cubicBezTo>
                  <a:pt x="126377" y="5358"/>
                  <a:pt x="141982" y="20963"/>
                  <a:pt x="141982" y="40184"/>
                </a:cubicBezTo>
                <a:cubicBezTo>
                  <a:pt x="141982" y="59404"/>
                  <a:pt x="126377" y="75009"/>
                  <a:pt x="107156" y="75009"/>
                </a:cubicBezTo>
                <a:cubicBezTo>
                  <a:pt x="87935" y="75009"/>
                  <a:pt x="72330" y="59404"/>
                  <a:pt x="72330" y="40184"/>
                </a:cubicBezTo>
                <a:cubicBezTo>
                  <a:pt x="72330" y="20963"/>
                  <a:pt x="87935" y="5358"/>
                  <a:pt x="107156" y="5358"/>
                </a:cubicBezTo>
                <a:close/>
                <a:moveTo>
                  <a:pt x="32147" y="29468"/>
                </a:moveTo>
                <a:cubicBezTo>
                  <a:pt x="45454" y="29468"/>
                  <a:pt x="56257" y="40271"/>
                  <a:pt x="56257" y="53578"/>
                </a:cubicBezTo>
                <a:cubicBezTo>
                  <a:pt x="56257" y="66885"/>
                  <a:pt x="45454" y="77688"/>
                  <a:pt x="32147" y="77688"/>
                </a:cubicBezTo>
                <a:cubicBezTo>
                  <a:pt x="18840" y="77688"/>
                  <a:pt x="8037" y="66885"/>
                  <a:pt x="8037" y="53578"/>
                </a:cubicBezTo>
                <a:cubicBezTo>
                  <a:pt x="8037" y="40271"/>
                  <a:pt x="18840" y="29468"/>
                  <a:pt x="32147" y="29468"/>
                </a:cubicBezTo>
                <a:close/>
                <a:moveTo>
                  <a:pt x="0" y="139303"/>
                </a:moveTo>
                <a:cubicBezTo>
                  <a:pt x="0" y="115628"/>
                  <a:pt x="19188" y="96441"/>
                  <a:pt x="42863" y="96441"/>
                </a:cubicBezTo>
                <a:cubicBezTo>
                  <a:pt x="47149" y="96441"/>
                  <a:pt x="51301" y="97077"/>
                  <a:pt x="55219" y="98249"/>
                </a:cubicBezTo>
                <a:cubicBezTo>
                  <a:pt x="44202" y="110572"/>
                  <a:pt x="37505" y="126846"/>
                  <a:pt x="37505" y="144661"/>
                </a:cubicBezTo>
                <a:lnTo>
                  <a:pt x="37505" y="150019"/>
                </a:lnTo>
                <a:cubicBezTo>
                  <a:pt x="37505" y="153836"/>
                  <a:pt x="38308" y="157453"/>
                  <a:pt x="39748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39303"/>
                </a:lnTo>
                <a:close/>
                <a:moveTo>
                  <a:pt x="174564" y="160734"/>
                </a:moveTo>
                <a:cubicBezTo>
                  <a:pt x="176004" y="157453"/>
                  <a:pt x="176808" y="153836"/>
                  <a:pt x="176808" y="150019"/>
                </a:cubicBezTo>
                <a:lnTo>
                  <a:pt x="176808" y="144661"/>
                </a:lnTo>
                <a:cubicBezTo>
                  <a:pt x="176808" y="126846"/>
                  <a:pt x="170111" y="110572"/>
                  <a:pt x="159094" y="98249"/>
                </a:cubicBezTo>
                <a:cubicBezTo>
                  <a:pt x="163011" y="97077"/>
                  <a:pt x="167164" y="96441"/>
                  <a:pt x="171450" y="96441"/>
                </a:cubicBezTo>
                <a:cubicBezTo>
                  <a:pt x="195125" y="96441"/>
                  <a:pt x="214313" y="115628"/>
                  <a:pt x="214313" y="139303"/>
                </a:cubicBezTo>
                <a:lnTo>
                  <a:pt x="214313" y="150019"/>
                </a:lnTo>
                <a:cubicBezTo>
                  <a:pt x="214313" y="155946"/>
                  <a:pt x="209524" y="160734"/>
                  <a:pt x="203597" y="160734"/>
                </a:cubicBezTo>
                <a:lnTo>
                  <a:pt x="174564" y="160734"/>
                </a:lnTo>
                <a:close/>
                <a:moveTo>
                  <a:pt x="158055" y="53578"/>
                </a:moveTo>
                <a:cubicBezTo>
                  <a:pt x="158055" y="40271"/>
                  <a:pt x="168859" y="29468"/>
                  <a:pt x="182166" y="29468"/>
                </a:cubicBezTo>
                <a:cubicBezTo>
                  <a:pt x="195472" y="29468"/>
                  <a:pt x="206276" y="40271"/>
                  <a:pt x="206276" y="53578"/>
                </a:cubicBezTo>
                <a:cubicBezTo>
                  <a:pt x="206276" y="66885"/>
                  <a:pt x="195472" y="77688"/>
                  <a:pt x="182166" y="77688"/>
                </a:cubicBezTo>
                <a:cubicBezTo>
                  <a:pt x="168859" y="77688"/>
                  <a:pt x="158055" y="66885"/>
                  <a:pt x="158055" y="53578"/>
                </a:cubicBezTo>
                <a:close/>
                <a:moveTo>
                  <a:pt x="53578" y="144661"/>
                </a:moveTo>
                <a:cubicBezTo>
                  <a:pt x="53578" y="115059"/>
                  <a:pt x="77554" y="91083"/>
                  <a:pt x="107156" y="91083"/>
                </a:cubicBezTo>
                <a:cubicBezTo>
                  <a:pt x="136758" y="91083"/>
                  <a:pt x="160734" y="115059"/>
                  <a:pt x="160734" y="144661"/>
                </a:cubicBezTo>
                <a:lnTo>
                  <a:pt x="160734" y="150019"/>
                </a:lnTo>
                <a:cubicBezTo>
                  <a:pt x="160734" y="155946"/>
                  <a:pt x="155946" y="160734"/>
                  <a:pt x="150019" y="160734"/>
                </a:cubicBezTo>
                <a:lnTo>
                  <a:pt x="64294" y="160734"/>
                </a:lnTo>
                <a:cubicBezTo>
                  <a:pt x="58367" y="160734"/>
                  <a:pt x="53578" y="155946"/>
                  <a:pt x="53578" y="150019"/>
                </a:cubicBezTo>
                <a:lnTo>
                  <a:pt x="53578" y="144661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5" name="Text 4"/>
          <p:cNvSpPr/>
          <p:nvPr/>
        </p:nvSpPr>
        <p:spPr>
          <a:xfrm>
            <a:off x="1174896" y="1204496"/>
            <a:ext cx="527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Целевые сегменты</a:t>
            </a:r>
            <a:endParaRPr lang="en-US" sz="2800" dirty="0"/>
          </a:p>
        </p:txBody>
      </p:sp>
      <p:sp>
        <p:nvSpPr>
          <p:cNvPr id="46" name="Shape 6"/>
          <p:cNvSpPr/>
          <p:nvPr/>
        </p:nvSpPr>
        <p:spPr>
          <a:xfrm>
            <a:off x="453689" y="1856535"/>
            <a:ext cx="517922" cy="454025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38100" y="19050"/>
                </a:moveTo>
                <a:cubicBezTo>
                  <a:pt x="38100" y="8543"/>
                  <a:pt x="46643" y="0"/>
                  <a:pt x="57150" y="0"/>
                </a:cubicBezTo>
                <a:lnTo>
                  <a:pt x="114300" y="0"/>
                </a:lnTo>
                <a:cubicBezTo>
                  <a:pt x="124807" y="0"/>
                  <a:pt x="133350" y="8543"/>
                  <a:pt x="133350" y="19050"/>
                </a:cubicBezTo>
                <a:lnTo>
                  <a:pt x="133350" y="38100"/>
                </a:lnTo>
                <a:lnTo>
                  <a:pt x="152400" y="38100"/>
                </a:lnTo>
                <a:cubicBezTo>
                  <a:pt x="162907" y="38100"/>
                  <a:pt x="171450" y="46643"/>
                  <a:pt x="171450" y="57150"/>
                </a:cubicBezTo>
                <a:lnTo>
                  <a:pt x="171450" y="133350"/>
                </a:lnTo>
                <a:cubicBezTo>
                  <a:pt x="171450" y="143857"/>
                  <a:pt x="162907" y="152400"/>
                  <a:pt x="15240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57150"/>
                </a:lnTo>
                <a:cubicBezTo>
                  <a:pt x="0" y="46643"/>
                  <a:pt x="8543" y="38100"/>
                  <a:pt x="19050" y="38100"/>
                </a:cubicBezTo>
                <a:lnTo>
                  <a:pt x="38100" y="38100"/>
                </a:lnTo>
                <a:lnTo>
                  <a:pt x="38100" y="19050"/>
                </a:lnTo>
                <a:close/>
                <a:moveTo>
                  <a:pt x="80962" y="104775"/>
                </a:moveTo>
                <a:cubicBezTo>
                  <a:pt x="75694" y="104775"/>
                  <a:pt x="71438" y="109031"/>
                  <a:pt x="71438" y="114300"/>
                </a:cubicBezTo>
                <a:lnTo>
                  <a:pt x="71438" y="138113"/>
                </a:lnTo>
                <a:lnTo>
                  <a:pt x="100013" y="138113"/>
                </a:lnTo>
                <a:lnTo>
                  <a:pt x="100013" y="114300"/>
                </a:lnTo>
                <a:cubicBezTo>
                  <a:pt x="100013" y="109031"/>
                  <a:pt x="95756" y="104775"/>
                  <a:pt x="90488" y="104775"/>
                </a:cubicBezTo>
                <a:lnTo>
                  <a:pt x="80962" y="104775"/>
                </a:lnTo>
                <a:close/>
                <a:moveTo>
                  <a:pt x="38100" y="109537"/>
                </a:moveTo>
                <a:lnTo>
                  <a:pt x="38100" y="100013"/>
                </a:lnTo>
                <a:cubicBezTo>
                  <a:pt x="38100" y="97393"/>
                  <a:pt x="35957" y="95250"/>
                  <a:pt x="33338" y="95250"/>
                </a:cubicBezTo>
                <a:lnTo>
                  <a:pt x="23813" y="95250"/>
                </a:lnTo>
                <a:cubicBezTo>
                  <a:pt x="21193" y="95250"/>
                  <a:pt x="19050" y="97393"/>
                  <a:pt x="19050" y="100013"/>
                </a:cubicBezTo>
                <a:lnTo>
                  <a:pt x="19050" y="109537"/>
                </a:lnTo>
                <a:cubicBezTo>
                  <a:pt x="19050" y="112157"/>
                  <a:pt x="21193" y="114300"/>
                  <a:pt x="23813" y="114300"/>
                </a:cubicBezTo>
                <a:lnTo>
                  <a:pt x="33338" y="114300"/>
                </a:lnTo>
                <a:cubicBezTo>
                  <a:pt x="35957" y="114300"/>
                  <a:pt x="38100" y="112157"/>
                  <a:pt x="38100" y="109537"/>
                </a:cubicBezTo>
                <a:close/>
                <a:moveTo>
                  <a:pt x="33338" y="76200"/>
                </a:moveTo>
                <a:cubicBezTo>
                  <a:pt x="35957" y="76200"/>
                  <a:pt x="38100" y="74057"/>
                  <a:pt x="38100" y="71438"/>
                </a:cubicBezTo>
                <a:lnTo>
                  <a:pt x="38100" y="61912"/>
                </a:lnTo>
                <a:cubicBezTo>
                  <a:pt x="38100" y="59293"/>
                  <a:pt x="35957" y="57150"/>
                  <a:pt x="33338" y="57150"/>
                </a:cubicBezTo>
                <a:lnTo>
                  <a:pt x="23813" y="57150"/>
                </a:lnTo>
                <a:cubicBezTo>
                  <a:pt x="21193" y="57150"/>
                  <a:pt x="19050" y="59293"/>
                  <a:pt x="19050" y="61912"/>
                </a:cubicBezTo>
                <a:lnTo>
                  <a:pt x="19050" y="71438"/>
                </a:lnTo>
                <a:cubicBezTo>
                  <a:pt x="19050" y="74057"/>
                  <a:pt x="21193" y="76200"/>
                  <a:pt x="23813" y="76200"/>
                </a:cubicBezTo>
                <a:lnTo>
                  <a:pt x="33338" y="76200"/>
                </a:lnTo>
                <a:close/>
                <a:moveTo>
                  <a:pt x="152400" y="109537"/>
                </a:moveTo>
                <a:lnTo>
                  <a:pt x="152400" y="100013"/>
                </a:lnTo>
                <a:cubicBezTo>
                  <a:pt x="152400" y="97393"/>
                  <a:pt x="150257" y="95250"/>
                  <a:pt x="147638" y="95250"/>
                </a:cubicBezTo>
                <a:lnTo>
                  <a:pt x="138113" y="95250"/>
                </a:lnTo>
                <a:cubicBezTo>
                  <a:pt x="135493" y="95250"/>
                  <a:pt x="133350" y="97393"/>
                  <a:pt x="133350" y="100013"/>
                </a:cubicBezTo>
                <a:lnTo>
                  <a:pt x="133350" y="109537"/>
                </a:lnTo>
                <a:cubicBezTo>
                  <a:pt x="133350" y="112157"/>
                  <a:pt x="135493" y="114300"/>
                  <a:pt x="138113" y="114300"/>
                </a:cubicBezTo>
                <a:lnTo>
                  <a:pt x="147638" y="114300"/>
                </a:lnTo>
                <a:cubicBezTo>
                  <a:pt x="150257" y="114300"/>
                  <a:pt x="152400" y="112157"/>
                  <a:pt x="152400" y="109537"/>
                </a:cubicBezTo>
                <a:close/>
                <a:moveTo>
                  <a:pt x="147638" y="76200"/>
                </a:moveTo>
                <a:cubicBezTo>
                  <a:pt x="150257" y="76200"/>
                  <a:pt x="152400" y="74057"/>
                  <a:pt x="152400" y="71438"/>
                </a:cubicBezTo>
                <a:lnTo>
                  <a:pt x="152400" y="61912"/>
                </a:lnTo>
                <a:cubicBezTo>
                  <a:pt x="152400" y="59293"/>
                  <a:pt x="150257" y="57150"/>
                  <a:pt x="147638" y="57150"/>
                </a:cubicBezTo>
                <a:lnTo>
                  <a:pt x="138113" y="57150"/>
                </a:lnTo>
                <a:cubicBezTo>
                  <a:pt x="135493" y="57150"/>
                  <a:pt x="133350" y="59293"/>
                  <a:pt x="133350" y="61912"/>
                </a:cubicBezTo>
                <a:lnTo>
                  <a:pt x="133350" y="71438"/>
                </a:lnTo>
                <a:cubicBezTo>
                  <a:pt x="133350" y="74057"/>
                  <a:pt x="135493" y="76200"/>
                  <a:pt x="138113" y="76200"/>
                </a:cubicBezTo>
                <a:lnTo>
                  <a:pt x="147638" y="76200"/>
                </a:lnTo>
                <a:close/>
                <a:moveTo>
                  <a:pt x="78581" y="30956"/>
                </a:moveTo>
                <a:lnTo>
                  <a:pt x="78581" y="40481"/>
                </a:lnTo>
                <a:lnTo>
                  <a:pt x="69056" y="40481"/>
                </a:lnTo>
                <a:cubicBezTo>
                  <a:pt x="66437" y="40481"/>
                  <a:pt x="64294" y="42624"/>
                  <a:pt x="64294" y="45244"/>
                </a:cubicBezTo>
                <a:lnTo>
                  <a:pt x="64294" y="50006"/>
                </a:lnTo>
                <a:cubicBezTo>
                  <a:pt x="64294" y="52626"/>
                  <a:pt x="66437" y="54769"/>
                  <a:pt x="69056" y="54769"/>
                </a:cubicBezTo>
                <a:lnTo>
                  <a:pt x="78581" y="54769"/>
                </a:lnTo>
                <a:lnTo>
                  <a:pt x="78581" y="64294"/>
                </a:lnTo>
                <a:cubicBezTo>
                  <a:pt x="78581" y="66913"/>
                  <a:pt x="80724" y="69056"/>
                  <a:pt x="83344" y="69056"/>
                </a:cubicBezTo>
                <a:lnTo>
                  <a:pt x="88106" y="69056"/>
                </a:lnTo>
                <a:cubicBezTo>
                  <a:pt x="90726" y="69056"/>
                  <a:pt x="92869" y="66913"/>
                  <a:pt x="92869" y="64294"/>
                </a:cubicBezTo>
                <a:lnTo>
                  <a:pt x="92869" y="54769"/>
                </a:lnTo>
                <a:lnTo>
                  <a:pt x="102394" y="54769"/>
                </a:lnTo>
                <a:cubicBezTo>
                  <a:pt x="105013" y="54769"/>
                  <a:pt x="107156" y="52626"/>
                  <a:pt x="107156" y="50006"/>
                </a:cubicBezTo>
                <a:lnTo>
                  <a:pt x="107156" y="45244"/>
                </a:lnTo>
                <a:cubicBezTo>
                  <a:pt x="107156" y="42624"/>
                  <a:pt x="105013" y="40481"/>
                  <a:pt x="102394" y="40481"/>
                </a:cubicBezTo>
                <a:lnTo>
                  <a:pt x="92869" y="40481"/>
                </a:lnTo>
                <a:lnTo>
                  <a:pt x="92869" y="30956"/>
                </a:lnTo>
                <a:cubicBezTo>
                  <a:pt x="92869" y="28337"/>
                  <a:pt x="90726" y="26194"/>
                  <a:pt x="88106" y="26194"/>
                </a:cubicBezTo>
                <a:lnTo>
                  <a:pt x="83344" y="26194"/>
                </a:lnTo>
                <a:cubicBezTo>
                  <a:pt x="80724" y="26194"/>
                  <a:pt x="78581" y="28337"/>
                  <a:pt x="78581" y="30956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7" name="Shape 11"/>
          <p:cNvSpPr/>
          <p:nvPr/>
        </p:nvSpPr>
        <p:spPr>
          <a:xfrm>
            <a:off x="5734472" y="1845414"/>
            <a:ext cx="460375" cy="454025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711" y="2560"/>
                </a:moveTo>
                <a:cubicBezTo>
                  <a:pt x="73372" y="-833"/>
                  <a:pt x="79028" y="-833"/>
                  <a:pt x="82659" y="2560"/>
                </a:cubicBezTo>
                <a:lnTo>
                  <a:pt x="109537" y="27474"/>
                </a:lnTo>
                <a:lnTo>
                  <a:pt x="109537" y="23813"/>
                </a:lnTo>
                <a:cubicBezTo>
                  <a:pt x="109537" y="18544"/>
                  <a:pt x="113794" y="14288"/>
                  <a:pt x="119062" y="14288"/>
                </a:cubicBezTo>
                <a:lnTo>
                  <a:pt x="128588" y="14288"/>
                </a:lnTo>
                <a:cubicBezTo>
                  <a:pt x="133856" y="14288"/>
                  <a:pt x="138113" y="18544"/>
                  <a:pt x="138113" y="23813"/>
                </a:cubicBezTo>
                <a:lnTo>
                  <a:pt x="138113" y="54025"/>
                </a:lnTo>
                <a:lnTo>
                  <a:pt x="149364" y="64472"/>
                </a:lnTo>
                <a:cubicBezTo>
                  <a:pt x="152221" y="67151"/>
                  <a:pt x="153174" y="71289"/>
                  <a:pt x="151745" y="74920"/>
                </a:cubicBezTo>
                <a:cubicBezTo>
                  <a:pt x="150316" y="78551"/>
                  <a:pt x="146804" y="80962"/>
                  <a:pt x="142875" y="80962"/>
                </a:cubicBezTo>
                <a:lnTo>
                  <a:pt x="138113" y="80962"/>
                </a:lnTo>
                <a:lnTo>
                  <a:pt x="138113" y="133350"/>
                </a:lnTo>
                <a:cubicBezTo>
                  <a:pt x="138113" y="143857"/>
                  <a:pt x="129570" y="152400"/>
                  <a:pt x="119062" y="152400"/>
                </a:cubicBezTo>
                <a:lnTo>
                  <a:pt x="33338" y="152400"/>
                </a:lnTo>
                <a:cubicBezTo>
                  <a:pt x="22830" y="152400"/>
                  <a:pt x="14288" y="143857"/>
                  <a:pt x="14288" y="133350"/>
                </a:cubicBezTo>
                <a:lnTo>
                  <a:pt x="14288" y="80962"/>
                </a:lnTo>
                <a:lnTo>
                  <a:pt x="9525" y="80962"/>
                </a:lnTo>
                <a:cubicBezTo>
                  <a:pt x="5596" y="80962"/>
                  <a:pt x="2084" y="78551"/>
                  <a:pt x="655" y="74920"/>
                </a:cubicBezTo>
                <a:cubicBezTo>
                  <a:pt x="-774" y="71289"/>
                  <a:pt x="179" y="67121"/>
                  <a:pt x="3036" y="64472"/>
                </a:cubicBezTo>
                <a:lnTo>
                  <a:pt x="69711" y="2560"/>
                </a:lnTo>
                <a:close/>
                <a:moveTo>
                  <a:pt x="66675" y="73819"/>
                </a:moveTo>
                <a:lnTo>
                  <a:pt x="66675" y="85725"/>
                </a:lnTo>
                <a:lnTo>
                  <a:pt x="54769" y="85725"/>
                </a:lnTo>
                <a:cubicBezTo>
                  <a:pt x="52149" y="85725"/>
                  <a:pt x="50006" y="87868"/>
                  <a:pt x="50006" y="90488"/>
                </a:cubicBezTo>
                <a:lnTo>
                  <a:pt x="50006" y="100013"/>
                </a:lnTo>
                <a:cubicBezTo>
                  <a:pt x="50006" y="102632"/>
                  <a:pt x="52149" y="104775"/>
                  <a:pt x="54769" y="104775"/>
                </a:cubicBezTo>
                <a:lnTo>
                  <a:pt x="66675" y="104775"/>
                </a:lnTo>
                <a:lnTo>
                  <a:pt x="66675" y="116681"/>
                </a:lnTo>
                <a:cubicBezTo>
                  <a:pt x="66675" y="119301"/>
                  <a:pt x="68818" y="121444"/>
                  <a:pt x="71438" y="121444"/>
                </a:cubicBezTo>
                <a:lnTo>
                  <a:pt x="80962" y="121444"/>
                </a:lnTo>
                <a:cubicBezTo>
                  <a:pt x="83582" y="121444"/>
                  <a:pt x="85725" y="119301"/>
                  <a:pt x="85725" y="116681"/>
                </a:cubicBezTo>
                <a:lnTo>
                  <a:pt x="85725" y="104775"/>
                </a:lnTo>
                <a:lnTo>
                  <a:pt x="97631" y="104775"/>
                </a:lnTo>
                <a:cubicBezTo>
                  <a:pt x="100251" y="104775"/>
                  <a:pt x="102394" y="102632"/>
                  <a:pt x="102394" y="100013"/>
                </a:cubicBezTo>
                <a:lnTo>
                  <a:pt x="102394" y="90488"/>
                </a:lnTo>
                <a:cubicBezTo>
                  <a:pt x="102394" y="87868"/>
                  <a:pt x="100251" y="85725"/>
                  <a:pt x="97631" y="85725"/>
                </a:cubicBezTo>
                <a:lnTo>
                  <a:pt x="85725" y="85725"/>
                </a:lnTo>
                <a:lnTo>
                  <a:pt x="85725" y="73819"/>
                </a:lnTo>
                <a:cubicBezTo>
                  <a:pt x="85725" y="71199"/>
                  <a:pt x="83582" y="69056"/>
                  <a:pt x="80962" y="69056"/>
                </a:cubicBezTo>
                <a:lnTo>
                  <a:pt x="71438" y="69056"/>
                </a:lnTo>
                <a:cubicBezTo>
                  <a:pt x="68818" y="69056"/>
                  <a:pt x="66675" y="71199"/>
                  <a:pt x="66675" y="73819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8" name="Shape 16"/>
          <p:cNvSpPr/>
          <p:nvPr/>
        </p:nvSpPr>
        <p:spPr>
          <a:xfrm>
            <a:off x="431604" y="4361581"/>
            <a:ext cx="575469" cy="454025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9" name="Shape 21"/>
          <p:cNvSpPr/>
          <p:nvPr/>
        </p:nvSpPr>
        <p:spPr>
          <a:xfrm>
            <a:off x="5810161" y="4244090"/>
            <a:ext cx="460375" cy="454025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1977" y="2798"/>
                </a:moveTo>
                <a:cubicBezTo>
                  <a:pt x="98256" y="-923"/>
                  <a:pt x="92214" y="-923"/>
                  <a:pt x="88493" y="2798"/>
                </a:cubicBezTo>
                <a:cubicBezTo>
                  <a:pt x="84773" y="6519"/>
                  <a:pt x="84773" y="12561"/>
                  <a:pt x="88493" y="16282"/>
                </a:cubicBezTo>
                <a:lnTo>
                  <a:pt x="91291" y="19050"/>
                </a:lnTo>
                <a:lnTo>
                  <a:pt x="8364" y="101977"/>
                </a:lnTo>
                <a:cubicBezTo>
                  <a:pt x="3006" y="107335"/>
                  <a:pt x="0" y="114598"/>
                  <a:pt x="0" y="122188"/>
                </a:cubicBezTo>
                <a:lnTo>
                  <a:pt x="0" y="123825"/>
                </a:lnTo>
                <a:cubicBezTo>
                  <a:pt x="0" y="139601"/>
                  <a:pt x="12799" y="152400"/>
                  <a:pt x="28575" y="152400"/>
                </a:cubicBezTo>
                <a:lnTo>
                  <a:pt x="30212" y="152400"/>
                </a:lnTo>
                <a:cubicBezTo>
                  <a:pt x="37802" y="152400"/>
                  <a:pt x="45065" y="149394"/>
                  <a:pt x="50423" y="144036"/>
                </a:cubicBezTo>
                <a:lnTo>
                  <a:pt x="133350" y="61109"/>
                </a:lnTo>
                <a:lnTo>
                  <a:pt x="136148" y="63907"/>
                </a:lnTo>
                <a:cubicBezTo>
                  <a:pt x="139869" y="67627"/>
                  <a:pt x="145911" y="67627"/>
                  <a:pt x="149632" y="63907"/>
                </a:cubicBezTo>
                <a:cubicBezTo>
                  <a:pt x="153353" y="60186"/>
                  <a:pt x="153353" y="54144"/>
                  <a:pt x="149632" y="50423"/>
                </a:cubicBezTo>
                <a:lnTo>
                  <a:pt x="102007" y="2798"/>
                </a:lnTo>
                <a:close/>
                <a:moveTo>
                  <a:pt x="61109" y="76200"/>
                </a:moveTo>
                <a:lnTo>
                  <a:pt x="104775" y="32534"/>
                </a:lnTo>
                <a:lnTo>
                  <a:pt x="119866" y="47625"/>
                </a:lnTo>
                <a:lnTo>
                  <a:pt x="91291" y="76200"/>
                </a:lnTo>
                <a:lnTo>
                  <a:pt x="61079" y="76200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50" name="Text 7"/>
          <p:cNvSpPr/>
          <p:nvPr/>
        </p:nvSpPr>
        <p:spPr>
          <a:xfrm>
            <a:off x="1075590" y="1738620"/>
            <a:ext cx="3578845" cy="796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Частные клиники</a:t>
            </a:r>
            <a:endParaRPr lang="en-US" sz="3200" dirty="0"/>
          </a:p>
        </p:txBody>
      </p:sp>
      <p:sp>
        <p:nvSpPr>
          <p:cNvPr id="51" name="Text 12"/>
          <p:cNvSpPr/>
          <p:nvPr/>
        </p:nvSpPr>
        <p:spPr>
          <a:xfrm>
            <a:off x="6294463" y="1673963"/>
            <a:ext cx="3605354" cy="796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400" b="1" dirty="0" err="1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Стом</a:t>
            </a:r>
            <a:r>
              <a:rPr lang="en-US" sz="2400" b="1" dirty="0" smtClean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</a:t>
            </a: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поликлиники</a:t>
            </a:r>
            <a:endParaRPr lang="en-US" sz="3200" dirty="0"/>
          </a:p>
        </p:txBody>
      </p:sp>
      <p:sp>
        <p:nvSpPr>
          <p:cNvPr id="52" name="Text 17"/>
          <p:cNvSpPr/>
          <p:nvPr/>
        </p:nvSpPr>
        <p:spPr>
          <a:xfrm>
            <a:off x="1106689" y="4191414"/>
            <a:ext cx="3260725" cy="796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Производители</a:t>
            </a:r>
            <a:endParaRPr lang="en-US" sz="3200" dirty="0"/>
          </a:p>
        </p:txBody>
      </p:sp>
      <p:sp>
        <p:nvSpPr>
          <p:cNvPr id="53" name="Text 22"/>
          <p:cNvSpPr/>
          <p:nvPr/>
        </p:nvSpPr>
        <p:spPr>
          <a:xfrm>
            <a:off x="6307401" y="4119399"/>
            <a:ext cx="4533203" cy="796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Зуботех. лаборатории</a:t>
            </a:r>
            <a:endParaRPr lang="en-US" sz="3200" dirty="0"/>
          </a:p>
        </p:txBody>
      </p:sp>
      <p:sp>
        <p:nvSpPr>
          <p:cNvPr id="54" name="Text 8"/>
          <p:cNvSpPr/>
          <p:nvPr/>
        </p:nvSpPr>
        <p:spPr>
          <a:xfrm>
            <a:off x="1106689" y="2539679"/>
            <a:ext cx="4171066" cy="340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Снижение затрат на замену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 9"/>
          <p:cNvSpPr/>
          <p:nvPr/>
        </p:nvSpPr>
        <p:spPr>
          <a:xfrm>
            <a:off x="1106689" y="3078726"/>
            <a:ext cx="4201849" cy="4767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~12 000</a:t>
            </a:r>
            <a:endParaRPr lang="en-US" sz="3600" dirty="0"/>
          </a:p>
        </p:txBody>
      </p:sp>
      <p:sp>
        <p:nvSpPr>
          <p:cNvPr id="56" name="Text 13"/>
          <p:cNvSpPr/>
          <p:nvPr/>
        </p:nvSpPr>
        <p:spPr>
          <a:xfrm>
            <a:off x="6307401" y="2542487"/>
            <a:ext cx="4171066" cy="340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Бюджетные ограничения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Text 14"/>
          <p:cNvSpPr/>
          <p:nvPr/>
        </p:nvSpPr>
        <p:spPr>
          <a:xfrm>
            <a:off x="6307401" y="3081207"/>
            <a:ext cx="4201849" cy="4767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555</a:t>
            </a:r>
            <a:endParaRPr lang="en-US" sz="3600" dirty="0"/>
          </a:p>
        </p:txBody>
      </p:sp>
      <p:sp>
        <p:nvSpPr>
          <p:cNvPr id="58" name="Text 18"/>
          <p:cNvSpPr/>
          <p:nvPr/>
        </p:nvSpPr>
        <p:spPr>
          <a:xfrm>
            <a:off x="1144338" y="4905177"/>
            <a:ext cx="4171066" cy="340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Премиум-продукт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 19"/>
          <p:cNvSpPr/>
          <p:nvPr/>
        </p:nvSpPr>
        <p:spPr>
          <a:xfrm>
            <a:off x="1141309" y="5476518"/>
            <a:ext cx="4201849" cy="4767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30+</a:t>
            </a:r>
            <a:endParaRPr lang="en-US" sz="3600" dirty="0"/>
          </a:p>
        </p:txBody>
      </p:sp>
      <p:sp>
        <p:nvSpPr>
          <p:cNvPr id="60" name="Text 23"/>
          <p:cNvSpPr/>
          <p:nvPr/>
        </p:nvSpPr>
        <p:spPr>
          <a:xfrm>
            <a:off x="6345050" y="4838288"/>
            <a:ext cx="4171066" cy="340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Покрытие имплантатов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Text 24"/>
          <p:cNvSpPr/>
          <p:nvPr/>
        </p:nvSpPr>
        <p:spPr>
          <a:xfrm>
            <a:off x="6297875" y="5472334"/>
            <a:ext cx="4201849" cy="4767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1000+</a:t>
            </a:r>
            <a:endParaRPr lang="en-US" sz="3600" dirty="0"/>
          </a:p>
        </p:txBody>
      </p:sp>
      <p:sp>
        <p:nvSpPr>
          <p:cNvPr id="62" name="Shape 26"/>
          <p:cNvSpPr/>
          <p:nvPr/>
        </p:nvSpPr>
        <p:spPr>
          <a:xfrm>
            <a:off x="456019" y="6829898"/>
            <a:ext cx="526638" cy="457727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71584" y="80367"/>
                </a:moveTo>
                <a:lnTo>
                  <a:pt x="112648" y="80367"/>
                </a:lnTo>
                <a:cubicBezTo>
                  <a:pt x="106721" y="80367"/>
                  <a:pt x="101932" y="75579"/>
                  <a:pt x="101932" y="69652"/>
                </a:cubicBezTo>
                <a:lnTo>
                  <a:pt x="101932" y="10716"/>
                </a:lnTo>
                <a:cubicBezTo>
                  <a:pt x="101932" y="4789"/>
                  <a:pt x="106754" y="-67"/>
                  <a:pt x="112615" y="703"/>
                </a:cubicBezTo>
                <a:cubicBezTo>
                  <a:pt x="148445" y="5458"/>
                  <a:pt x="176841" y="33855"/>
                  <a:pt x="181596" y="69685"/>
                </a:cubicBezTo>
                <a:cubicBezTo>
                  <a:pt x="182367" y="75545"/>
                  <a:pt x="177511" y="80367"/>
                  <a:pt x="171584" y="80367"/>
                </a:cubicBezTo>
                <a:close/>
                <a:moveTo>
                  <a:pt x="74541" y="12457"/>
                </a:moveTo>
                <a:cubicBezTo>
                  <a:pt x="80602" y="11184"/>
                  <a:pt x="85859" y="16140"/>
                  <a:pt x="85859" y="22335"/>
                </a:cubicBezTo>
                <a:lnTo>
                  <a:pt x="85859" y="88404"/>
                </a:lnTo>
                <a:cubicBezTo>
                  <a:pt x="85859" y="90279"/>
                  <a:pt x="86529" y="92087"/>
                  <a:pt x="87701" y="93527"/>
                </a:cubicBezTo>
                <a:lnTo>
                  <a:pt x="131936" y="146905"/>
                </a:lnTo>
                <a:cubicBezTo>
                  <a:pt x="135854" y="151626"/>
                  <a:pt x="135017" y="158759"/>
                  <a:pt x="129626" y="161672"/>
                </a:cubicBezTo>
                <a:cubicBezTo>
                  <a:pt x="118207" y="167900"/>
                  <a:pt x="105114" y="171450"/>
                  <a:pt x="91217" y="171450"/>
                </a:cubicBezTo>
                <a:cubicBezTo>
                  <a:pt x="46847" y="171450"/>
                  <a:pt x="10850" y="135452"/>
                  <a:pt x="10850" y="91083"/>
                </a:cubicBezTo>
                <a:cubicBezTo>
                  <a:pt x="10850" y="52406"/>
                  <a:pt x="38141" y="20125"/>
                  <a:pt x="74541" y="12457"/>
                </a:cubicBezTo>
                <a:close/>
                <a:moveTo>
                  <a:pt x="159998" y="96441"/>
                </a:moveTo>
                <a:lnTo>
                  <a:pt x="181429" y="96441"/>
                </a:lnTo>
                <a:cubicBezTo>
                  <a:pt x="187624" y="96441"/>
                  <a:pt x="192580" y="101698"/>
                  <a:pt x="191307" y="107759"/>
                </a:cubicBezTo>
                <a:cubicBezTo>
                  <a:pt x="187892" y="123966"/>
                  <a:pt x="179587" y="138366"/>
                  <a:pt x="168001" y="149349"/>
                </a:cubicBezTo>
                <a:cubicBezTo>
                  <a:pt x="163882" y="153267"/>
                  <a:pt x="157419" y="152430"/>
                  <a:pt x="153803" y="148043"/>
                </a:cubicBezTo>
                <a:lnTo>
                  <a:pt x="125540" y="113987"/>
                </a:lnTo>
                <a:cubicBezTo>
                  <a:pt x="119747" y="106989"/>
                  <a:pt x="124737" y="96441"/>
                  <a:pt x="133778" y="96441"/>
                </a:cubicBezTo>
                <a:lnTo>
                  <a:pt x="159964" y="96441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63" name="Text 27"/>
          <p:cNvSpPr/>
          <p:nvPr/>
        </p:nvSpPr>
        <p:spPr>
          <a:xfrm>
            <a:off x="1168815" y="6889659"/>
            <a:ext cx="521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Размер рынка</a:t>
            </a:r>
            <a:endParaRPr lang="en-US" sz="2800" dirty="0"/>
          </a:p>
        </p:txBody>
      </p:sp>
      <p:sp>
        <p:nvSpPr>
          <p:cNvPr id="64" name="Text 29"/>
          <p:cNvSpPr/>
          <p:nvPr/>
        </p:nvSpPr>
        <p:spPr>
          <a:xfrm>
            <a:off x="628454" y="7525942"/>
            <a:ext cx="5823291" cy="322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Рынок стомат. инструментов РФ</a:t>
            </a:r>
            <a:endParaRPr lang="en-US" sz="3200" dirty="0"/>
          </a:p>
        </p:txBody>
      </p:sp>
      <p:sp>
        <p:nvSpPr>
          <p:cNvPr id="65" name="Text 30"/>
          <p:cNvSpPr/>
          <p:nvPr/>
        </p:nvSpPr>
        <p:spPr>
          <a:xfrm>
            <a:off x="7973181" y="7721663"/>
            <a:ext cx="3619776" cy="297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30+ млрд ₽/год</a:t>
            </a:r>
            <a:endParaRPr lang="en-US" sz="3200" dirty="0"/>
          </a:p>
        </p:txBody>
      </p:sp>
      <p:sp>
        <p:nvSpPr>
          <p:cNvPr id="66" name="Text 31"/>
          <p:cNvSpPr/>
          <p:nvPr/>
        </p:nvSpPr>
        <p:spPr>
          <a:xfrm>
            <a:off x="628455" y="7933932"/>
            <a:ext cx="8490565" cy="309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Рост 8-10% в год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ext 33"/>
          <p:cNvSpPr/>
          <p:nvPr/>
        </p:nvSpPr>
        <p:spPr>
          <a:xfrm>
            <a:off x="628455" y="8644711"/>
            <a:ext cx="5666008" cy="2981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Ниша антибактер. покрытий</a:t>
            </a:r>
            <a:endParaRPr lang="en-US" sz="3200" dirty="0"/>
          </a:p>
        </p:txBody>
      </p:sp>
      <p:sp>
        <p:nvSpPr>
          <p:cNvPr id="68" name="Text 34"/>
          <p:cNvSpPr/>
          <p:nvPr/>
        </p:nvSpPr>
        <p:spPr>
          <a:xfrm>
            <a:off x="9014294" y="8803612"/>
            <a:ext cx="1050903" cy="297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&lt;1%</a:t>
            </a:r>
            <a:endParaRPr lang="en-US" sz="3200" dirty="0"/>
          </a:p>
        </p:txBody>
      </p:sp>
      <p:sp>
        <p:nvSpPr>
          <p:cNvPr id="69" name="Text 35"/>
          <p:cNvSpPr/>
          <p:nvPr/>
        </p:nvSpPr>
        <p:spPr>
          <a:xfrm>
            <a:off x="628455" y="9019319"/>
            <a:ext cx="8490565" cy="309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Потенциальная емкость: 7-10 млрд ₽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Text 37"/>
          <p:cNvSpPr/>
          <p:nvPr/>
        </p:nvSpPr>
        <p:spPr>
          <a:xfrm>
            <a:off x="630934" y="9775271"/>
            <a:ext cx="4925317" cy="206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Стартовый регион (Пенза)</a:t>
            </a:r>
            <a:endParaRPr lang="en-US" sz="3200" dirty="0"/>
          </a:p>
        </p:txBody>
      </p:sp>
      <p:sp>
        <p:nvSpPr>
          <p:cNvPr id="71" name="Text 38"/>
          <p:cNvSpPr/>
          <p:nvPr/>
        </p:nvSpPr>
        <p:spPr>
          <a:xfrm>
            <a:off x="8408325" y="9894204"/>
            <a:ext cx="2849114" cy="297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1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25-45 млн ₽</a:t>
            </a:r>
            <a:endParaRPr lang="en-US" sz="3200" dirty="0"/>
          </a:p>
        </p:txBody>
      </p:sp>
      <p:sp>
        <p:nvSpPr>
          <p:cNvPr id="72" name="Text 39"/>
          <p:cNvSpPr/>
          <p:nvPr/>
        </p:nvSpPr>
        <p:spPr>
          <a:xfrm>
            <a:off x="628455" y="10061392"/>
            <a:ext cx="8490565" cy="309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 насыщении 20% рынка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Shape 41"/>
          <p:cNvSpPr/>
          <p:nvPr/>
        </p:nvSpPr>
        <p:spPr>
          <a:xfrm>
            <a:off x="11275815" y="1648701"/>
            <a:ext cx="630208" cy="55059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32147"/>
                </a:moveTo>
                <a:cubicBezTo>
                  <a:pt x="171450" y="48957"/>
                  <a:pt x="151660" y="74038"/>
                  <a:pt x="143121" y="84051"/>
                </a:cubicBezTo>
                <a:cubicBezTo>
                  <a:pt x="141848" y="85524"/>
                  <a:pt x="139973" y="86093"/>
                  <a:pt x="138265" y="85725"/>
                </a:cubicBezTo>
                <a:lnTo>
                  <a:pt x="107156" y="85725"/>
                </a:lnTo>
                <a:cubicBezTo>
                  <a:pt x="101229" y="85725"/>
                  <a:pt x="96441" y="90514"/>
                  <a:pt x="96441" y="96441"/>
                </a:cubicBezTo>
                <a:cubicBezTo>
                  <a:pt x="96441" y="102368"/>
                  <a:pt x="101229" y="107156"/>
                  <a:pt x="107156" y="107156"/>
                </a:cubicBezTo>
                <a:lnTo>
                  <a:pt x="139303" y="107156"/>
                </a:lnTo>
                <a:cubicBezTo>
                  <a:pt x="157051" y="107156"/>
                  <a:pt x="171450" y="121555"/>
                  <a:pt x="171450" y="139303"/>
                </a:cubicBezTo>
                <a:cubicBezTo>
                  <a:pt x="171450" y="157051"/>
                  <a:pt x="157051" y="171450"/>
                  <a:pt x="139303" y="171450"/>
                </a:cubicBezTo>
                <a:lnTo>
                  <a:pt x="46747" y="171450"/>
                </a:lnTo>
                <a:cubicBezTo>
                  <a:pt x="49660" y="168135"/>
                  <a:pt x="53210" y="163882"/>
                  <a:pt x="56793" y="159127"/>
                </a:cubicBezTo>
                <a:cubicBezTo>
                  <a:pt x="58902" y="156314"/>
                  <a:pt x="61079" y="153233"/>
                  <a:pt x="63155" y="150019"/>
                </a:cubicBezTo>
                <a:lnTo>
                  <a:pt x="139303" y="150019"/>
                </a:lnTo>
                <a:cubicBezTo>
                  <a:pt x="145230" y="150019"/>
                  <a:pt x="150019" y="145230"/>
                  <a:pt x="150019" y="139303"/>
                </a:cubicBezTo>
                <a:cubicBezTo>
                  <a:pt x="150019" y="133376"/>
                  <a:pt x="145230" y="128588"/>
                  <a:pt x="139303" y="128588"/>
                </a:cubicBezTo>
                <a:lnTo>
                  <a:pt x="107156" y="128588"/>
                </a:lnTo>
                <a:cubicBezTo>
                  <a:pt x="89408" y="128588"/>
                  <a:pt x="75009" y="114188"/>
                  <a:pt x="75009" y="96441"/>
                </a:cubicBezTo>
                <a:cubicBezTo>
                  <a:pt x="75009" y="78693"/>
                  <a:pt x="89408" y="64294"/>
                  <a:pt x="107156" y="64294"/>
                </a:cubicBezTo>
                <a:lnTo>
                  <a:pt x="120484" y="64294"/>
                </a:lnTo>
                <a:cubicBezTo>
                  <a:pt x="113452" y="53746"/>
                  <a:pt x="107156" y="41624"/>
                  <a:pt x="107156" y="32147"/>
                </a:cubicBezTo>
                <a:cubicBezTo>
                  <a:pt x="107156" y="14399"/>
                  <a:pt x="121555" y="0"/>
                  <a:pt x="139303" y="0"/>
                </a:cubicBezTo>
                <a:cubicBezTo>
                  <a:pt x="157051" y="0"/>
                  <a:pt x="171450" y="14399"/>
                  <a:pt x="171450" y="32147"/>
                </a:cubicBezTo>
                <a:close/>
                <a:moveTo>
                  <a:pt x="39212" y="163782"/>
                </a:moveTo>
                <a:cubicBezTo>
                  <a:pt x="37940" y="165222"/>
                  <a:pt x="36801" y="166494"/>
                  <a:pt x="35830" y="167566"/>
                </a:cubicBezTo>
                <a:lnTo>
                  <a:pt x="35228" y="168235"/>
                </a:lnTo>
                <a:lnTo>
                  <a:pt x="35161" y="168168"/>
                </a:lnTo>
                <a:cubicBezTo>
                  <a:pt x="33151" y="169709"/>
                  <a:pt x="30272" y="169508"/>
                  <a:pt x="28463" y="167566"/>
                </a:cubicBezTo>
                <a:cubicBezTo>
                  <a:pt x="20025" y="158390"/>
                  <a:pt x="0" y="134782"/>
                  <a:pt x="0" y="117872"/>
                </a:cubicBezTo>
                <a:cubicBezTo>
                  <a:pt x="0" y="100124"/>
                  <a:pt x="14399" y="85725"/>
                  <a:pt x="32147" y="85725"/>
                </a:cubicBezTo>
                <a:cubicBezTo>
                  <a:pt x="49895" y="85725"/>
                  <a:pt x="64294" y="100124"/>
                  <a:pt x="64294" y="117872"/>
                </a:cubicBezTo>
                <a:cubicBezTo>
                  <a:pt x="64294" y="127918"/>
                  <a:pt x="57228" y="140308"/>
                  <a:pt x="49727" y="150655"/>
                </a:cubicBezTo>
                <a:cubicBezTo>
                  <a:pt x="46144" y="155577"/>
                  <a:pt x="42461" y="160031"/>
                  <a:pt x="39413" y="163547"/>
                </a:cubicBezTo>
                <a:lnTo>
                  <a:pt x="39212" y="163782"/>
                </a:lnTo>
                <a:close/>
                <a:moveTo>
                  <a:pt x="42863" y="117872"/>
                </a:moveTo>
                <a:cubicBezTo>
                  <a:pt x="42863" y="111958"/>
                  <a:pt x="38061" y="107156"/>
                  <a:pt x="32147" y="107156"/>
                </a:cubicBezTo>
                <a:cubicBezTo>
                  <a:pt x="26233" y="107156"/>
                  <a:pt x="21431" y="111958"/>
                  <a:pt x="21431" y="117872"/>
                </a:cubicBezTo>
                <a:cubicBezTo>
                  <a:pt x="21431" y="123786"/>
                  <a:pt x="26233" y="128588"/>
                  <a:pt x="32147" y="128588"/>
                </a:cubicBezTo>
                <a:cubicBezTo>
                  <a:pt x="38061" y="128588"/>
                  <a:pt x="42863" y="123786"/>
                  <a:pt x="42863" y="117872"/>
                </a:cubicBezTo>
                <a:close/>
                <a:moveTo>
                  <a:pt x="139303" y="42863"/>
                </a:moveTo>
                <a:cubicBezTo>
                  <a:pt x="145217" y="42863"/>
                  <a:pt x="150019" y="38061"/>
                  <a:pt x="150019" y="32147"/>
                </a:cubicBezTo>
                <a:cubicBezTo>
                  <a:pt x="150019" y="26233"/>
                  <a:pt x="145217" y="21431"/>
                  <a:pt x="139303" y="21431"/>
                </a:cubicBezTo>
                <a:cubicBezTo>
                  <a:pt x="133389" y="21431"/>
                  <a:pt x="128588" y="26233"/>
                  <a:pt x="128588" y="32147"/>
                </a:cubicBezTo>
                <a:cubicBezTo>
                  <a:pt x="128588" y="38061"/>
                  <a:pt x="133389" y="42863"/>
                  <a:pt x="139303" y="4286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74" name="Text 42"/>
          <p:cNvSpPr/>
          <p:nvPr/>
        </p:nvSpPr>
        <p:spPr>
          <a:xfrm>
            <a:off x="12039644" y="1816847"/>
            <a:ext cx="527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Путь коммерциализации</a:t>
            </a:r>
            <a:endParaRPr lang="en-US" sz="3200" dirty="0"/>
          </a:p>
        </p:txBody>
      </p:sp>
      <p:sp>
        <p:nvSpPr>
          <p:cNvPr id="75" name="Shape 43"/>
          <p:cNvSpPr/>
          <p:nvPr/>
        </p:nvSpPr>
        <p:spPr>
          <a:xfrm>
            <a:off x="11250866" y="2405300"/>
            <a:ext cx="734236" cy="733804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76" name="Text 44"/>
          <p:cNvSpPr/>
          <p:nvPr/>
        </p:nvSpPr>
        <p:spPr>
          <a:xfrm>
            <a:off x="11159014" y="2392822"/>
            <a:ext cx="967837" cy="722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2800" dirty="0"/>
          </a:p>
        </p:txBody>
      </p:sp>
      <p:sp>
        <p:nvSpPr>
          <p:cNvPr id="81" name="Shape 43"/>
          <p:cNvSpPr/>
          <p:nvPr/>
        </p:nvSpPr>
        <p:spPr bwMode="auto">
          <a:xfrm>
            <a:off x="11275815" y="3205885"/>
            <a:ext cx="734236" cy="733804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82" name="Shape 43"/>
          <p:cNvSpPr/>
          <p:nvPr/>
        </p:nvSpPr>
        <p:spPr bwMode="auto">
          <a:xfrm>
            <a:off x="11285652" y="3957569"/>
            <a:ext cx="734236" cy="733804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78" name="Text 48"/>
          <p:cNvSpPr/>
          <p:nvPr/>
        </p:nvSpPr>
        <p:spPr>
          <a:xfrm>
            <a:off x="11169739" y="3216291"/>
            <a:ext cx="967837" cy="722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3600" dirty="0"/>
          </a:p>
        </p:txBody>
      </p:sp>
      <p:sp>
        <p:nvSpPr>
          <p:cNvPr id="80" name="Text 52"/>
          <p:cNvSpPr/>
          <p:nvPr/>
        </p:nvSpPr>
        <p:spPr>
          <a:xfrm>
            <a:off x="11168851" y="3984969"/>
            <a:ext cx="967837" cy="722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3600" dirty="0"/>
          </a:p>
        </p:txBody>
      </p:sp>
      <p:sp>
        <p:nvSpPr>
          <p:cNvPr id="83" name="Text 45"/>
          <p:cNvSpPr/>
          <p:nvPr/>
        </p:nvSpPr>
        <p:spPr>
          <a:xfrm>
            <a:off x="12091178" y="2457710"/>
            <a:ext cx="5003971" cy="5566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Прямая продажа модулей</a:t>
            </a:r>
            <a:endParaRPr lang="en-US" sz="2400" dirty="0"/>
          </a:p>
        </p:txBody>
      </p:sp>
      <p:sp>
        <p:nvSpPr>
          <p:cNvPr id="84" name="Text 49"/>
          <p:cNvSpPr/>
          <p:nvPr/>
        </p:nvSpPr>
        <p:spPr>
          <a:xfrm>
            <a:off x="12135036" y="3292800"/>
            <a:ext cx="3112838" cy="5566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Услуга по нанесению</a:t>
            </a:r>
            <a:endParaRPr lang="en-US" sz="2400" dirty="0"/>
          </a:p>
        </p:txBody>
      </p:sp>
      <p:sp>
        <p:nvSpPr>
          <p:cNvPr id="85" name="Text 53"/>
          <p:cNvSpPr/>
          <p:nvPr/>
        </p:nvSpPr>
        <p:spPr>
          <a:xfrm>
            <a:off x="12141075" y="4019842"/>
            <a:ext cx="3665116" cy="5566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Лицензирование технологии</a:t>
            </a:r>
            <a:endParaRPr lang="en-US" sz="2400" dirty="0"/>
          </a:p>
        </p:txBody>
      </p:sp>
      <p:sp>
        <p:nvSpPr>
          <p:cNvPr id="86" name="Text 46"/>
          <p:cNvSpPr/>
          <p:nvPr/>
        </p:nvSpPr>
        <p:spPr>
          <a:xfrm>
            <a:off x="15153767" y="2518753"/>
            <a:ext cx="4777446" cy="382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Клиникам и производителям (500 тыс. ₽/шт.)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 50"/>
          <p:cNvSpPr/>
          <p:nvPr/>
        </p:nvSpPr>
        <p:spPr>
          <a:xfrm>
            <a:off x="14803944" y="3357124"/>
            <a:ext cx="3295891" cy="382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Сервисный центр в регионе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 54"/>
          <p:cNvSpPr/>
          <p:nvPr/>
        </p:nvSpPr>
        <p:spPr>
          <a:xfrm>
            <a:off x="15525576" y="4073458"/>
            <a:ext cx="3883807" cy="382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крупных производителей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300484" y="2738286"/>
            <a:ext cx="6093966" cy="3200400"/>
          </a:xfrm>
          <a:prstGeom prst="roundRect">
            <a:avLst>
              <a:gd name="adj" fmla="val 8040"/>
            </a:avLst>
          </a:prstGeom>
          <a:solidFill>
            <a:srgbClr val="1D1D1D"/>
          </a:solidFill>
          <a:ln/>
        </p:spPr>
      </p:sp>
      <p:sp>
        <p:nvSpPr>
          <p:cNvPr id="26" name="Shape 2"/>
          <p:cNvSpPr/>
          <p:nvPr/>
        </p:nvSpPr>
        <p:spPr>
          <a:xfrm>
            <a:off x="277843" y="6137023"/>
            <a:ext cx="6139248" cy="3017982"/>
          </a:xfrm>
          <a:prstGeom prst="roundRect">
            <a:avLst>
              <a:gd name="adj" fmla="val 924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Shape 3"/>
          <p:cNvSpPr/>
          <p:nvPr/>
        </p:nvSpPr>
        <p:spPr>
          <a:xfrm>
            <a:off x="440370" y="2838370"/>
            <a:ext cx="856193" cy="80753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50" y="8399145"/>
            <a:ext cx="5105400" cy="3609291"/>
          </a:xfrm>
          <a:prstGeom prst="rect">
            <a:avLst/>
          </a:prstGeom>
        </p:spPr>
      </p:pic>
      <p:sp>
        <p:nvSpPr>
          <p:cNvPr id="31" name="Shape 44"/>
          <p:cNvSpPr/>
          <p:nvPr/>
        </p:nvSpPr>
        <p:spPr>
          <a:xfrm>
            <a:off x="13222002" y="6035672"/>
            <a:ext cx="5990745" cy="3200401"/>
          </a:xfrm>
          <a:prstGeom prst="roundRect">
            <a:avLst>
              <a:gd name="adj" fmla="val 6061"/>
            </a:avLst>
          </a:prstGeom>
          <a:solidFill>
            <a:srgbClr val="0071E3">
              <a:alpha val="10196"/>
            </a:srgbClr>
          </a:solidFill>
          <a:ln w="12700">
            <a:solidFill>
              <a:srgbClr val="0071E3">
                <a:alpha val="30196"/>
              </a:srgbClr>
            </a:solidFill>
            <a:prstDash val="solid"/>
          </a:ln>
        </p:spPr>
      </p:sp>
      <p:sp>
        <p:nvSpPr>
          <p:cNvPr id="32" name="Shape 2"/>
          <p:cNvSpPr/>
          <p:nvPr/>
        </p:nvSpPr>
        <p:spPr bwMode="auto">
          <a:xfrm>
            <a:off x="6623050" y="2720334"/>
            <a:ext cx="6139248" cy="3017982"/>
          </a:xfrm>
          <a:prstGeom prst="roundRect">
            <a:avLst>
              <a:gd name="adj" fmla="val 924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Shape 2"/>
          <p:cNvSpPr/>
          <p:nvPr/>
        </p:nvSpPr>
        <p:spPr bwMode="auto">
          <a:xfrm>
            <a:off x="13073499" y="2720334"/>
            <a:ext cx="6139248" cy="3017982"/>
          </a:xfrm>
          <a:prstGeom prst="roundRect">
            <a:avLst>
              <a:gd name="adj" fmla="val 924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5" name="Shape 2"/>
          <p:cNvSpPr/>
          <p:nvPr/>
        </p:nvSpPr>
        <p:spPr bwMode="auto">
          <a:xfrm>
            <a:off x="6658639" y="6035673"/>
            <a:ext cx="6139248" cy="3200401"/>
          </a:xfrm>
          <a:prstGeom prst="roundRect">
            <a:avLst>
              <a:gd name="adj" fmla="val 924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5E5E5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6" name="Text 4"/>
          <p:cNvSpPr/>
          <p:nvPr/>
        </p:nvSpPr>
        <p:spPr>
          <a:xfrm>
            <a:off x="218380" y="2765339"/>
            <a:ext cx="1275899" cy="911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КШ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" name="Text 5"/>
          <p:cNvSpPr/>
          <p:nvPr/>
        </p:nvSpPr>
        <p:spPr>
          <a:xfrm>
            <a:off x="1454295" y="2986060"/>
            <a:ext cx="3262991" cy="42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Кирилл</a:t>
            </a: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Шелементьев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Text 6"/>
          <p:cNvSpPr/>
          <p:nvPr/>
        </p:nvSpPr>
        <p:spPr>
          <a:xfrm>
            <a:off x="1454295" y="3504983"/>
            <a:ext cx="4711555" cy="36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Руководитель, экономист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ext 7"/>
          <p:cNvSpPr/>
          <p:nvPr/>
        </p:nvSpPr>
        <p:spPr>
          <a:xfrm>
            <a:off x="1454296" y="4098143"/>
            <a:ext cx="458605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Студент 3 курса стоматфака ПГУ, бакалавр менеджмента МГУТУ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Shape 8"/>
          <p:cNvSpPr/>
          <p:nvPr/>
        </p:nvSpPr>
        <p:spPr>
          <a:xfrm>
            <a:off x="963902" y="4722582"/>
            <a:ext cx="345505" cy="355236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7583" y="0"/>
                </a:moveTo>
                <a:lnTo>
                  <a:pt x="95923" y="0"/>
                </a:lnTo>
                <a:cubicBezTo>
                  <a:pt x="102825" y="0"/>
                  <a:pt x="108451" y="5678"/>
                  <a:pt x="108191" y="12554"/>
                </a:cubicBezTo>
                <a:cubicBezTo>
                  <a:pt x="108139" y="13934"/>
                  <a:pt x="108086" y="15314"/>
                  <a:pt x="108008" y="16669"/>
                </a:cubicBezTo>
                <a:lnTo>
                  <a:pt x="120927" y="16669"/>
                </a:lnTo>
                <a:cubicBezTo>
                  <a:pt x="127724" y="16669"/>
                  <a:pt x="133715" y="22294"/>
                  <a:pt x="133194" y="29639"/>
                </a:cubicBezTo>
                <a:cubicBezTo>
                  <a:pt x="131240" y="56648"/>
                  <a:pt x="117437" y="71493"/>
                  <a:pt x="102461" y="79255"/>
                </a:cubicBezTo>
                <a:cubicBezTo>
                  <a:pt x="98346" y="81390"/>
                  <a:pt x="94152" y="82979"/>
                  <a:pt x="90168" y="84151"/>
                </a:cubicBezTo>
                <a:cubicBezTo>
                  <a:pt x="84906" y="91600"/>
                  <a:pt x="79437" y="95533"/>
                  <a:pt x="75088" y="97642"/>
                </a:cubicBezTo>
                <a:lnTo>
                  <a:pt x="75088" y="116681"/>
                </a:lnTo>
                <a:lnTo>
                  <a:pt x="91756" y="116681"/>
                </a:lnTo>
                <a:cubicBezTo>
                  <a:pt x="96366" y="116681"/>
                  <a:pt x="100091" y="120406"/>
                  <a:pt x="100091" y="125016"/>
                </a:cubicBezTo>
                <a:cubicBezTo>
                  <a:pt x="100091" y="129626"/>
                  <a:pt x="96366" y="133350"/>
                  <a:pt x="91756" y="133350"/>
                </a:cubicBezTo>
                <a:lnTo>
                  <a:pt x="41750" y="133350"/>
                </a:lnTo>
                <a:cubicBezTo>
                  <a:pt x="37140" y="133350"/>
                  <a:pt x="33416" y="129626"/>
                  <a:pt x="33416" y="125016"/>
                </a:cubicBezTo>
                <a:cubicBezTo>
                  <a:pt x="33416" y="120406"/>
                  <a:pt x="37140" y="116681"/>
                  <a:pt x="41750" y="116681"/>
                </a:cubicBezTo>
                <a:lnTo>
                  <a:pt x="58419" y="116681"/>
                </a:lnTo>
                <a:lnTo>
                  <a:pt x="58419" y="97642"/>
                </a:lnTo>
                <a:cubicBezTo>
                  <a:pt x="54252" y="95637"/>
                  <a:pt x="49069" y="91913"/>
                  <a:pt x="44016" y="85063"/>
                </a:cubicBezTo>
                <a:cubicBezTo>
                  <a:pt x="39224" y="83813"/>
                  <a:pt x="34015" y="81911"/>
                  <a:pt x="28936" y="79046"/>
                </a:cubicBezTo>
                <a:cubicBezTo>
                  <a:pt x="14846" y="71155"/>
                  <a:pt x="2136" y="56283"/>
                  <a:pt x="313" y="29587"/>
                </a:cubicBezTo>
                <a:cubicBezTo>
                  <a:pt x="-182" y="22268"/>
                  <a:pt x="5782" y="16643"/>
                  <a:pt x="12580" y="16643"/>
                </a:cubicBezTo>
                <a:lnTo>
                  <a:pt x="25498" y="16643"/>
                </a:lnTo>
                <a:cubicBezTo>
                  <a:pt x="25420" y="15288"/>
                  <a:pt x="25368" y="13934"/>
                  <a:pt x="25316" y="12528"/>
                </a:cubicBezTo>
                <a:cubicBezTo>
                  <a:pt x="25055" y="5626"/>
                  <a:pt x="30681" y="-26"/>
                  <a:pt x="37583" y="-26"/>
                </a:cubicBezTo>
                <a:close/>
                <a:moveTo>
                  <a:pt x="26436" y="29170"/>
                </a:moveTo>
                <a:lnTo>
                  <a:pt x="12788" y="29170"/>
                </a:lnTo>
                <a:cubicBezTo>
                  <a:pt x="14403" y="51230"/>
                  <a:pt x="24534" y="62273"/>
                  <a:pt x="34978" y="68134"/>
                </a:cubicBezTo>
                <a:cubicBezTo>
                  <a:pt x="31228" y="58419"/>
                  <a:pt x="28129" y="45735"/>
                  <a:pt x="26436" y="29170"/>
                </a:cubicBezTo>
                <a:close/>
                <a:moveTo>
                  <a:pt x="98971" y="66883"/>
                </a:moveTo>
                <a:cubicBezTo>
                  <a:pt x="109519" y="60685"/>
                  <a:pt x="119051" y="49668"/>
                  <a:pt x="120666" y="29170"/>
                </a:cubicBezTo>
                <a:lnTo>
                  <a:pt x="107045" y="29170"/>
                </a:lnTo>
                <a:cubicBezTo>
                  <a:pt x="105430" y="45032"/>
                  <a:pt x="102513" y="57351"/>
                  <a:pt x="98971" y="66883"/>
                </a:cubicBez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2" name="Text 9"/>
          <p:cNvSpPr/>
          <p:nvPr/>
        </p:nvSpPr>
        <p:spPr>
          <a:xfrm>
            <a:off x="1438033" y="4722582"/>
            <a:ext cx="5347718" cy="31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Победитель Всероссийских конкурсов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3" name="Shape 10"/>
          <p:cNvSpPr/>
          <p:nvPr/>
        </p:nvSpPr>
        <p:spPr>
          <a:xfrm>
            <a:off x="959392" y="5142079"/>
            <a:ext cx="337171" cy="341543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00013" y="133350"/>
                </a:moveTo>
                <a:lnTo>
                  <a:pt x="25003" y="133350"/>
                </a:lnTo>
                <a:cubicBezTo>
                  <a:pt x="11199" y="133350"/>
                  <a:pt x="0" y="122151"/>
                  <a:pt x="0" y="108347"/>
                </a:cubicBezTo>
                <a:lnTo>
                  <a:pt x="0" y="25003"/>
                </a:lnTo>
                <a:cubicBezTo>
                  <a:pt x="0" y="11199"/>
                  <a:pt x="11199" y="0"/>
                  <a:pt x="25003" y="0"/>
                </a:cubicBezTo>
                <a:lnTo>
                  <a:pt x="104180" y="0"/>
                </a:lnTo>
                <a:cubicBezTo>
                  <a:pt x="111082" y="0"/>
                  <a:pt x="116681" y="5600"/>
                  <a:pt x="116681" y="12502"/>
                </a:cubicBezTo>
                <a:lnTo>
                  <a:pt x="116681" y="87511"/>
                </a:lnTo>
                <a:cubicBezTo>
                  <a:pt x="116681" y="92954"/>
                  <a:pt x="113191" y="97590"/>
                  <a:pt x="108347" y="99309"/>
                </a:cubicBezTo>
                <a:lnTo>
                  <a:pt x="108347" y="116681"/>
                </a:lnTo>
                <a:cubicBezTo>
                  <a:pt x="112957" y="116681"/>
                  <a:pt x="116681" y="120406"/>
                  <a:pt x="116681" y="125016"/>
                </a:cubicBezTo>
                <a:cubicBezTo>
                  <a:pt x="116681" y="129626"/>
                  <a:pt x="112957" y="133350"/>
                  <a:pt x="108347" y="133350"/>
                </a:cubicBezTo>
                <a:lnTo>
                  <a:pt x="100013" y="133350"/>
                </a:lnTo>
                <a:close/>
                <a:moveTo>
                  <a:pt x="25003" y="100013"/>
                </a:moveTo>
                <a:cubicBezTo>
                  <a:pt x="20393" y="100013"/>
                  <a:pt x="16669" y="103737"/>
                  <a:pt x="16669" y="108347"/>
                </a:cubicBezTo>
                <a:cubicBezTo>
                  <a:pt x="16669" y="112957"/>
                  <a:pt x="20393" y="116681"/>
                  <a:pt x="25003" y="116681"/>
                </a:cubicBezTo>
                <a:lnTo>
                  <a:pt x="91678" y="116681"/>
                </a:lnTo>
                <a:lnTo>
                  <a:pt x="91678" y="100013"/>
                </a:lnTo>
                <a:lnTo>
                  <a:pt x="25003" y="100013"/>
                </a:lnTo>
                <a:close/>
                <a:moveTo>
                  <a:pt x="33337" y="39588"/>
                </a:moveTo>
                <a:cubicBezTo>
                  <a:pt x="33337" y="43052"/>
                  <a:pt x="36124" y="45839"/>
                  <a:pt x="39588" y="45839"/>
                </a:cubicBezTo>
                <a:lnTo>
                  <a:pt x="85427" y="45839"/>
                </a:lnTo>
                <a:cubicBezTo>
                  <a:pt x="88891" y="45839"/>
                  <a:pt x="91678" y="43052"/>
                  <a:pt x="91678" y="39588"/>
                </a:cubicBezTo>
                <a:cubicBezTo>
                  <a:pt x="91678" y="36124"/>
                  <a:pt x="88891" y="33337"/>
                  <a:pt x="85427" y="33337"/>
                </a:cubicBezTo>
                <a:lnTo>
                  <a:pt x="39588" y="33337"/>
                </a:lnTo>
                <a:cubicBezTo>
                  <a:pt x="36124" y="33337"/>
                  <a:pt x="33337" y="36124"/>
                  <a:pt x="33337" y="39588"/>
                </a:cubicBezTo>
                <a:close/>
                <a:moveTo>
                  <a:pt x="39588" y="58341"/>
                </a:moveTo>
                <a:cubicBezTo>
                  <a:pt x="36124" y="58341"/>
                  <a:pt x="33337" y="61127"/>
                  <a:pt x="33337" y="64591"/>
                </a:cubicBezTo>
                <a:cubicBezTo>
                  <a:pt x="33337" y="68055"/>
                  <a:pt x="36124" y="70842"/>
                  <a:pt x="39588" y="70842"/>
                </a:cubicBezTo>
                <a:lnTo>
                  <a:pt x="85427" y="70842"/>
                </a:lnTo>
                <a:cubicBezTo>
                  <a:pt x="88891" y="70842"/>
                  <a:pt x="91678" y="68055"/>
                  <a:pt x="91678" y="64591"/>
                </a:cubicBezTo>
                <a:cubicBezTo>
                  <a:pt x="91678" y="61127"/>
                  <a:pt x="88891" y="58341"/>
                  <a:pt x="85427" y="58341"/>
                </a:cubicBezTo>
                <a:lnTo>
                  <a:pt x="39588" y="58341"/>
                </a:lnTo>
                <a:close/>
              </a:path>
            </a:pathLst>
          </a:custGeom>
          <a:solidFill>
            <a:srgbClr val="0071E3"/>
          </a:solidFill>
          <a:ln/>
        </p:spPr>
      </p:sp>
      <p:sp>
        <p:nvSpPr>
          <p:cNvPr id="44" name="Text 11"/>
          <p:cNvSpPr/>
          <p:nvPr/>
        </p:nvSpPr>
        <p:spPr>
          <a:xfrm>
            <a:off x="1454296" y="5141682"/>
            <a:ext cx="2882754" cy="31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Публикации в РИНЦ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5" name="Shape 3"/>
          <p:cNvSpPr/>
          <p:nvPr/>
        </p:nvSpPr>
        <p:spPr bwMode="auto">
          <a:xfrm>
            <a:off x="6732833" y="2819104"/>
            <a:ext cx="856193" cy="80753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6" name="Text 4"/>
          <p:cNvSpPr/>
          <p:nvPr/>
        </p:nvSpPr>
        <p:spPr bwMode="auto">
          <a:xfrm>
            <a:off x="6510843" y="2746073"/>
            <a:ext cx="1275899" cy="911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ВШ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7" name="Shape 3"/>
          <p:cNvSpPr/>
          <p:nvPr/>
        </p:nvSpPr>
        <p:spPr bwMode="auto">
          <a:xfrm>
            <a:off x="13249710" y="2788446"/>
            <a:ext cx="856193" cy="80753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48" name="Text 4"/>
          <p:cNvSpPr/>
          <p:nvPr/>
        </p:nvSpPr>
        <p:spPr bwMode="auto">
          <a:xfrm>
            <a:off x="13027720" y="2715415"/>
            <a:ext cx="1275899" cy="911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ЕЮ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9" name="Shape 3"/>
          <p:cNvSpPr/>
          <p:nvPr/>
        </p:nvSpPr>
        <p:spPr bwMode="auto">
          <a:xfrm>
            <a:off x="403396" y="6233013"/>
            <a:ext cx="856193" cy="80753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50" name="Text 4"/>
          <p:cNvSpPr/>
          <p:nvPr/>
        </p:nvSpPr>
        <p:spPr bwMode="auto">
          <a:xfrm>
            <a:off x="181406" y="6159982"/>
            <a:ext cx="1275899" cy="911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АЕ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1" name="Shape 3"/>
          <p:cNvSpPr/>
          <p:nvPr/>
        </p:nvSpPr>
        <p:spPr bwMode="auto">
          <a:xfrm>
            <a:off x="6735843" y="6213755"/>
            <a:ext cx="856193" cy="807536"/>
          </a:xfrm>
          <a:prstGeom prst="roundRect">
            <a:avLst>
              <a:gd name="adj" fmla="val 50000"/>
            </a:avLst>
          </a:prstGeom>
          <a:solidFill>
            <a:srgbClr val="0071E3"/>
          </a:solidFill>
          <a:ln/>
        </p:spPr>
      </p:sp>
      <p:sp>
        <p:nvSpPr>
          <p:cNvPr id="52" name="Text 4"/>
          <p:cNvSpPr/>
          <p:nvPr/>
        </p:nvSpPr>
        <p:spPr bwMode="auto">
          <a:xfrm>
            <a:off x="6513853" y="6140724"/>
            <a:ext cx="1275899" cy="911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ПЩ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3" name="Text 6"/>
          <p:cNvSpPr/>
          <p:nvPr/>
        </p:nvSpPr>
        <p:spPr bwMode="auto">
          <a:xfrm>
            <a:off x="7634805" y="3781075"/>
            <a:ext cx="4711555" cy="36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tx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Клинический консультант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4" name="Text 6"/>
          <p:cNvSpPr/>
          <p:nvPr/>
        </p:nvSpPr>
        <p:spPr bwMode="auto">
          <a:xfrm>
            <a:off x="14078203" y="3986348"/>
            <a:ext cx="4711555" cy="36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tx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Микробиологические испытания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5" name="Text 6"/>
          <p:cNvSpPr/>
          <p:nvPr/>
        </p:nvSpPr>
        <p:spPr bwMode="auto">
          <a:xfrm>
            <a:off x="1259589" y="6975380"/>
            <a:ext cx="4711555" cy="36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tx1"/>
                </a:solidFill>
                <a:latin typeface="Liter" pitchFamily="34" charset="0"/>
              </a:rPr>
              <a:t>Научный руководитель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6" name="Text 6"/>
          <p:cNvSpPr/>
          <p:nvPr/>
        </p:nvSpPr>
        <p:spPr bwMode="auto">
          <a:xfrm>
            <a:off x="7736822" y="6969708"/>
            <a:ext cx="4711555" cy="36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tx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Подготовка поверхности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7" name="Text 5"/>
          <p:cNvSpPr/>
          <p:nvPr/>
        </p:nvSpPr>
        <p:spPr bwMode="auto">
          <a:xfrm>
            <a:off x="7634805" y="2989425"/>
            <a:ext cx="3262991" cy="42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Liter" pitchFamily="34" charset="0"/>
              </a:rPr>
              <a:t>Виолетта </a:t>
            </a:r>
            <a:r>
              <a:rPr lang="ru-RU" sz="2000" b="1" dirty="0" err="1" smtClean="0">
                <a:solidFill>
                  <a:schemeClr val="tx1"/>
                </a:solidFill>
                <a:latin typeface="Liter" pitchFamily="34" charset="0"/>
              </a:rPr>
              <a:t>Шкондирова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8" name="Text 5"/>
          <p:cNvSpPr/>
          <p:nvPr/>
        </p:nvSpPr>
        <p:spPr bwMode="auto">
          <a:xfrm>
            <a:off x="14151682" y="2989425"/>
            <a:ext cx="3262991" cy="42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Егор Юркин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Text 5"/>
          <p:cNvSpPr/>
          <p:nvPr/>
        </p:nvSpPr>
        <p:spPr bwMode="auto">
          <a:xfrm>
            <a:off x="1309407" y="6390395"/>
            <a:ext cx="3262991" cy="42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Liter" pitchFamily="34" charset="0"/>
              </a:rPr>
              <a:t>Анастасия Ефремова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Text 5"/>
          <p:cNvSpPr/>
          <p:nvPr/>
        </p:nvSpPr>
        <p:spPr bwMode="auto">
          <a:xfrm>
            <a:off x="7736822" y="6396510"/>
            <a:ext cx="3262991" cy="42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Полина Щуркина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Text 17"/>
          <p:cNvSpPr/>
          <p:nvPr/>
        </p:nvSpPr>
        <p:spPr>
          <a:xfrm>
            <a:off x="7638291" y="4738254"/>
            <a:ext cx="5134861" cy="235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Тестирование опытных образцов, оценка эргономики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 17"/>
          <p:cNvSpPr/>
          <p:nvPr/>
        </p:nvSpPr>
        <p:spPr>
          <a:xfrm>
            <a:off x="14078203" y="4987386"/>
            <a:ext cx="5134861" cy="235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Тесты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антибактериальную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активность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(S. aureus, P. aeruginosa)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 17"/>
          <p:cNvSpPr/>
          <p:nvPr/>
        </p:nvSpPr>
        <p:spPr>
          <a:xfrm>
            <a:off x="1259589" y="7836074"/>
            <a:ext cx="5134861" cy="235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Контроль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разработки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покрытия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 17"/>
          <p:cNvSpPr/>
          <p:nvPr/>
        </p:nvSpPr>
        <p:spPr>
          <a:xfrm>
            <a:off x="7736822" y="8049965"/>
            <a:ext cx="5134861" cy="235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Очистка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инструментов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лабораторные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журналы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подготовка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материалов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РИД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 17"/>
          <p:cNvSpPr/>
          <p:nvPr/>
        </p:nvSpPr>
        <p:spPr bwMode="auto">
          <a:xfrm>
            <a:off x="1242641" y="8523669"/>
            <a:ext cx="5134861" cy="235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Интерпретация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SEM/EDS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 47"/>
          <p:cNvSpPr/>
          <p:nvPr/>
        </p:nvSpPr>
        <p:spPr>
          <a:xfrm>
            <a:off x="13522118" y="6779959"/>
            <a:ext cx="559773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 входе:</a:t>
            </a:r>
            <a:endParaRPr lang="en-US" sz="3200" dirty="0"/>
          </a:p>
        </p:txBody>
      </p:sp>
      <p:sp>
        <p:nvSpPr>
          <p:cNvPr id="68" name="Text 48"/>
          <p:cNvSpPr/>
          <p:nvPr/>
        </p:nvSpPr>
        <p:spPr>
          <a:xfrm>
            <a:off x="13522118" y="7197700"/>
            <a:ext cx="559773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Базовые знания стоматологии, антимикробных свойств серебра, экономики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 50"/>
          <p:cNvSpPr/>
          <p:nvPr/>
        </p:nvSpPr>
        <p:spPr>
          <a:xfrm>
            <a:off x="13522118" y="7827645"/>
            <a:ext cx="559773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D1D1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 выходе:</a:t>
            </a:r>
            <a:endParaRPr lang="en-US" sz="3200" dirty="0"/>
          </a:p>
        </p:txBody>
      </p:sp>
      <p:sp>
        <p:nvSpPr>
          <p:cNvPr id="70" name="Text 51"/>
          <p:cNvSpPr/>
          <p:nvPr/>
        </p:nvSpPr>
        <p:spPr>
          <a:xfrm>
            <a:off x="13522118" y="8251209"/>
            <a:ext cx="559773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Технология гальванического осаждения, опыт R&amp;D, навыки коммерциализации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 46"/>
          <p:cNvSpPr/>
          <p:nvPr/>
        </p:nvSpPr>
        <p:spPr>
          <a:xfrm>
            <a:off x="13507180" y="6316673"/>
            <a:ext cx="528257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1D1D1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Компетенции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1171</Words>
  <Application>Microsoft Office PowerPoint</Application>
  <DocSecurity>0</DocSecurity>
  <PresentationFormat>Произвольный</PresentationFormat>
  <Paragraphs>295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Hedvig Letters Sans</vt:lpstr>
      <vt:lpstr>inherit</vt:lpstr>
      <vt:lpstr>Liter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Наталья Болотова</dc:creator>
  <cp:keywords/>
  <dc:description/>
  <cp:lastModifiedBy>Kirill</cp:lastModifiedBy>
  <cp:revision>55</cp:revision>
  <dcterms:created xsi:type="dcterms:W3CDTF">2026-02-16T12:08:47Z</dcterms:created>
  <dcterms:modified xsi:type="dcterms:W3CDTF">2026-04-27T13:05:26Z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