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  <p:embeddedFont>
      <p:font typeface="Franklin Gothic"/>
      <p:bold r:id="rId28"/>
    </p:embeddedFont>
    <p:embeddedFont>
      <p:font typeface="Lato Black"/>
      <p:bold r:id="rId29"/>
      <p:boldItalic r:id="rId30"/>
    </p:embeddedFont>
    <p:embeddedFont>
      <p:font typeface="Helvetica Neue"/>
      <p:regular r:id="rId31"/>
      <p:bold r:id="rId32"/>
      <p:italic r:id="rId33"/>
      <p:boldItalic r:id="rId34"/>
    </p:embeddedFont>
    <p:embeddedFont>
      <p:font typeface="PT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6817127-80A8-4893-8105-1523A01F1AF5}">
  <a:tblStyle styleId="{B6817127-80A8-4893-8105-1523A01F1AF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FranklinGothic-bold.fntdata"/><Relationship Id="rId27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atoBlack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regular.fntdata"/><Relationship Id="rId30" Type="http://schemas.openxmlformats.org/officeDocument/2006/relationships/font" Target="fonts/LatoBlack-boldItalic.fntdata"/><Relationship Id="rId11" Type="http://schemas.openxmlformats.org/officeDocument/2006/relationships/slide" Target="slides/slide5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4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7.xml"/><Relationship Id="rId35" Type="http://schemas.openxmlformats.org/officeDocument/2006/relationships/font" Target="fonts/PTSans-regular.fntdata"/><Relationship Id="rId12" Type="http://schemas.openxmlformats.org/officeDocument/2006/relationships/slide" Target="slides/slide6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9.xml"/><Relationship Id="rId37" Type="http://schemas.openxmlformats.org/officeDocument/2006/relationships/font" Target="fonts/PTSans-italic.fntdata"/><Relationship Id="rId14" Type="http://schemas.openxmlformats.org/officeDocument/2006/relationships/slide" Target="slides/slide8.xml"/><Relationship Id="rId36" Type="http://schemas.openxmlformats.org/officeDocument/2006/relationships/font" Target="fonts/PTSans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PTSans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killbox.ru/media/marketing/kak-otsenit-obyem-rynka-metodom-pam-tam-sam-som-rasskazyvaem-na-primere-onlaynservisa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9ed9afd8d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9ed9afd8d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9900FF"/>
                </a:solidFill>
              </a:rPr>
              <a:t>для заказных проектов:</a:t>
            </a:r>
            <a:r>
              <a:rPr b="1" lang="ru" sz="1200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u="sng">
                <a:solidFill>
                  <a:schemeClr val="hlink"/>
                </a:solidFill>
                <a:hlinkClick r:id="rId2"/>
              </a:rPr>
              <a:t>https://skillbox.ru/media/marketing/kak-otsenit-obyem-rynka-metodom-pam-tam-sam-som-rasskazyvaem-na-primere-onlaynservisa/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632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632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" name="Google Shape;26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rive.google.com/drive/folders/1b7ZLuIJqeKASsA70DBy9EBCSuKclOMiP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aqa.ru/forum/blogs-1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320272" y="1364741"/>
            <a:ext cx="7024200" cy="12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Mini-fish - мобильный конструктор экосистемы аквариума</a:t>
            </a:r>
            <a:b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b="1" lang="ru" sz="2100">
                <a:solidFill>
                  <a:srgbClr val="2F5496"/>
                </a:solidFill>
              </a:rPr>
              <a:t>Squad-QWERTY</a:t>
            </a: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374275" y="1812650"/>
            <a:ext cx="4517700" cy="1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b="1" i="0" sz="12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 пользователь – человек решивший завести аквариум. У него нет должной компетенции в подборе флоры и фауны, мы в этом поможем. Самостоятельное освоение данной области занимает много времени, которое мало кто захочет потратить. Наш проект уникален, поскольку никто еще не делал цифровой конструктор экосистемы аквариума.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i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5266068" y="1887725"/>
            <a:ext cx="35271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b="1" i="0" sz="12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Мы предлагаем пользователю уникальную возможность - с помощью цифрового конструктора подобрать гармонирующие между собой компоненты. Пользователь также получит цифровую копию аквариума с потребностями обитателей в реальном времени. Так он не забудет покормить обитателей и увидит последствия того или иного действия.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i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374267" y="828320"/>
            <a:ext cx="67371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Заказчик проекта (потенциальный заказчик): </a:t>
            </a:r>
            <a:endParaRPr b="1" i="0" sz="8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439328" y="4065071"/>
            <a:ext cx="29652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 </a:t>
            </a:r>
            <a:endParaRPr b="1" i="0" sz="9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25400" marR="12700" rtl="0" algn="l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ru" sz="9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EduNet</a:t>
            </a:r>
            <a:endParaRPr b="1" i="0" sz="9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286542" y="519333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проекта: </a:t>
            </a:r>
            <a:r>
              <a:rPr lang="ru" sz="12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Mini-fish - мобильный конструктор экосистемы аквариума</a:t>
            </a:r>
            <a:b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2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374275" y="1140300"/>
            <a:ext cx="4472400" cy="7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Человек желающий завести аквариум или его цифровой аналог. </a:t>
            </a:r>
            <a:endParaRPr b="1" sz="13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6148075" y="4428900"/>
            <a:ext cx="2645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1" sz="1000" u="none" cap="none" strike="noStrike">
              <a:solidFill>
                <a:schemeClr val="dk1"/>
              </a:solidFill>
              <a:highlight>
                <a:schemeClr val="accent6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420">
                <a:solidFill>
                  <a:srgbClr val="0B5394"/>
                </a:solidFill>
              </a:rPr>
              <a:t>Описание проекта</a:t>
            </a:r>
            <a:endParaRPr sz="2420">
              <a:solidFill>
                <a:srgbClr val="0B5394"/>
              </a:solidFill>
            </a:endParaRPr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Приложение в котором пользователь может с помощью конструктора собрать свой аквариум, также в приложении есть цифровой двойник собранного аквариума, за которым пользователь может ухаживать, чтобы понять каковы будут последствия его решений и действий, имеется возможность за подписку пройти обучение основам аквариумистики, а также доступен  узкопрофильный маркетплейс по товарам и услугам связанными с аквариумом (в тестовой версии - опрос на предзаказ за дополнительный бонус)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311700" y="1109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 клиент – рядовой человек, который хочет приобрести аквариум. Приложение не имеет возрастных рамок, поэтому каждый, кто имеет под рукой телефон наш потенциальный клиент. Согласно </a:t>
            </a:r>
            <a:r>
              <a:rPr lang="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исследованиям</a:t>
            </a:r>
            <a:r>
              <a:rPr lang="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11% людей в России содержат аквариум. Мы же поможем людям примкнуть к этому сообществу.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Помимо этого, целевой аудиторией также являются магазины-поставщики кормов и магазины, которые хотят повысить квалификацию своих сотрудников.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6541350" y="958875"/>
            <a:ext cx="2156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1" sz="1000" u="none" cap="none" strike="noStrike">
              <a:solidFill>
                <a:schemeClr val="dk1"/>
              </a:solidFill>
              <a:highlight>
                <a:schemeClr val="accent6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110225"/>
            <a:ext cx="8520600" cy="3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</a:rPr>
              <a:t>По результатам опрошенных людей, была получена информация, что люди не видят смысла ради единоразовой выгоды скачивать наше приложение. Однако их заинтересовала возможность отслеживать состояние аквариума с помощью цифрового двойника. Наше приложение по их словам отличная возможность начать путь аквариумиста без опасности для реальных питомцев.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i="1">
              <a:solidFill>
                <a:srgbClr val="666666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000" u="none" cap="none" strike="noStrike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b="0" i="0" sz="2400" u="none" cap="none" strike="noStrik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ru"/>
              <a:t>AS-IS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ru"/>
              <a:t>Человек решил обновить интерьер, разбавив серые будни маленькими питомцами.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ru"/>
              <a:t>Он не знает, как собрать красивый аквариум, чтобы рыбки не конфликтовали между собой.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ru"/>
              <a:t>В зоомагазине консультант рекомендует человеку дорогие решения, чтобы на неопытности пользователя увеличить выручку.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ru"/>
              <a:t>Как итог пользователь не знает правил ухода за аквариумом, а также переплатил за ненужные ему решения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"/>
              <a:t>TO BE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"/>
              <a:t>Человек воспользовался приложением, где собрал интересующие его компоненты.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"/>
              <a:t>Цифровой двойник экосистемы помогает и направляет пользователя по уходу за аквариумом. 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"/>
              <a:t>Как итог у человека долговечный и красивый аквариум.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19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4903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708"/>
              <a:buNone/>
            </a:pPr>
            <a:r>
              <a:rPr lang="ru" sz="2132">
                <a:solidFill>
                  <a:schemeClr val="dk1"/>
                </a:solidFill>
              </a:rPr>
              <a:t>Проведя исследования доходности магазинов по России и проанализировав информацию, было сделано заключение, что средняя доходность одного зоомагазина за год составляет порядка 30 миллионов рублей чистой прибыли. Общая выручка составляет порядка 300 миллионов рублей.</a:t>
            </a:r>
            <a:endParaRPr sz="2132">
              <a:solidFill>
                <a:schemeClr val="dk1"/>
              </a:solidFill>
            </a:endParaRPr>
          </a:p>
        </p:txBody>
      </p:sp>
      <p:sp>
        <p:nvSpPr>
          <p:cNvPr id="114" name="Google Shape;114;p20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311700" y="1134475"/>
            <a:ext cx="5935500" cy="3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</a:rPr>
              <a:t>На данный момент реализована возможность добавления обитателей аквариума и блокировка этой возможности при их несовместимости.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83">
                <a:solidFill>
                  <a:schemeClr val="dk1"/>
                </a:solidFill>
              </a:rPr>
              <a:t>Ссылка на прототип: </a:t>
            </a:r>
            <a:r>
              <a:rPr lang="ru" sz="1583" u="sng">
                <a:solidFill>
                  <a:schemeClr val="hlink"/>
                </a:solidFill>
                <a:hlinkClick r:id="rId3"/>
              </a:rPr>
              <a:t>https://drive.google.com/drive/folders/1b7ZLuIJqeKASsA70DBy9EBCSuKclOMiP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</a:rPr>
              <a:t>QR-code: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t/>
            </a:r>
            <a:endParaRPr b="1" sz="1687">
              <a:solidFill>
                <a:schemeClr val="dk1"/>
              </a:solidFill>
            </a:endParaRPr>
          </a:p>
        </p:txBody>
      </p:sp>
      <p:sp>
        <p:nvSpPr>
          <p:cNvPr id="120" name="Google Shape;120;p21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9600" y="850094"/>
            <a:ext cx="1894618" cy="4141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23202" y="3701575"/>
            <a:ext cx="1360250" cy="136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362550" y="1121250"/>
            <a:ext cx="8520600" cy="3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3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Приложение в котором пользователь может с помощью конструктора собрать свой аквариум, также в приложении есть цифровой двойник собранного аквариума, за которым пользователь может ухаживать, чтобы понять каковы будут последствия его решений и действий, имеется возможность за подписку пройти обучение основам аквариумистики, а также доступен  узкопрофильный маркетплейс по товарам и услугам связанными с аквариумом (в тестовой версии - опрос на предзаказ за дополнительный бонус).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28" name="Google Shape;128;p22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" sz="2400" u="none" cap="none" strike="noStrik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2544510" y="239926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br>
              <a:rPr lang="ru" sz="2400"/>
            </a:br>
            <a:endParaRPr/>
          </a:p>
        </p:txBody>
      </p:sp>
      <p:graphicFrame>
        <p:nvGraphicFramePr>
          <p:cNvPr id="134" name="Google Shape;134;p23"/>
          <p:cNvGraphicFramePr/>
          <p:nvPr/>
        </p:nvGraphicFramePr>
        <p:xfrm>
          <a:off x="592750" y="8768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{B6817127-80A8-4893-8105-1523A01F1AF5}</a:tableStyleId>
              </a:tblPr>
              <a:tblGrid>
                <a:gridCol w="1614400"/>
                <a:gridCol w="2114775"/>
                <a:gridCol w="1525775"/>
                <a:gridCol w="1418175"/>
                <a:gridCol w="1519525"/>
              </a:tblGrid>
              <a:tr h="304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Зоо консультанты</a:t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Как правило зоо консультанты бесплатно и быстро ознакомят вас с нужной информацией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Живой диалог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Получение информации от заинтересованного лица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получения ответа на неочевидные вопросы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6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AquaLife3D</a:t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Мобильная игра – симулятор, где пользователь ухаживает за виртуальным конструктором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Симуляция аквариума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Отсутствие возможности сразу собрать аквариум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Визуал и имитация аквариума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Aquarium Note</a:t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Мобильное приложение для отслеживания состояния аквариума и генерация полезных советов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Подробный анализ состояния аквариума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Довольно сложная для понимания информация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Подробные отчеты по состоянию воды упростив их для рядового пользователя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AquaScape</a:t>
                      </a:r>
                      <a:endParaRPr b="1" sz="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Помогает пользователю придумать ландшафт будущего аквариума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реалистичный визуализатор готового продукта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Больше ничего предложить не может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Алгоритмы подбора ландшафта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9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Mini-fish</a:t>
                      </a:r>
                      <a:endParaRPr b="1" sz="9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1" sz="9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Цифровой конструктор экосистемы аквариума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самому сконструировать аквариум и учиться на цифровом двойнике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Отсутствуют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Рыбов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5" name="Google Shape;135;p23"/>
          <p:cNvSpPr txBox="1"/>
          <p:nvPr/>
        </p:nvSpPr>
        <p:spPr>
          <a:xfrm>
            <a:off x="56775" y="552000"/>
            <a:ext cx="16917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D493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Мы выделили 3 основных направления монетизации. Доход с рекламы, когда пользователь взаимодействует с цифровым двойником аквариума и партнерские отчисления с продаж через маркетплейс. Продажа нативной рекламы: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- процент от продаж на маркетплейсе - 5% от объема продаж;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- подписка - 1 доллар (доступ к модулю обучения и расширенному функционалу);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- нативная реклама - 1 рубль за количество подписчиков/пользователей приложения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Согласно нашим ожиданиям выход в положительный доход произойдет на 12 месяце и составит 1594 рублей.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11143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9032"/>
              <a:buNone/>
            </a:pPr>
            <a:r>
              <a:t/>
            </a:r>
            <a:endParaRPr/>
          </a:p>
        </p:txBody>
      </p:sp>
      <p:sp>
        <p:nvSpPr>
          <p:cNvPr id="141" name="Google Shape;141;p24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47" name="Google Shape;147;p25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3513" y="559400"/>
            <a:ext cx="5995676" cy="446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Покупка рекламы в специализированных группах в социальных сетях. </a:t>
            </a: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Покупка рекламы в группах в ВК: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https://vk.com/akva_botanica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</a:rPr>
              <a:t>https://vk.com/aquaelrus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20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https://www.aqa.ru/forum/blogs-1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Закупка рекламы в игровых приложениях, где нужно за кем-то ухаживать.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75000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type="title"/>
          </p:nvPr>
        </p:nvSpPr>
        <p:spPr>
          <a:xfrm>
            <a:off x="533050" y="2629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Смета (потребность в инвестициях)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и/или финансовая модель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60" name="Google Shape;16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8379"/>
              <a:buFont typeface="Arial"/>
              <a:buNone/>
            </a:pPr>
            <a:r>
              <a:rPr lang="ru" sz="2273">
                <a:solidFill>
                  <a:schemeClr val="dk1"/>
                </a:solidFill>
                <a:highlight>
                  <a:srgbClr val="FFFFFF"/>
                </a:highlight>
              </a:rPr>
              <a:t>Затраты на разработку:</a:t>
            </a:r>
            <a:endParaRPr sz="227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2739"/>
              <a:buFont typeface="Arial"/>
              <a:buNone/>
            </a:pPr>
            <a:r>
              <a:rPr lang="ru" sz="2573"/>
              <a:t>1)</a:t>
            </a:r>
            <a:r>
              <a:rPr lang="ru" sz="2273">
                <a:solidFill>
                  <a:schemeClr val="dk1"/>
                </a:solidFill>
                <a:highlight>
                  <a:srgbClr val="FFFFFF"/>
                </a:highlight>
              </a:rPr>
              <a:t>Разработка ядра приложения 1.5 месяца – 270 часов. 168750 рублей</a:t>
            </a:r>
            <a:endParaRPr sz="227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2739"/>
              <a:buFont typeface="Arial"/>
              <a:buNone/>
            </a:pPr>
            <a:r>
              <a:rPr lang="ru" sz="2573"/>
              <a:t>2)</a:t>
            </a:r>
            <a:r>
              <a:rPr lang="ru" sz="2273">
                <a:solidFill>
                  <a:schemeClr val="dk1"/>
                </a:solidFill>
                <a:highlight>
                  <a:srgbClr val="FFFFFF"/>
                </a:highlight>
              </a:rPr>
              <a:t>Дизайн 2-3 недели -100 часов. 60000 рублей</a:t>
            </a:r>
            <a:endParaRPr sz="227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2739"/>
              <a:buFont typeface="Arial"/>
              <a:buNone/>
            </a:pPr>
            <a:r>
              <a:rPr lang="ru" sz="2573"/>
              <a:t>3)</a:t>
            </a:r>
            <a:r>
              <a:rPr lang="ru" sz="2273">
                <a:solidFill>
                  <a:schemeClr val="dk1"/>
                </a:solidFill>
                <a:highlight>
                  <a:srgbClr val="FFFFFF"/>
                </a:highlight>
              </a:rPr>
              <a:t>Анимация 1 месяц – 180 часов. 90000 рублей</a:t>
            </a:r>
            <a:endParaRPr sz="227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8379"/>
              <a:buFont typeface="Arial"/>
              <a:buNone/>
            </a:pPr>
            <a:r>
              <a:rPr lang="ru" sz="2273">
                <a:solidFill>
                  <a:schemeClr val="dk1"/>
                </a:solidFill>
                <a:highlight>
                  <a:srgbClr val="FFFFFF"/>
                </a:highlight>
              </a:rPr>
              <a:t>Общая сумма на разработку - </a:t>
            </a:r>
            <a:endParaRPr sz="227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8379"/>
              <a:buFont typeface="Arial"/>
              <a:buNone/>
            </a:pPr>
            <a:r>
              <a:rPr lang="ru" sz="2273">
                <a:solidFill>
                  <a:schemeClr val="dk1"/>
                </a:solidFill>
                <a:highlight>
                  <a:srgbClr val="FFFFFF"/>
                </a:highlight>
              </a:rPr>
              <a:t>Постоянные затраты: 321250 рублей</a:t>
            </a:r>
            <a:endParaRPr sz="227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2739"/>
              <a:buFont typeface="Arial"/>
              <a:buNone/>
            </a:pPr>
            <a:r>
              <a:rPr lang="ru" sz="2573"/>
              <a:t>1)</a:t>
            </a:r>
            <a:r>
              <a:rPr lang="ru" sz="2273">
                <a:solidFill>
                  <a:schemeClr val="dk1"/>
                </a:solidFill>
                <a:highlight>
                  <a:srgbClr val="FFFFFF"/>
                </a:highlight>
              </a:rPr>
              <a:t>Реклама в приложениях 26000 рублей</a:t>
            </a:r>
            <a:endParaRPr sz="227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8379"/>
              <a:buFont typeface="Arial"/>
              <a:buNone/>
            </a:pPr>
            <a:r>
              <a:rPr lang="ru" sz="2273">
                <a:solidFill>
                  <a:schemeClr val="dk1"/>
                </a:solidFill>
                <a:highlight>
                  <a:srgbClr val="FFFFFF"/>
                </a:highlight>
              </a:rPr>
              <a:t>2)Реклама в тематических группах - закреп рекламы 200 рублей в день</a:t>
            </a:r>
            <a:endParaRPr sz="227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t/>
            </a:r>
            <a:endParaRPr sz="17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2500"/>
              <a:buNone/>
            </a:pPr>
            <a:r>
              <a:t/>
            </a:r>
            <a:endParaRPr sz="1600">
              <a:solidFill>
                <a:srgbClr val="FF99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 ранней стадии жизни проекта источниками финансирования будут являться субъекты внутреннего финансирования — люди, заинтересованные в том, чтобы фирма продолжала деятельность и развивалась. В нашем случае к категории относятся участники проекта.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Затем предполагаемыми источниками прибыли будут являться доходы с клиентов и рекламы.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66" name="Google Shape;166;p28"/>
          <p:cNvSpPr txBox="1"/>
          <p:nvPr/>
        </p:nvSpPr>
        <p:spPr>
          <a:xfrm>
            <a:off x="1480550" y="140401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финансирования</a:t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"/>
              <a:t>Создание прототипа приложения —  осень 2023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"/>
              <a:t>Создание полноценно готового продукта — зима 2024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"/>
              <a:t>Рекламная кампания — зима 2024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"/>
              <a:t>Создание сайта проекта — весна 2024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72" name="Google Shape;172;p29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b="1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8" name="Google Shape;178;p30"/>
          <p:cNvSpPr txBox="1"/>
          <p:nvPr/>
        </p:nvSpPr>
        <p:spPr>
          <a:xfrm>
            <a:off x="0" y="1143000"/>
            <a:ext cx="9144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93C92"/>
                </a:solidFill>
              </a:rPr>
              <a:t>Ураев Игорь Викторович – руководитель проекта</a:t>
            </a:r>
            <a:endParaRPr b="1" sz="1600">
              <a:solidFill>
                <a:srgbClr val="093C9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93C92"/>
                </a:solidFill>
              </a:rPr>
              <a:t>Уваров Александр Александрович - кодер проекта</a:t>
            </a:r>
            <a:endParaRPr b="1" sz="1600">
              <a:solidFill>
                <a:srgbClr val="093C9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93C92"/>
                </a:solidFill>
              </a:rPr>
              <a:t>Некрылов Вадим Александрович - кодер проекта</a:t>
            </a:r>
            <a:endParaRPr b="1" sz="1600">
              <a:solidFill>
                <a:srgbClr val="093C9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93C92"/>
                </a:solidFill>
              </a:rPr>
              <a:t>Чижов Кирилл Дмитриевич - кодер проекта</a:t>
            </a:r>
            <a:endParaRPr b="1" sz="1600">
              <a:solidFill>
                <a:srgbClr val="093C9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93C92"/>
                </a:solidFill>
              </a:rPr>
              <a:t>Косенков Евгений Александрович - кодер проекта</a:t>
            </a:r>
            <a:endParaRPr b="1" sz="1600">
              <a:solidFill>
                <a:srgbClr val="093C9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93C92"/>
                </a:solidFill>
              </a:rPr>
              <a:t>Болдарев Владимир Олегович - специалист по маркетингу</a:t>
            </a:r>
            <a:endParaRPr b="1" sz="1600">
              <a:solidFill>
                <a:srgbClr val="093C9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