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16"/>
  </p:notesMasterIdLst>
  <p:sldIdLst>
    <p:sldId id="256" r:id="rId2"/>
    <p:sldId id="257" r:id="rId3"/>
    <p:sldId id="258" r:id="rId4"/>
    <p:sldId id="275" r:id="rId5"/>
    <p:sldId id="259" r:id="rId6"/>
    <p:sldId id="276" r:id="rId7"/>
    <p:sldId id="280" r:id="rId8"/>
    <p:sldId id="277" r:id="rId9"/>
    <p:sldId id="278" r:id="rId10"/>
    <p:sldId id="279" r:id="rId11"/>
    <p:sldId id="281" r:id="rId12"/>
    <p:sldId id="283" r:id="rId13"/>
    <p:sldId id="285" r:id="rId14"/>
    <p:sldId id="286" r:id="rId15"/>
  </p:sldIdLst>
  <p:sldSz cx="18288000" cy="10287000"/>
  <p:notesSz cx="6858000" cy="9144000"/>
  <p:embeddedFontLst>
    <p:embeddedFont>
      <p:font typeface="Courier Prime" panose="020B0604020202020204" charset="0"/>
      <p:regular r:id="rId17"/>
      <p:bold r:id="rId18"/>
      <p:italic r:id="rId19"/>
      <p:boldItalic r:id="rId20"/>
    </p:embeddedFont>
    <p:embeddedFont>
      <p:font typeface="Fira Sans" panose="020B0604020202020204" charset="0"/>
      <p:regular r:id="rId21"/>
      <p:bold r:id="rId22"/>
      <p:italic r:id="rId23"/>
      <p:boldItalic r:id="rId24"/>
    </p:embeddedFont>
    <p:embeddedFont>
      <p:font typeface="Fira Sans Thin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76092"/>
    <a:srgbClr val="D7E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80253F-2F2C-4833-B78E-C8F22E5C8CEF}">
  <a:tblStyle styleId="{B580253F-2F2C-4833-B78E-C8F22E5C8C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78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5862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0763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0579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8836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849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018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462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755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7483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5326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54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48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347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1900" y="7541176"/>
            <a:ext cx="17044200" cy="1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Font typeface="Courier Prime"/>
              <a:buNone/>
              <a:defRPr sz="14300" i="0" u="none" strike="noStrike" cap="non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4998223" y="2343309"/>
            <a:ext cx="7807065" cy="5952132"/>
          </a:xfrm>
          <a:custGeom>
            <a:avLst/>
            <a:gdLst/>
            <a:ahLst/>
            <a:cxnLst/>
            <a:rect l="l" t="t" r="r" b="b"/>
            <a:pathLst>
              <a:path w="7807065" h="5952132" extrusionOk="0">
                <a:moveTo>
                  <a:pt x="0" y="0"/>
                </a:moveTo>
                <a:lnTo>
                  <a:pt x="7807065" y="0"/>
                </a:lnTo>
                <a:lnTo>
                  <a:pt x="7807065" y="5952132"/>
                </a:lnTo>
                <a:lnTo>
                  <a:pt x="0" y="5952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21218" t="-17458" r="-21218" b="-10369"/>
            </a:stretch>
          </a:blipFill>
          <a:ln>
            <a:noFill/>
          </a:ln>
        </p:spPr>
      </p:sp>
      <p:grpSp>
        <p:nvGrpSpPr>
          <p:cNvPr id="16" name="Google Shape;16;p3"/>
          <p:cNvGrpSpPr/>
          <p:nvPr/>
        </p:nvGrpSpPr>
        <p:grpSpPr>
          <a:xfrm>
            <a:off x="8901756" y="3148497"/>
            <a:ext cx="3286220" cy="3286220"/>
            <a:chOff x="0" y="0"/>
            <a:chExt cx="4381626" cy="4381626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4381626" cy="4381626"/>
            </a:xfrm>
            <a:custGeom>
              <a:avLst/>
              <a:gdLst/>
              <a:ahLst/>
              <a:cxnLst/>
              <a:rect l="l" t="t" r="r" b="b"/>
              <a:pathLst>
                <a:path w="4381626" h="4381626" extrusionOk="0">
                  <a:moveTo>
                    <a:pt x="0" y="0"/>
                  </a:moveTo>
                  <a:lnTo>
                    <a:pt x="4381626" y="0"/>
                  </a:lnTo>
                  <a:lnTo>
                    <a:pt x="4381626" y="4381626"/>
                  </a:lnTo>
                  <a:lnTo>
                    <a:pt x="0" y="43816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48000"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8" name="Google Shape;18;p3"/>
            <p:cNvSpPr/>
            <p:nvPr/>
          </p:nvSpPr>
          <p:spPr>
            <a:xfrm>
              <a:off x="567127" y="567127"/>
              <a:ext cx="3247372" cy="3247372"/>
            </a:xfrm>
            <a:custGeom>
              <a:avLst/>
              <a:gdLst/>
              <a:ahLst/>
              <a:cxnLst/>
              <a:rect l="l" t="t" r="r" b="b"/>
              <a:pathLst>
                <a:path w="3247372" h="3247372" extrusionOk="0">
                  <a:moveTo>
                    <a:pt x="0" y="0"/>
                  </a:moveTo>
                  <a:lnTo>
                    <a:pt x="3247372" y="0"/>
                  </a:lnTo>
                  <a:lnTo>
                    <a:pt x="3247372" y="3247372"/>
                  </a:lnTo>
                  <a:lnTo>
                    <a:pt x="0" y="32473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 amt="56000"/>
              </a:blip>
              <a:stretch>
                <a:fillRect/>
              </a:stretch>
            </a:blipFill>
            <a:ln>
              <a:noFill/>
            </a:ln>
          </p:spPr>
        </p:sp>
      </p:grpSp>
      <p:cxnSp>
        <p:nvCxnSpPr>
          <p:cNvPr id="19" name="Google Shape;19;p3"/>
          <p:cNvCxnSpPr/>
          <p:nvPr/>
        </p:nvCxnSpPr>
        <p:spPr>
          <a:xfrm>
            <a:off x="-70739" y="4609605"/>
            <a:ext cx="4345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3"/>
          <p:cNvCxnSpPr/>
          <p:nvPr/>
        </p:nvCxnSpPr>
        <p:spPr>
          <a:xfrm>
            <a:off x="13942441" y="4609605"/>
            <a:ext cx="4345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1;p3"/>
          <p:cNvCxnSpPr/>
          <p:nvPr/>
        </p:nvCxnSpPr>
        <p:spPr>
          <a:xfrm>
            <a:off x="-70739" y="5233650"/>
            <a:ext cx="4345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22;p3"/>
          <p:cNvCxnSpPr/>
          <p:nvPr/>
        </p:nvCxnSpPr>
        <p:spPr>
          <a:xfrm>
            <a:off x="13942441" y="5233650"/>
            <a:ext cx="4345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3"/>
          <p:cNvCxnSpPr/>
          <p:nvPr/>
        </p:nvCxnSpPr>
        <p:spPr>
          <a:xfrm>
            <a:off x="-70739" y="5857694"/>
            <a:ext cx="4345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3"/>
          <p:cNvCxnSpPr/>
          <p:nvPr/>
        </p:nvCxnSpPr>
        <p:spPr>
          <a:xfrm>
            <a:off x="13942441" y="5857694"/>
            <a:ext cx="4345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3"/>
          <p:cNvCxnSpPr/>
          <p:nvPr/>
        </p:nvCxnSpPr>
        <p:spPr>
          <a:xfrm>
            <a:off x="24511" y="458694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3"/>
          <p:cNvCxnSpPr/>
          <p:nvPr/>
        </p:nvCxnSpPr>
        <p:spPr>
          <a:xfrm>
            <a:off x="24511" y="9828306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3"/>
          <p:cNvSpPr txBox="1">
            <a:spLocks noGrp="1"/>
          </p:cNvSpPr>
          <p:nvPr>
            <p:ph type="title" idx="2"/>
          </p:nvPr>
        </p:nvSpPr>
        <p:spPr>
          <a:xfrm>
            <a:off x="621900" y="336338"/>
            <a:ext cx="17044200" cy="1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Font typeface="Courier Prime"/>
              <a:buNone/>
              <a:defRPr sz="14300" i="0" u="none" strike="noStrike" cap="non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300"/>
              <a:buNone/>
              <a:defRPr sz="14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621900" y="4055940"/>
            <a:ext cx="4851900" cy="3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5125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●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65125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○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65125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■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65125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●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65125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○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65125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■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65125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●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65125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○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65125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■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3"/>
          </p:nvPr>
        </p:nvSpPr>
        <p:spPr>
          <a:xfrm>
            <a:off x="12597950" y="4055940"/>
            <a:ext cx="4851900" cy="3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5125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●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65125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○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65125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■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65125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●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65125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○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65125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■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65125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●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65125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○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65125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■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621900" y="568691"/>
            <a:ext cx="17044200" cy="174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1pPr>
            <a:lvl2pPr lvl="1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2pPr>
            <a:lvl3pPr lvl="2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3pPr>
            <a:lvl4pPr lvl="3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4pPr>
            <a:lvl5pPr lvl="4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5pPr>
            <a:lvl6pPr lvl="5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6pPr>
            <a:lvl7pPr lvl="6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7pPr>
            <a:lvl8pPr lvl="7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8pPr>
            <a:lvl9pPr lvl="8">
              <a:spcBef>
                <a:spcPts val="0"/>
              </a:spcBef>
              <a:spcAft>
                <a:spcPts val="0"/>
              </a:spcAft>
              <a:buSzPts val="14300"/>
              <a:buNone/>
              <a:defRPr sz="14300"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-860705" y="3047271"/>
            <a:ext cx="5812996" cy="5812996"/>
          </a:xfrm>
          <a:custGeom>
            <a:avLst/>
            <a:gdLst/>
            <a:ahLst/>
            <a:cxnLst/>
            <a:rect l="l" t="t" r="r" b="b"/>
            <a:pathLst>
              <a:path w="5812996" h="5812996" extrusionOk="0">
                <a:moveTo>
                  <a:pt x="0" y="0"/>
                </a:moveTo>
                <a:lnTo>
                  <a:pt x="5812996" y="0"/>
                </a:lnTo>
                <a:lnTo>
                  <a:pt x="5812996" y="5812996"/>
                </a:lnTo>
                <a:lnTo>
                  <a:pt x="0" y="5812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>
            <a:off x="3932245" y="3047271"/>
            <a:ext cx="5812996" cy="5812996"/>
          </a:xfrm>
          <a:custGeom>
            <a:avLst/>
            <a:gdLst/>
            <a:ahLst/>
            <a:cxnLst/>
            <a:rect l="l" t="t" r="r" b="b"/>
            <a:pathLst>
              <a:path w="5812996" h="5812996" extrusionOk="0">
                <a:moveTo>
                  <a:pt x="0" y="0"/>
                </a:moveTo>
                <a:lnTo>
                  <a:pt x="5812997" y="0"/>
                </a:lnTo>
                <a:lnTo>
                  <a:pt x="5812997" y="5812996"/>
                </a:lnTo>
                <a:lnTo>
                  <a:pt x="0" y="5812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34;p4"/>
          <p:cNvSpPr/>
          <p:nvPr/>
        </p:nvSpPr>
        <p:spPr>
          <a:xfrm>
            <a:off x="8635105" y="3047271"/>
            <a:ext cx="5812996" cy="5812996"/>
          </a:xfrm>
          <a:custGeom>
            <a:avLst/>
            <a:gdLst/>
            <a:ahLst/>
            <a:cxnLst/>
            <a:rect l="l" t="t" r="r" b="b"/>
            <a:pathLst>
              <a:path w="5812996" h="5812996" extrusionOk="0">
                <a:moveTo>
                  <a:pt x="0" y="0"/>
                </a:moveTo>
                <a:lnTo>
                  <a:pt x="5812996" y="0"/>
                </a:lnTo>
                <a:lnTo>
                  <a:pt x="5812996" y="5812996"/>
                </a:lnTo>
                <a:lnTo>
                  <a:pt x="0" y="5812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" name="Google Shape;35;p4"/>
          <p:cNvSpPr/>
          <p:nvPr/>
        </p:nvSpPr>
        <p:spPr>
          <a:xfrm>
            <a:off x="13335709" y="3047271"/>
            <a:ext cx="5812996" cy="5812996"/>
          </a:xfrm>
          <a:custGeom>
            <a:avLst/>
            <a:gdLst/>
            <a:ahLst/>
            <a:cxnLst/>
            <a:rect l="l" t="t" r="r" b="b"/>
            <a:pathLst>
              <a:path w="5812996" h="5812996" extrusionOk="0">
                <a:moveTo>
                  <a:pt x="0" y="0"/>
                </a:moveTo>
                <a:lnTo>
                  <a:pt x="5812996" y="0"/>
                </a:lnTo>
                <a:lnTo>
                  <a:pt x="5812996" y="5812996"/>
                </a:lnTo>
                <a:lnTo>
                  <a:pt x="0" y="5812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" name="Google Shape;36;p4"/>
          <p:cNvSpPr txBox="1"/>
          <p:nvPr/>
        </p:nvSpPr>
        <p:spPr>
          <a:xfrm>
            <a:off x="468225" y="4772955"/>
            <a:ext cx="3155100" cy="1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50" b="0" i="0" u="none" strike="noStrike" cap="none">
                <a:solidFill>
                  <a:srgbClr val="F5641D"/>
                </a:solidFill>
                <a:latin typeface="Courier Prime"/>
                <a:ea typeface="Courier Prime"/>
                <a:cs typeface="Courier Prime"/>
                <a:sym typeface="Courier Prime"/>
              </a:rPr>
              <a:t>01</a:t>
            </a:r>
            <a:endParaRPr/>
          </a:p>
        </p:txBody>
      </p:sp>
      <p:sp>
        <p:nvSpPr>
          <p:cNvPr id="37" name="Google Shape;37;p4"/>
          <p:cNvSpPr txBox="1"/>
          <p:nvPr/>
        </p:nvSpPr>
        <p:spPr>
          <a:xfrm>
            <a:off x="9964035" y="4772955"/>
            <a:ext cx="3155100" cy="1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50" b="0" i="0" u="none" strike="noStrike" cap="none">
                <a:solidFill>
                  <a:srgbClr val="F5641D"/>
                </a:solidFill>
                <a:latin typeface="Courier Prime"/>
                <a:ea typeface="Courier Prime"/>
                <a:cs typeface="Courier Prime"/>
                <a:sym typeface="Courier Prime"/>
              </a:rPr>
              <a:t>03</a:t>
            </a:r>
            <a:endParaRPr/>
          </a:p>
        </p:txBody>
      </p:sp>
      <p:sp>
        <p:nvSpPr>
          <p:cNvPr id="38" name="Google Shape;38;p4"/>
          <p:cNvSpPr txBox="1"/>
          <p:nvPr/>
        </p:nvSpPr>
        <p:spPr>
          <a:xfrm>
            <a:off x="5261176" y="4772955"/>
            <a:ext cx="3155100" cy="1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50" b="0" i="0" u="none" strike="noStrike" cap="none">
                <a:solidFill>
                  <a:srgbClr val="F5641D"/>
                </a:solidFill>
                <a:latin typeface="Courier Prime"/>
                <a:ea typeface="Courier Prime"/>
                <a:cs typeface="Courier Prime"/>
                <a:sym typeface="Courier Prime"/>
              </a:rPr>
              <a:t>02</a:t>
            </a:r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4639529" y="4772955"/>
            <a:ext cx="3155100" cy="1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50" b="0" i="0" u="none" strike="noStrike" cap="none">
                <a:solidFill>
                  <a:srgbClr val="F5641D"/>
                </a:solidFill>
                <a:latin typeface="Courier Prime"/>
                <a:ea typeface="Courier Prime"/>
                <a:cs typeface="Courier Prime"/>
                <a:sym typeface="Courier Prime"/>
              </a:rPr>
              <a:t>04</a:t>
            </a:r>
            <a:endParaRPr/>
          </a:p>
        </p:txBody>
      </p:sp>
      <p:cxnSp>
        <p:nvCxnSpPr>
          <p:cNvPr id="40" name="Google Shape;40;p4"/>
          <p:cNvCxnSpPr/>
          <p:nvPr/>
        </p:nvCxnSpPr>
        <p:spPr>
          <a:xfrm>
            <a:off x="24511" y="458694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Google Shape;41;p4"/>
          <p:cNvCxnSpPr/>
          <p:nvPr/>
        </p:nvCxnSpPr>
        <p:spPr>
          <a:xfrm>
            <a:off x="24511" y="9828306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4"/>
          <p:cNvSpPr txBox="1">
            <a:spLocks noGrp="1"/>
          </p:cNvSpPr>
          <p:nvPr>
            <p:ph type="subTitle" idx="1"/>
          </p:nvPr>
        </p:nvSpPr>
        <p:spPr>
          <a:xfrm>
            <a:off x="590025" y="6173825"/>
            <a:ext cx="2911500" cy="13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2"/>
          </p:nvPr>
        </p:nvSpPr>
        <p:spPr>
          <a:xfrm>
            <a:off x="5383000" y="6173825"/>
            <a:ext cx="2911500" cy="13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3"/>
          </p:nvPr>
        </p:nvSpPr>
        <p:spPr>
          <a:xfrm>
            <a:off x="10084725" y="6173825"/>
            <a:ext cx="2911500" cy="13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ubTitle" idx="4"/>
          </p:nvPr>
        </p:nvSpPr>
        <p:spPr>
          <a:xfrm>
            <a:off x="14761325" y="6173825"/>
            <a:ext cx="2911500" cy="13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3198950" y="1081325"/>
            <a:ext cx="14165100" cy="2836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5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5"/>
          <p:cNvPicPr preferRelativeResize="0"/>
          <p:nvPr/>
        </p:nvPicPr>
        <p:blipFill rotWithShape="1">
          <a:blip r:embed="rId2">
            <a:alphaModFix/>
          </a:blip>
          <a:srcRect r="17136"/>
          <a:stretch/>
        </p:blipFill>
        <p:spPr>
          <a:xfrm>
            <a:off x="7375824" y="5005850"/>
            <a:ext cx="10912174" cy="482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"/>
          <p:cNvPicPr preferRelativeResize="0"/>
          <p:nvPr/>
        </p:nvPicPr>
        <p:blipFill rotWithShape="1">
          <a:blip r:embed="rId3">
            <a:alphaModFix/>
          </a:blip>
          <a:srcRect l="38111"/>
          <a:stretch/>
        </p:blipFill>
        <p:spPr>
          <a:xfrm>
            <a:off x="24500" y="458700"/>
            <a:ext cx="6266273" cy="536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Google Shape;50;p5"/>
          <p:cNvCxnSpPr/>
          <p:nvPr/>
        </p:nvCxnSpPr>
        <p:spPr>
          <a:xfrm>
            <a:off x="24511" y="458694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51;p5"/>
          <p:cNvCxnSpPr/>
          <p:nvPr/>
        </p:nvCxnSpPr>
        <p:spPr>
          <a:xfrm>
            <a:off x="24511" y="9828306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5"/>
          <p:cNvSpPr txBox="1"/>
          <p:nvPr/>
        </p:nvSpPr>
        <p:spPr>
          <a:xfrm>
            <a:off x="1208918" y="6040013"/>
            <a:ext cx="4008900" cy="3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25" b="0" i="0" u="none" strike="noStrike" cap="non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rPr>
              <a:t>01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>
            <a:off x="1103696" y="2707514"/>
            <a:ext cx="8147851" cy="8147851"/>
          </a:xfrm>
          <a:custGeom>
            <a:avLst/>
            <a:gdLst/>
            <a:ahLst/>
            <a:cxnLst/>
            <a:rect l="l" t="t" r="r" b="b"/>
            <a:pathLst>
              <a:path w="8147851" h="8147851" extrusionOk="0">
                <a:moveTo>
                  <a:pt x="0" y="0"/>
                </a:moveTo>
                <a:lnTo>
                  <a:pt x="8147851" y="0"/>
                </a:lnTo>
                <a:lnTo>
                  <a:pt x="8147851" y="8147850"/>
                </a:lnTo>
                <a:lnTo>
                  <a:pt x="0" y="8147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6000"/>
            </a:blip>
            <a:stretch>
              <a:fillRect/>
            </a:stretch>
          </a:blipFill>
          <a:ln>
            <a:noFill/>
          </a:ln>
        </p:spPr>
      </p:sp>
      <p:sp>
        <p:nvSpPr>
          <p:cNvPr id="55" name="Google Shape;55;p6"/>
          <p:cNvSpPr/>
          <p:nvPr/>
        </p:nvSpPr>
        <p:spPr>
          <a:xfrm>
            <a:off x="1752439" y="3459663"/>
            <a:ext cx="6283264" cy="6797418"/>
          </a:xfrm>
          <a:custGeom>
            <a:avLst/>
            <a:gdLst/>
            <a:ahLst/>
            <a:cxnLst/>
            <a:rect l="l" t="t" r="r" b="b"/>
            <a:pathLst>
              <a:path w="6283264" h="6797418" extrusionOk="0">
                <a:moveTo>
                  <a:pt x="0" y="0"/>
                </a:moveTo>
                <a:lnTo>
                  <a:pt x="6283264" y="0"/>
                </a:lnTo>
                <a:lnTo>
                  <a:pt x="6283264" y="6797418"/>
                </a:lnTo>
                <a:lnTo>
                  <a:pt x="0" y="6797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067" t="-3548" r="-99557" b="-30928"/>
            </a:stretch>
          </a:blipFill>
          <a:ln>
            <a:noFill/>
          </a:ln>
        </p:spPr>
      </p:sp>
      <p:cxnSp>
        <p:nvCxnSpPr>
          <p:cNvPr id="56" name="Google Shape;56;p6"/>
          <p:cNvCxnSpPr/>
          <p:nvPr/>
        </p:nvCxnSpPr>
        <p:spPr>
          <a:xfrm>
            <a:off x="24511" y="458694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6"/>
          <p:cNvCxnSpPr/>
          <p:nvPr/>
        </p:nvCxnSpPr>
        <p:spPr>
          <a:xfrm>
            <a:off x="24511" y="9828306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1423775" y="1108450"/>
            <a:ext cx="8244900" cy="144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1pPr>
            <a:lvl2pPr lvl="1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2pPr>
            <a:lvl3pPr lvl="2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3pPr>
            <a:lvl4pPr lvl="3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4pPr>
            <a:lvl5pPr lvl="4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5pPr>
            <a:lvl6pPr lvl="5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6pPr>
            <a:lvl7pPr lvl="6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7pPr>
            <a:lvl8pPr lvl="7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8pPr>
            <a:lvl9pPr lvl="8" rtl="0">
              <a:spcBef>
                <a:spcPts val="0"/>
              </a:spcBef>
              <a:spcAft>
                <a:spcPts val="0"/>
              </a:spcAft>
              <a:buSzPts val="11500"/>
              <a:buNone/>
              <a:defRPr sz="11500"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subTitle" idx="1"/>
          </p:nvPr>
        </p:nvSpPr>
        <p:spPr>
          <a:xfrm>
            <a:off x="11196825" y="1276375"/>
            <a:ext cx="62832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5641D"/>
              </a:buClr>
              <a:buSzPts val="3000"/>
              <a:buNone/>
              <a:defRPr sz="3000" b="1">
                <a:solidFill>
                  <a:srgbClr val="F5641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2"/>
          </p:nvPr>
        </p:nvSpPr>
        <p:spPr>
          <a:xfrm>
            <a:off x="11196825" y="2246475"/>
            <a:ext cx="5805000" cy="27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5125" algn="l">
              <a:spcBef>
                <a:spcPts val="0"/>
              </a:spcBef>
              <a:spcAft>
                <a:spcPts val="0"/>
              </a:spcAft>
              <a:buSzPts val="2150"/>
              <a:buChar char="●"/>
              <a:defRPr/>
            </a:lvl1pPr>
            <a:lvl2pPr marL="914400" lvl="1" indent="-365125" algn="l">
              <a:spcBef>
                <a:spcPts val="0"/>
              </a:spcBef>
              <a:spcAft>
                <a:spcPts val="0"/>
              </a:spcAft>
              <a:buSzPts val="2150"/>
              <a:buChar char="○"/>
              <a:defRPr/>
            </a:lvl2pPr>
            <a:lvl3pPr marL="1371600" lvl="2" indent="-365125" algn="l">
              <a:spcBef>
                <a:spcPts val="0"/>
              </a:spcBef>
              <a:spcAft>
                <a:spcPts val="0"/>
              </a:spcAft>
              <a:buSzPts val="2150"/>
              <a:buChar char="■"/>
              <a:defRPr/>
            </a:lvl3pPr>
            <a:lvl4pPr marL="1828800" lvl="3" indent="-365125" algn="l">
              <a:spcBef>
                <a:spcPts val="0"/>
              </a:spcBef>
              <a:spcAft>
                <a:spcPts val="0"/>
              </a:spcAft>
              <a:buSzPts val="2150"/>
              <a:buChar char="●"/>
              <a:defRPr/>
            </a:lvl4pPr>
            <a:lvl5pPr marL="2286000" lvl="4" indent="-365125" algn="l">
              <a:spcBef>
                <a:spcPts val="0"/>
              </a:spcBef>
              <a:spcAft>
                <a:spcPts val="0"/>
              </a:spcAft>
              <a:buSzPts val="2150"/>
              <a:buChar char="○"/>
              <a:defRPr/>
            </a:lvl5pPr>
            <a:lvl6pPr marL="2743200" lvl="5" indent="-365125" algn="l">
              <a:spcBef>
                <a:spcPts val="0"/>
              </a:spcBef>
              <a:spcAft>
                <a:spcPts val="0"/>
              </a:spcAft>
              <a:buSzPts val="2150"/>
              <a:buChar char="■"/>
              <a:defRPr/>
            </a:lvl6pPr>
            <a:lvl7pPr marL="3200400" lvl="6" indent="-365125" algn="l">
              <a:spcBef>
                <a:spcPts val="0"/>
              </a:spcBef>
              <a:spcAft>
                <a:spcPts val="0"/>
              </a:spcAft>
              <a:buSzPts val="2150"/>
              <a:buChar char="●"/>
              <a:defRPr/>
            </a:lvl7pPr>
            <a:lvl8pPr marL="3657600" lvl="7" indent="-365125" algn="l">
              <a:spcBef>
                <a:spcPts val="0"/>
              </a:spcBef>
              <a:spcAft>
                <a:spcPts val="0"/>
              </a:spcAft>
              <a:buSzPts val="2150"/>
              <a:buChar char="○"/>
              <a:defRPr/>
            </a:lvl8pPr>
            <a:lvl9pPr marL="4114800" lvl="8" indent="-365125" algn="l">
              <a:spcBef>
                <a:spcPts val="0"/>
              </a:spcBef>
              <a:spcAft>
                <a:spcPts val="0"/>
              </a:spcAft>
              <a:buSzPts val="215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3"/>
          </p:nvPr>
        </p:nvSpPr>
        <p:spPr>
          <a:xfrm>
            <a:off x="11196825" y="5517675"/>
            <a:ext cx="62832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5641D"/>
              </a:buClr>
              <a:buSzPts val="3000"/>
              <a:buNone/>
              <a:defRPr sz="3000" b="1">
                <a:solidFill>
                  <a:srgbClr val="F564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4"/>
          </p:nvPr>
        </p:nvSpPr>
        <p:spPr>
          <a:xfrm>
            <a:off x="11196825" y="6487775"/>
            <a:ext cx="5805000" cy="27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5125" algn="l" rtl="0">
              <a:spcBef>
                <a:spcPts val="0"/>
              </a:spcBef>
              <a:spcAft>
                <a:spcPts val="0"/>
              </a:spcAft>
              <a:buSzPts val="2150"/>
              <a:buChar char="●"/>
              <a:defRPr/>
            </a:lvl1pPr>
            <a:lvl2pPr marL="914400" lvl="1" indent="-365125" algn="l" rtl="0">
              <a:spcBef>
                <a:spcPts val="0"/>
              </a:spcBef>
              <a:spcAft>
                <a:spcPts val="0"/>
              </a:spcAft>
              <a:buSzPts val="2150"/>
              <a:buChar char="○"/>
              <a:defRPr/>
            </a:lvl2pPr>
            <a:lvl3pPr marL="1371600" lvl="2" indent="-365125" algn="l" rtl="0">
              <a:spcBef>
                <a:spcPts val="0"/>
              </a:spcBef>
              <a:spcAft>
                <a:spcPts val="0"/>
              </a:spcAft>
              <a:buSzPts val="2150"/>
              <a:buChar char="■"/>
              <a:defRPr/>
            </a:lvl3pPr>
            <a:lvl4pPr marL="1828800" lvl="3" indent="-365125" algn="l" rtl="0">
              <a:spcBef>
                <a:spcPts val="0"/>
              </a:spcBef>
              <a:spcAft>
                <a:spcPts val="0"/>
              </a:spcAft>
              <a:buSzPts val="2150"/>
              <a:buChar char="●"/>
              <a:defRPr/>
            </a:lvl4pPr>
            <a:lvl5pPr marL="2286000" lvl="4" indent="-365125" algn="l" rtl="0">
              <a:spcBef>
                <a:spcPts val="0"/>
              </a:spcBef>
              <a:spcAft>
                <a:spcPts val="0"/>
              </a:spcAft>
              <a:buSzPts val="2150"/>
              <a:buChar char="○"/>
              <a:defRPr/>
            </a:lvl5pPr>
            <a:lvl6pPr marL="2743200" lvl="5" indent="-365125" algn="l" rtl="0">
              <a:spcBef>
                <a:spcPts val="0"/>
              </a:spcBef>
              <a:spcAft>
                <a:spcPts val="0"/>
              </a:spcAft>
              <a:buSzPts val="2150"/>
              <a:buChar char="■"/>
              <a:defRPr/>
            </a:lvl6pPr>
            <a:lvl7pPr marL="3200400" lvl="6" indent="-365125" algn="l" rtl="0">
              <a:spcBef>
                <a:spcPts val="0"/>
              </a:spcBef>
              <a:spcAft>
                <a:spcPts val="0"/>
              </a:spcAft>
              <a:buSzPts val="2150"/>
              <a:buChar char="●"/>
              <a:defRPr/>
            </a:lvl7pPr>
            <a:lvl8pPr marL="3657600" lvl="7" indent="-365125" algn="l" rtl="0">
              <a:spcBef>
                <a:spcPts val="0"/>
              </a:spcBef>
              <a:spcAft>
                <a:spcPts val="0"/>
              </a:spcAft>
              <a:buSzPts val="2150"/>
              <a:buChar char="○"/>
              <a:defRPr/>
            </a:lvl8pPr>
            <a:lvl9pPr marL="4114800" lvl="8" indent="-365125" algn="l" rtl="0">
              <a:spcBef>
                <a:spcPts val="0"/>
              </a:spcBef>
              <a:spcAft>
                <a:spcPts val="0"/>
              </a:spcAft>
              <a:buSzPts val="215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/>
        </p:nvSpPr>
        <p:spPr>
          <a:xfrm>
            <a:off x="700458" y="2737266"/>
            <a:ext cx="3956466" cy="3956466"/>
          </a:xfrm>
          <a:custGeom>
            <a:avLst/>
            <a:gdLst/>
            <a:ahLst/>
            <a:cxnLst/>
            <a:rect l="l" t="t" r="r" b="b"/>
            <a:pathLst>
              <a:path w="3956466" h="3956466" extrusionOk="0">
                <a:moveTo>
                  <a:pt x="0" y="0"/>
                </a:moveTo>
                <a:lnTo>
                  <a:pt x="3956466" y="0"/>
                </a:lnTo>
                <a:lnTo>
                  <a:pt x="3956466" y="3956466"/>
                </a:lnTo>
                <a:lnTo>
                  <a:pt x="0" y="3956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" name="Google Shape;65;p7"/>
          <p:cNvSpPr/>
          <p:nvPr/>
        </p:nvSpPr>
        <p:spPr>
          <a:xfrm>
            <a:off x="5010664" y="2737266"/>
            <a:ext cx="3956466" cy="3956466"/>
          </a:xfrm>
          <a:custGeom>
            <a:avLst/>
            <a:gdLst/>
            <a:ahLst/>
            <a:cxnLst/>
            <a:rect l="l" t="t" r="r" b="b"/>
            <a:pathLst>
              <a:path w="3956466" h="3956466" extrusionOk="0">
                <a:moveTo>
                  <a:pt x="0" y="0"/>
                </a:moveTo>
                <a:lnTo>
                  <a:pt x="3956466" y="0"/>
                </a:lnTo>
                <a:lnTo>
                  <a:pt x="3956466" y="3956466"/>
                </a:lnTo>
                <a:lnTo>
                  <a:pt x="0" y="3956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6" name="Google Shape;66;p7"/>
          <p:cNvSpPr/>
          <p:nvPr/>
        </p:nvSpPr>
        <p:spPr>
          <a:xfrm>
            <a:off x="9320870" y="2737266"/>
            <a:ext cx="3956466" cy="3956466"/>
          </a:xfrm>
          <a:custGeom>
            <a:avLst/>
            <a:gdLst/>
            <a:ahLst/>
            <a:cxnLst/>
            <a:rect l="l" t="t" r="r" b="b"/>
            <a:pathLst>
              <a:path w="3956466" h="3956466" extrusionOk="0">
                <a:moveTo>
                  <a:pt x="0" y="0"/>
                </a:moveTo>
                <a:lnTo>
                  <a:pt x="3956466" y="0"/>
                </a:lnTo>
                <a:lnTo>
                  <a:pt x="3956466" y="3956466"/>
                </a:lnTo>
                <a:lnTo>
                  <a:pt x="0" y="3956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" name="Google Shape;67;p7"/>
          <p:cNvSpPr/>
          <p:nvPr/>
        </p:nvSpPr>
        <p:spPr>
          <a:xfrm>
            <a:off x="13631076" y="2737266"/>
            <a:ext cx="3956466" cy="3956466"/>
          </a:xfrm>
          <a:custGeom>
            <a:avLst/>
            <a:gdLst/>
            <a:ahLst/>
            <a:cxnLst/>
            <a:rect l="l" t="t" r="r" b="b"/>
            <a:pathLst>
              <a:path w="3956466" h="3956466" extrusionOk="0">
                <a:moveTo>
                  <a:pt x="0" y="0"/>
                </a:moveTo>
                <a:lnTo>
                  <a:pt x="3956466" y="0"/>
                </a:lnTo>
                <a:lnTo>
                  <a:pt x="3956466" y="3956466"/>
                </a:lnTo>
                <a:lnTo>
                  <a:pt x="0" y="3956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8" name="Google Shape;68;p7"/>
          <p:cNvSpPr/>
          <p:nvPr/>
        </p:nvSpPr>
        <p:spPr>
          <a:xfrm>
            <a:off x="6364567" y="3976907"/>
            <a:ext cx="1248661" cy="1416007"/>
          </a:xfrm>
          <a:custGeom>
            <a:avLst/>
            <a:gdLst/>
            <a:ahLst/>
            <a:cxnLst/>
            <a:rect l="l" t="t" r="r" b="b"/>
            <a:pathLst>
              <a:path w="1248661" h="1416007" extrusionOk="0">
                <a:moveTo>
                  <a:pt x="0" y="0"/>
                </a:moveTo>
                <a:lnTo>
                  <a:pt x="1248660" y="0"/>
                </a:lnTo>
                <a:lnTo>
                  <a:pt x="1248660" y="1416007"/>
                </a:lnTo>
                <a:lnTo>
                  <a:pt x="0" y="1416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69" name="Google Shape;69;p7"/>
          <p:cNvCxnSpPr/>
          <p:nvPr/>
        </p:nvCxnSpPr>
        <p:spPr>
          <a:xfrm>
            <a:off x="24511" y="458694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70;p7"/>
          <p:cNvCxnSpPr/>
          <p:nvPr/>
        </p:nvCxnSpPr>
        <p:spPr>
          <a:xfrm>
            <a:off x="24511" y="9828306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1" name="Google Shape;7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9000" y="3993513"/>
            <a:ext cx="1219400" cy="13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65350" y="4154534"/>
            <a:ext cx="1248650" cy="121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84975" y="4129104"/>
            <a:ext cx="1248650" cy="126089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621900" y="641920"/>
            <a:ext cx="17044200" cy="162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5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ubTitle" idx="1"/>
          </p:nvPr>
        </p:nvSpPr>
        <p:spPr>
          <a:xfrm>
            <a:off x="558450" y="7043250"/>
            <a:ext cx="4240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5641D"/>
              </a:buClr>
              <a:buSzPts val="2450"/>
              <a:buNone/>
              <a:defRPr sz="2450" b="1">
                <a:solidFill>
                  <a:srgbClr val="F564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2pPr>
            <a:lvl3pPr lvl="2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3pPr>
            <a:lvl4pPr lvl="3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4pPr>
            <a:lvl5pPr lvl="4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5pPr>
            <a:lvl6pPr lvl="5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6pPr>
            <a:lvl7pPr lvl="6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7pPr>
            <a:lvl8pPr lvl="7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8pPr>
            <a:lvl9pPr lvl="8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body" idx="2"/>
          </p:nvPr>
        </p:nvSpPr>
        <p:spPr>
          <a:xfrm>
            <a:off x="719815" y="7727625"/>
            <a:ext cx="3917700" cy="27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marL="1371600" lvl="2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marL="1828800" lvl="3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marL="2743200" lvl="5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marL="3200400" lvl="6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marL="3657600" lvl="7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marL="4114800" lvl="8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ubTitle" idx="3"/>
          </p:nvPr>
        </p:nvSpPr>
        <p:spPr>
          <a:xfrm>
            <a:off x="4868650" y="7043250"/>
            <a:ext cx="4240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5641D"/>
              </a:buClr>
              <a:buSzPts val="2450"/>
              <a:buNone/>
              <a:defRPr sz="2450" b="1">
                <a:solidFill>
                  <a:srgbClr val="F564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2pPr>
            <a:lvl3pPr lvl="2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3pPr>
            <a:lvl4pPr lvl="3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4pPr>
            <a:lvl5pPr lvl="4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5pPr>
            <a:lvl6pPr lvl="5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6pPr>
            <a:lvl7pPr lvl="6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7pPr>
            <a:lvl8pPr lvl="7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8pPr>
            <a:lvl9pPr lvl="8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4"/>
          </p:nvPr>
        </p:nvSpPr>
        <p:spPr>
          <a:xfrm>
            <a:off x="5030015" y="7727625"/>
            <a:ext cx="3917700" cy="27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marL="1371600" lvl="2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marL="1828800" lvl="3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marL="2743200" lvl="5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marL="3200400" lvl="6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marL="3657600" lvl="7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marL="4114800" lvl="8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5"/>
          </p:nvPr>
        </p:nvSpPr>
        <p:spPr>
          <a:xfrm>
            <a:off x="9340275" y="7043250"/>
            <a:ext cx="4240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5641D"/>
              </a:buClr>
              <a:buSzPts val="2450"/>
              <a:buNone/>
              <a:defRPr sz="2450" b="1">
                <a:solidFill>
                  <a:srgbClr val="F564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2pPr>
            <a:lvl3pPr lvl="2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3pPr>
            <a:lvl4pPr lvl="3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4pPr>
            <a:lvl5pPr lvl="4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5pPr>
            <a:lvl6pPr lvl="5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6pPr>
            <a:lvl7pPr lvl="6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7pPr>
            <a:lvl8pPr lvl="7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8pPr>
            <a:lvl9pPr lvl="8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6"/>
          </p:nvPr>
        </p:nvSpPr>
        <p:spPr>
          <a:xfrm>
            <a:off x="9501640" y="7727625"/>
            <a:ext cx="3917700" cy="27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marL="1371600" lvl="2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marL="1828800" lvl="3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marL="2743200" lvl="5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marL="3200400" lvl="6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marL="3657600" lvl="7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marL="4114800" lvl="8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subTitle" idx="7"/>
          </p:nvPr>
        </p:nvSpPr>
        <p:spPr>
          <a:xfrm>
            <a:off x="13489050" y="7043250"/>
            <a:ext cx="4240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5641D"/>
              </a:buClr>
              <a:buSzPts val="2450"/>
              <a:buNone/>
              <a:defRPr sz="2450" b="1">
                <a:solidFill>
                  <a:srgbClr val="F564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2pPr>
            <a:lvl3pPr lvl="2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3pPr>
            <a:lvl4pPr lvl="3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4pPr>
            <a:lvl5pPr lvl="4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5pPr>
            <a:lvl6pPr lvl="5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6pPr>
            <a:lvl7pPr lvl="6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7pPr>
            <a:lvl8pPr lvl="7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8pPr>
            <a:lvl9pPr lvl="8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8"/>
          </p:nvPr>
        </p:nvSpPr>
        <p:spPr>
          <a:xfrm>
            <a:off x="13650415" y="7727625"/>
            <a:ext cx="3917700" cy="27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2pPr>
            <a:lvl3pPr marL="1371600" lvl="2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marL="1828800" lvl="3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marL="2743200" lvl="5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marL="3200400" lvl="6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marL="3657600" lvl="7" indent="-361950" rtl="0"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marL="4114800" lvl="8" indent="-361950" rtl="0"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CUSTOM_5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>
            <a:spLocks noGrp="1"/>
          </p:cNvSpPr>
          <p:nvPr>
            <p:ph type="pic" idx="2"/>
          </p:nvPr>
        </p:nvSpPr>
        <p:spPr>
          <a:xfrm>
            <a:off x="-100" y="2949225"/>
            <a:ext cx="5502300" cy="34941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8"/>
          <p:cNvSpPr>
            <a:spLocks noGrp="1"/>
          </p:cNvSpPr>
          <p:nvPr>
            <p:ph type="pic" idx="3"/>
          </p:nvPr>
        </p:nvSpPr>
        <p:spPr>
          <a:xfrm>
            <a:off x="12785550" y="2949225"/>
            <a:ext cx="5502300" cy="34941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8"/>
          <p:cNvSpPr>
            <a:spLocks noGrp="1"/>
          </p:cNvSpPr>
          <p:nvPr>
            <p:ph type="pic" idx="4"/>
          </p:nvPr>
        </p:nvSpPr>
        <p:spPr>
          <a:xfrm>
            <a:off x="6392725" y="6008625"/>
            <a:ext cx="5502300" cy="34941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8"/>
          <p:cNvSpPr txBox="1">
            <a:spLocks noGrp="1"/>
          </p:cNvSpPr>
          <p:nvPr>
            <p:ph type="title"/>
          </p:nvPr>
        </p:nvSpPr>
        <p:spPr>
          <a:xfrm>
            <a:off x="621900" y="641920"/>
            <a:ext cx="17044200" cy="162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55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"/>
          <p:cNvSpPr/>
          <p:nvPr/>
        </p:nvSpPr>
        <p:spPr>
          <a:xfrm>
            <a:off x="4464353" y="5143500"/>
            <a:ext cx="3551611" cy="3546812"/>
          </a:xfrm>
          <a:custGeom>
            <a:avLst/>
            <a:gdLst/>
            <a:ahLst/>
            <a:cxnLst/>
            <a:rect l="l" t="t" r="r" b="b"/>
            <a:pathLst>
              <a:path w="3551611" h="3546812" extrusionOk="0">
                <a:moveTo>
                  <a:pt x="0" y="0"/>
                </a:moveTo>
                <a:lnTo>
                  <a:pt x="3551611" y="0"/>
                </a:lnTo>
                <a:lnTo>
                  <a:pt x="3551611" y="3546812"/>
                </a:lnTo>
                <a:lnTo>
                  <a:pt x="0" y="3546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8"/>
          <p:cNvSpPr/>
          <p:nvPr/>
        </p:nvSpPr>
        <p:spPr>
          <a:xfrm>
            <a:off x="16512194" y="1028700"/>
            <a:ext cx="3551611" cy="3546812"/>
          </a:xfrm>
          <a:custGeom>
            <a:avLst/>
            <a:gdLst/>
            <a:ahLst/>
            <a:cxnLst/>
            <a:rect l="l" t="t" r="r" b="b"/>
            <a:pathLst>
              <a:path w="3551611" h="3546812" extrusionOk="0">
                <a:moveTo>
                  <a:pt x="0" y="0"/>
                </a:moveTo>
                <a:lnTo>
                  <a:pt x="3551612" y="0"/>
                </a:lnTo>
                <a:lnTo>
                  <a:pt x="3551612" y="3546812"/>
                </a:lnTo>
                <a:lnTo>
                  <a:pt x="0" y="3546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90" name="Google Shape;90;p8"/>
          <p:cNvCxnSpPr/>
          <p:nvPr/>
        </p:nvCxnSpPr>
        <p:spPr>
          <a:xfrm>
            <a:off x="24511" y="458694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" name="Google Shape;91;p8"/>
          <p:cNvCxnSpPr/>
          <p:nvPr/>
        </p:nvCxnSpPr>
        <p:spPr>
          <a:xfrm>
            <a:off x="24511" y="9828306"/>
            <a:ext cx="183588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630975" y="7007300"/>
            <a:ext cx="4240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5641D"/>
              </a:buClr>
              <a:buSzPts val="2450"/>
              <a:buNone/>
              <a:defRPr sz="2450" b="1">
                <a:solidFill>
                  <a:srgbClr val="F564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2pPr>
            <a:lvl3pPr lvl="2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3pPr>
            <a:lvl4pPr lvl="3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4pPr>
            <a:lvl5pPr lvl="4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5pPr>
            <a:lvl6pPr lvl="5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6pPr>
            <a:lvl7pPr lvl="6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7pPr>
            <a:lvl8pPr lvl="7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8pPr>
            <a:lvl9pPr lvl="8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5"/>
          </p:nvPr>
        </p:nvSpPr>
        <p:spPr>
          <a:xfrm>
            <a:off x="792340" y="7691675"/>
            <a:ext cx="3917700" cy="27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2425" rtl="0">
              <a:spcBef>
                <a:spcPts val="0"/>
              </a:spcBef>
              <a:spcAft>
                <a:spcPts val="0"/>
              </a:spcAft>
              <a:buSzPts val="1950"/>
              <a:buChar char="●"/>
              <a:defRPr sz="1950"/>
            </a:lvl1pPr>
            <a:lvl2pPr marL="914400" lvl="1" indent="-352425" rtl="0">
              <a:spcBef>
                <a:spcPts val="0"/>
              </a:spcBef>
              <a:spcAft>
                <a:spcPts val="0"/>
              </a:spcAft>
              <a:buSzPts val="1950"/>
              <a:buChar char="○"/>
              <a:defRPr sz="1950"/>
            </a:lvl2pPr>
            <a:lvl3pPr marL="1371600" lvl="2" indent="-352425" rtl="0">
              <a:spcBef>
                <a:spcPts val="0"/>
              </a:spcBef>
              <a:spcAft>
                <a:spcPts val="0"/>
              </a:spcAft>
              <a:buSzPts val="1950"/>
              <a:buChar char="■"/>
              <a:defRPr sz="1950"/>
            </a:lvl3pPr>
            <a:lvl4pPr marL="1828800" lvl="3" indent="-352425" rtl="0">
              <a:spcBef>
                <a:spcPts val="0"/>
              </a:spcBef>
              <a:spcAft>
                <a:spcPts val="0"/>
              </a:spcAft>
              <a:buSzPts val="1950"/>
              <a:buChar char="●"/>
              <a:defRPr sz="1950"/>
            </a:lvl4pPr>
            <a:lvl5pPr marL="2286000" lvl="4" indent="-352425" rtl="0">
              <a:spcBef>
                <a:spcPts val="0"/>
              </a:spcBef>
              <a:spcAft>
                <a:spcPts val="0"/>
              </a:spcAft>
              <a:buSzPts val="1950"/>
              <a:buChar char="○"/>
              <a:defRPr sz="1950"/>
            </a:lvl5pPr>
            <a:lvl6pPr marL="2743200" lvl="5" indent="-352425" rtl="0">
              <a:spcBef>
                <a:spcPts val="0"/>
              </a:spcBef>
              <a:spcAft>
                <a:spcPts val="0"/>
              </a:spcAft>
              <a:buSzPts val="1950"/>
              <a:buChar char="■"/>
              <a:defRPr sz="1950"/>
            </a:lvl6pPr>
            <a:lvl7pPr marL="3200400" lvl="6" indent="-352425" rtl="0">
              <a:spcBef>
                <a:spcPts val="0"/>
              </a:spcBef>
              <a:spcAft>
                <a:spcPts val="0"/>
              </a:spcAft>
              <a:buSzPts val="1950"/>
              <a:buChar char="●"/>
              <a:defRPr sz="1950"/>
            </a:lvl7pPr>
            <a:lvl8pPr marL="3657600" lvl="7" indent="-352425" rtl="0">
              <a:spcBef>
                <a:spcPts val="0"/>
              </a:spcBef>
              <a:spcAft>
                <a:spcPts val="0"/>
              </a:spcAft>
              <a:buSzPts val="1950"/>
              <a:buChar char="○"/>
              <a:defRPr sz="1950"/>
            </a:lvl8pPr>
            <a:lvl9pPr marL="4114800" lvl="8" indent="-352425" rtl="0">
              <a:spcBef>
                <a:spcPts val="0"/>
              </a:spcBef>
              <a:spcAft>
                <a:spcPts val="0"/>
              </a:spcAft>
              <a:buSzPts val="1950"/>
              <a:buChar char="■"/>
              <a:defRPr sz="195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ubTitle" idx="6"/>
          </p:nvPr>
        </p:nvSpPr>
        <p:spPr>
          <a:xfrm>
            <a:off x="13416525" y="7007300"/>
            <a:ext cx="4240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5641D"/>
              </a:buClr>
              <a:buSzPts val="2450"/>
              <a:buNone/>
              <a:defRPr sz="2450" b="1">
                <a:solidFill>
                  <a:srgbClr val="F564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2pPr>
            <a:lvl3pPr lvl="2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3pPr>
            <a:lvl4pPr lvl="3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4pPr>
            <a:lvl5pPr lvl="4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5pPr>
            <a:lvl6pPr lvl="5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6pPr>
            <a:lvl7pPr lvl="6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7pPr>
            <a:lvl8pPr lvl="7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8pPr>
            <a:lvl9pPr lvl="8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7"/>
          </p:nvPr>
        </p:nvSpPr>
        <p:spPr>
          <a:xfrm>
            <a:off x="13577890" y="7691675"/>
            <a:ext cx="3917700" cy="27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2425" rtl="0">
              <a:spcBef>
                <a:spcPts val="0"/>
              </a:spcBef>
              <a:spcAft>
                <a:spcPts val="0"/>
              </a:spcAft>
              <a:buSzPts val="1950"/>
              <a:buChar char="●"/>
              <a:defRPr sz="1950"/>
            </a:lvl1pPr>
            <a:lvl2pPr marL="914400" lvl="1" indent="-352425" rtl="0">
              <a:spcBef>
                <a:spcPts val="0"/>
              </a:spcBef>
              <a:spcAft>
                <a:spcPts val="0"/>
              </a:spcAft>
              <a:buSzPts val="1950"/>
              <a:buChar char="○"/>
              <a:defRPr sz="1950"/>
            </a:lvl2pPr>
            <a:lvl3pPr marL="1371600" lvl="2" indent="-352425" rtl="0">
              <a:spcBef>
                <a:spcPts val="0"/>
              </a:spcBef>
              <a:spcAft>
                <a:spcPts val="0"/>
              </a:spcAft>
              <a:buSzPts val="1950"/>
              <a:buChar char="■"/>
              <a:defRPr sz="1950"/>
            </a:lvl3pPr>
            <a:lvl4pPr marL="1828800" lvl="3" indent="-352425" rtl="0">
              <a:spcBef>
                <a:spcPts val="0"/>
              </a:spcBef>
              <a:spcAft>
                <a:spcPts val="0"/>
              </a:spcAft>
              <a:buSzPts val="1950"/>
              <a:buChar char="●"/>
              <a:defRPr sz="1950"/>
            </a:lvl4pPr>
            <a:lvl5pPr marL="2286000" lvl="4" indent="-352425" rtl="0">
              <a:spcBef>
                <a:spcPts val="0"/>
              </a:spcBef>
              <a:spcAft>
                <a:spcPts val="0"/>
              </a:spcAft>
              <a:buSzPts val="1950"/>
              <a:buChar char="○"/>
              <a:defRPr sz="1950"/>
            </a:lvl5pPr>
            <a:lvl6pPr marL="2743200" lvl="5" indent="-352425" rtl="0">
              <a:spcBef>
                <a:spcPts val="0"/>
              </a:spcBef>
              <a:spcAft>
                <a:spcPts val="0"/>
              </a:spcAft>
              <a:buSzPts val="1950"/>
              <a:buChar char="■"/>
              <a:defRPr sz="1950"/>
            </a:lvl6pPr>
            <a:lvl7pPr marL="3200400" lvl="6" indent="-352425" rtl="0">
              <a:spcBef>
                <a:spcPts val="0"/>
              </a:spcBef>
              <a:spcAft>
                <a:spcPts val="0"/>
              </a:spcAft>
              <a:buSzPts val="1950"/>
              <a:buChar char="●"/>
              <a:defRPr sz="1950"/>
            </a:lvl7pPr>
            <a:lvl8pPr marL="3657600" lvl="7" indent="-352425" rtl="0">
              <a:spcBef>
                <a:spcPts val="0"/>
              </a:spcBef>
              <a:spcAft>
                <a:spcPts val="0"/>
              </a:spcAft>
              <a:buSzPts val="1950"/>
              <a:buChar char="○"/>
              <a:defRPr sz="1950"/>
            </a:lvl8pPr>
            <a:lvl9pPr marL="4114800" lvl="8" indent="-352425" rtl="0">
              <a:spcBef>
                <a:spcPts val="0"/>
              </a:spcBef>
              <a:spcAft>
                <a:spcPts val="0"/>
              </a:spcAft>
              <a:buSzPts val="1950"/>
              <a:buChar char="■"/>
              <a:defRPr sz="1950"/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subTitle" idx="8"/>
          </p:nvPr>
        </p:nvSpPr>
        <p:spPr>
          <a:xfrm>
            <a:off x="7083650" y="3089450"/>
            <a:ext cx="42405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5641D"/>
              </a:buClr>
              <a:buSzPts val="2450"/>
              <a:buNone/>
              <a:defRPr sz="2450" b="1">
                <a:solidFill>
                  <a:srgbClr val="F5641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2pPr>
            <a:lvl3pPr lvl="2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3pPr>
            <a:lvl4pPr lvl="3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4pPr>
            <a:lvl5pPr lvl="4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5pPr>
            <a:lvl6pPr lvl="5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6pPr>
            <a:lvl7pPr lvl="6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7pPr>
            <a:lvl8pPr lvl="7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8pPr>
            <a:lvl9pPr lvl="8" rtl="0">
              <a:spcBef>
                <a:spcPts val="0"/>
              </a:spcBef>
              <a:spcAft>
                <a:spcPts val="0"/>
              </a:spcAft>
              <a:buSzPts val="2450"/>
              <a:buNone/>
              <a:defRPr sz="2450"/>
            </a:lvl9pPr>
          </a:lstStyle>
          <a:p>
            <a:endParaRPr/>
          </a:p>
        </p:txBody>
      </p:sp>
      <p:sp>
        <p:nvSpPr>
          <p:cNvPr id="97" name="Google Shape;97;p8"/>
          <p:cNvSpPr txBox="1">
            <a:spLocks noGrp="1"/>
          </p:cNvSpPr>
          <p:nvPr>
            <p:ph type="body" idx="9"/>
          </p:nvPr>
        </p:nvSpPr>
        <p:spPr>
          <a:xfrm>
            <a:off x="7245015" y="3773825"/>
            <a:ext cx="3917700" cy="27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2425" rtl="0">
              <a:spcBef>
                <a:spcPts val="0"/>
              </a:spcBef>
              <a:spcAft>
                <a:spcPts val="0"/>
              </a:spcAft>
              <a:buSzPts val="1950"/>
              <a:buChar char="●"/>
              <a:defRPr sz="1950"/>
            </a:lvl1pPr>
            <a:lvl2pPr marL="914400" lvl="1" indent="-352425" rtl="0">
              <a:spcBef>
                <a:spcPts val="0"/>
              </a:spcBef>
              <a:spcAft>
                <a:spcPts val="0"/>
              </a:spcAft>
              <a:buSzPts val="1950"/>
              <a:buChar char="○"/>
              <a:defRPr sz="1950"/>
            </a:lvl2pPr>
            <a:lvl3pPr marL="1371600" lvl="2" indent="-352425" rtl="0">
              <a:spcBef>
                <a:spcPts val="0"/>
              </a:spcBef>
              <a:spcAft>
                <a:spcPts val="0"/>
              </a:spcAft>
              <a:buSzPts val="1950"/>
              <a:buChar char="■"/>
              <a:defRPr sz="1950"/>
            </a:lvl3pPr>
            <a:lvl4pPr marL="1828800" lvl="3" indent="-352425" rtl="0">
              <a:spcBef>
                <a:spcPts val="0"/>
              </a:spcBef>
              <a:spcAft>
                <a:spcPts val="0"/>
              </a:spcAft>
              <a:buSzPts val="1950"/>
              <a:buChar char="●"/>
              <a:defRPr sz="1950"/>
            </a:lvl4pPr>
            <a:lvl5pPr marL="2286000" lvl="4" indent="-352425" rtl="0">
              <a:spcBef>
                <a:spcPts val="0"/>
              </a:spcBef>
              <a:spcAft>
                <a:spcPts val="0"/>
              </a:spcAft>
              <a:buSzPts val="1950"/>
              <a:buChar char="○"/>
              <a:defRPr sz="1950"/>
            </a:lvl5pPr>
            <a:lvl6pPr marL="2743200" lvl="5" indent="-352425" rtl="0">
              <a:spcBef>
                <a:spcPts val="0"/>
              </a:spcBef>
              <a:spcAft>
                <a:spcPts val="0"/>
              </a:spcAft>
              <a:buSzPts val="1950"/>
              <a:buChar char="■"/>
              <a:defRPr sz="1950"/>
            </a:lvl6pPr>
            <a:lvl7pPr marL="3200400" lvl="6" indent="-352425" rtl="0">
              <a:spcBef>
                <a:spcPts val="0"/>
              </a:spcBef>
              <a:spcAft>
                <a:spcPts val="0"/>
              </a:spcAft>
              <a:buSzPts val="1950"/>
              <a:buChar char="●"/>
              <a:defRPr sz="1950"/>
            </a:lvl7pPr>
            <a:lvl8pPr marL="3657600" lvl="7" indent="-352425" rtl="0">
              <a:spcBef>
                <a:spcPts val="0"/>
              </a:spcBef>
              <a:spcAft>
                <a:spcPts val="0"/>
              </a:spcAft>
              <a:buSzPts val="1950"/>
              <a:buChar char="○"/>
              <a:defRPr sz="1950"/>
            </a:lvl8pPr>
            <a:lvl9pPr marL="4114800" lvl="8" indent="-352425" rtl="0">
              <a:spcBef>
                <a:spcPts val="0"/>
              </a:spcBef>
              <a:spcAft>
                <a:spcPts val="0"/>
              </a:spcAft>
              <a:buSzPts val="1950"/>
              <a:buChar char="■"/>
              <a:defRPr sz="19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A3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44648"/>
            <a:ext cx="18288000" cy="101977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21900" y="703875"/>
            <a:ext cx="17044200" cy="28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50"/>
              <a:buFont typeface="Courier Prime"/>
              <a:buNone/>
              <a:defRPr sz="10550" i="0" u="none" strike="noStrike" cap="none">
                <a:solidFill>
                  <a:srgbClr val="FFFFFF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875550" y="4564825"/>
            <a:ext cx="13227300" cy="3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512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●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6512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○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6512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■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6512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●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6512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○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6512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■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6512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●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6512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○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6512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50"/>
              <a:buFont typeface="Fira Sans"/>
              <a:buChar char="■"/>
              <a:defRPr sz="215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297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9"/>
          <p:cNvCxnSpPr/>
          <p:nvPr/>
        </p:nvCxnSpPr>
        <p:spPr>
          <a:xfrm>
            <a:off x="-70739" y="4609605"/>
            <a:ext cx="434555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" name="Google Shape;112;p9"/>
          <p:cNvCxnSpPr/>
          <p:nvPr/>
        </p:nvCxnSpPr>
        <p:spPr>
          <a:xfrm>
            <a:off x="13942441" y="4609605"/>
            <a:ext cx="434555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3" name="Google Shape;113;p9"/>
          <p:cNvCxnSpPr/>
          <p:nvPr/>
        </p:nvCxnSpPr>
        <p:spPr>
          <a:xfrm>
            <a:off x="-70739" y="5233650"/>
            <a:ext cx="434555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p9"/>
          <p:cNvCxnSpPr/>
          <p:nvPr/>
        </p:nvCxnSpPr>
        <p:spPr>
          <a:xfrm>
            <a:off x="13942441" y="5233650"/>
            <a:ext cx="434555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9"/>
          <p:cNvCxnSpPr/>
          <p:nvPr/>
        </p:nvCxnSpPr>
        <p:spPr>
          <a:xfrm>
            <a:off x="-70739" y="5857694"/>
            <a:ext cx="434555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9"/>
          <p:cNvCxnSpPr/>
          <p:nvPr/>
        </p:nvCxnSpPr>
        <p:spPr>
          <a:xfrm>
            <a:off x="13942441" y="5857694"/>
            <a:ext cx="434555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" name="Google Shape;117;p9"/>
          <p:cNvCxnSpPr/>
          <p:nvPr/>
        </p:nvCxnSpPr>
        <p:spPr>
          <a:xfrm>
            <a:off x="-394319" y="373300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" name="Google Shape;118;p9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/>
          <p:cNvSpPr txBox="1"/>
          <p:nvPr/>
        </p:nvSpPr>
        <p:spPr>
          <a:xfrm>
            <a:off x="6230407" y="2580961"/>
            <a:ext cx="508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MorbiCheck</a:t>
            </a:r>
            <a:endParaRPr lang="ru-RU" sz="7200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8694" y="602174"/>
            <a:ext cx="2013086" cy="13971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93990" y="493014"/>
            <a:ext cx="10782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</a:rPr>
              <a:t>Санкт-Петербургский медико-социальный институт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86057" y="7565139"/>
            <a:ext cx="3621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Докладчики: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Фирсова Ульяна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Послушаева Валерия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9929" y="503309"/>
            <a:ext cx="1883549" cy="15791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586057" y="8882998"/>
            <a:ext cx="4797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Студентки 2 курса, стоматологический факультет 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r="5966"/>
          <a:stretch/>
        </p:blipFill>
        <p:spPr>
          <a:xfrm>
            <a:off x="5114358" y="3868977"/>
            <a:ext cx="7783495" cy="5455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11" y="0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1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Прямоугольник 34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09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84402" y="570559"/>
            <a:ext cx="45127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Бизнес-модель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047" y="1909133"/>
            <a:ext cx="4107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Ключевые партнёры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69389" y="3202793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Ключевые виды деятельности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8861" y="4266338"/>
            <a:ext cx="3858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Ключевые ресурсы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48993" y="5253258"/>
            <a:ext cx="5150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Ценностное предложение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686603" y="1775365"/>
            <a:ext cx="5947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Взаимоотношения с клиентом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980587" y="4158369"/>
            <a:ext cx="2903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Каналы сбыта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0885" y="7145950"/>
            <a:ext cx="54377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Потребительские сегменты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10299" y="7645955"/>
            <a:ext cx="3488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Структура затрат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093766" y="7286795"/>
            <a:ext cx="5540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Потоки поступления дохода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9040789" y="1340000"/>
            <a:ext cx="0" cy="1776179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862137" y="1340000"/>
            <a:ext cx="5178652" cy="435365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9034818" y="1329340"/>
            <a:ext cx="5054161" cy="318464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185611" y="1647804"/>
            <a:ext cx="48126" cy="5498146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331172" y="4558725"/>
            <a:ext cx="857693" cy="0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9111218" y="2360140"/>
            <a:ext cx="4701035" cy="1906198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0901360" y="3681663"/>
            <a:ext cx="1307873" cy="1592610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11399762" y="4725232"/>
            <a:ext cx="2256080" cy="2483720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0698754" y="6146086"/>
            <a:ext cx="2006594" cy="1579823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493047" y="7806024"/>
            <a:ext cx="54377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-Главный </a:t>
            </a:r>
            <a:r>
              <a:rPr lang="ru-RU" sz="1600" dirty="0">
                <a:solidFill>
                  <a:schemeClr val="bg1"/>
                </a:solidFill>
              </a:rPr>
              <a:t>потребитель: Частные стоматологические клиники и сети (B2B).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-Конечные </a:t>
            </a:r>
            <a:r>
              <a:rPr lang="ru-RU" sz="1600" dirty="0">
                <a:solidFill>
                  <a:schemeClr val="bg1"/>
                </a:solidFill>
              </a:rPr>
              <a:t>пользователи: Врачи-стоматологи и пациенты (B2B2C).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2209233" y="7979430"/>
            <a:ext cx="5309364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-Модель </a:t>
            </a:r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монетизации: Ежемесячная или годовая подписка (</a:t>
            </a:r>
            <a:r>
              <a:rPr lang="ru-RU" sz="1600" spc="-5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SaaS</a:t>
            </a:r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-Источники дохода: Подписка </a:t>
            </a:r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клиник (95% дохода): абонентская плата за рабочее место врача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784402" y="8292194"/>
            <a:ext cx="49272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-Фонд </a:t>
            </a:r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оплаты труда команды , маркетинг и продажи, налоги</a:t>
            </a:r>
          </a:p>
          <a:p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z="1600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Оплата </a:t>
            </a:r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серверов и облачной инфраструктуры.</a:t>
            </a:r>
          </a:p>
          <a:p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z="1600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Инвестиция </a:t>
            </a:r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разработку </a:t>
            </a:r>
            <a:r>
              <a:rPr lang="en-US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MVP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584" y="2534144"/>
            <a:ext cx="3581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Стоматологические клиники и сети, ассоциации </a:t>
            </a:r>
            <a:r>
              <a:rPr lang="ru-RU" sz="1600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стоматологов.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885" y="4851113"/>
            <a:ext cx="4650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-Команда разработчиков</a:t>
            </a:r>
          </a:p>
          <a:p>
            <a:r>
              <a:rPr lang="ru-RU" sz="1600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-Серверная </a:t>
            </a:r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инфраструктура и системы хранения данных.</a:t>
            </a:r>
          </a:p>
          <a:p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z="1600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Интеллектуальная </a:t>
            </a:r>
            <a:r>
              <a:rPr lang="ru-RU" sz="1600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собственность (программный код, патенты на алгоритмы).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66091" y="3848527"/>
            <a:ext cx="5699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-Разработка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поддержка ПО</a:t>
            </a:r>
          </a:p>
          <a:p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-Привлечение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 </a:t>
            </a:r>
            <a:r>
              <a:rPr lang="ru-RU" spc="-5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онбординг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клиник.</a:t>
            </a:r>
          </a:p>
          <a:p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-Техническая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поддержка пользователей (врачей и пациентов).</a:t>
            </a:r>
          </a:p>
          <a:p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Обеспечение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безопасности и конфиденциальности данных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47842" y="2291815"/>
            <a:ext cx="47341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-Для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клиник: Персональный менеджер, обучение сотрудников, техническая поддержка 24/7.</a:t>
            </a:r>
          </a:p>
          <a:p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Для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врачей: Удобный и интуитивный интерфейс, онлайн-обучение.</a:t>
            </a:r>
          </a:p>
          <a:p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-Для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пациентов: Автоматизированная поддержка через чат-боты и FAQ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79220" y="5788209"/>
            <a:ext cx="5409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Ценность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для заказчика (клиники): Повышение эффективности работы врачей на 15-20% за счет мгновенного доступа к истории пациента.</a:t>
            </a:r>
          </a:p>
          <a:p>
            <a:r>
              <a:rPr lang="en-US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Решаемые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проблемы: Устранение потерь времени на поиск информации (паспортов имплантатов), снижение рисков врачебных ошибок, конкурентное преимущество на рынке.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655842" y="4736020"/>
            <a:ext cx="4073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Прямые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продажи (менеджеры по работе с клиентами).</a:t>
            </a:r>
          </a:p>
          <a:p>
            <a:r>
              <a:rPr lang="en-US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Участие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стоматологических конференциях и выставках.</a:t>
            </a:r>
          </a:p>
          <a:p>
            <a:r>
              <a:rPr lang="en-US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Партнерские 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программы с ассоциациями стоматологов.</a:t>
            </a:r>
          </a:p>
          <a:p>
            <a:r>
              <a:rPr lang="en-US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Целевая </a:t>
            </a:r>
            <a:r>
              <a:rPr lang="ru-RU" spc="-5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digital</a:t>
            </a:r>
            <a:r>
              <a:rPr lang="ru-RU" spc="-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-реклама для врачей (профильные ресурсы, </a:t>
            </a:r>
            <a:r>
              <a:rPr lang="ru-RU" spc="-5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соцсети</a:t>
            </a:r>
            <a:r>
              <a:rPr lang="ru-RU" spc="-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80" y="0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1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Прямоугольник 34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10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3907" y="570559"/>
            <a:ext cx="57663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Стратегия развития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994" y="1924556"/>
            <a:ext cx="124309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 течение ближайших 6–12 месяцев команда фокусируется на переходе от концепции к подтверждённой потребности и созданию </a:t>
            </a:r>
            <a:r>
              <a:rPr lang="ru-RU" sz="2800" dirty="0" smtClean="0">
                <a:solidFill>
                  <a:schemeClr val="bg1"/>
                </a:solidFill>
              </a:rPr>
              <a:t>MV</a:t>
            </a:r>
            <a:r>
              <a:rPr lang="en-US" sz="2800" dirty="0" smtClean="0">
                <a:solidFill>
                  <a:schemeClr val="bg1"/>
                </a:solidFill>
              </a:rPr>
              <a:t>P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256" t="5569" r="21719" b="12845"/>
          <a:stretch/>
        </p:blipFill>
        <p:spPr>
          <a:xfrm>
            <a:off x="15251238" y="570559"/>
            <a:ext cx="2291249" cy="2297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86082"/>
          <a:stretch/>
        </p:blipFill>
        <p:spPr>
          <a:xfrm>
            <a:off x="14848357" y="2979881"/>
            <a:ext cx="3097010" cy="30210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89189" y="3515671"/>
            <a:ext cx="1043137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1</a:t>
            </a:r>
            <a:r>
              <a:rPr lang="en-US" sz="2800" dirty="0" smtClean="0">
                <a:solidFill>
                  <a:schemeClr val="bg1"/>
                </a:solidFill>
              </a:rPr>
              <a:t>Q 2026</a:t>
            </a:r>
            <a:r>
              <a:rPr lang="ru-RU" sz="2800" dirty="0" smtClean="0">
                <a:solidFill>
                  <a:schemeClr val="bg1"/>
                </a:solidFill>
              </a:rPr>
              <a:t>— верификация функционала прототипа;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                  заявка на грант «студенческий </a:t>
            </a:r>
            <a:r>
              <a:rPr lang="ru-RU" sz="2800" dirty="0" err="1" smtClean="0">
                <a:solidFill>
                  <a:schemeClr val="bg1"/>
                </a:solidFill>
              </a:rPr>
              <a:t>стартап</a:t>
            </a:r>
            <a:r>
              <a:rPr lang="ru-RU" sz="2800" dirty="0" smtClean="0">
                <a:solidFill>
                  <a:schemeClr val="bg1"/>
                </a:solidFill>
              </a:rPr>
              <a:t>».</a:t>
            </a:r>
            <a:endParaRPr lang="ru-RU" sz="2800" dirty="0">
              <a:solidFill>
                <a:schemeClr val="bg1"/>
              </a:solidFill>
            </a:endParaRPr>
          </a:p>
          <a:p>
            <a:pPr algn="r"/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2Q 2026</a:t>
            </a:r>
            <a:r>
              <a:rPr lang="ru-RU" sz="2800" dirty="0" smtClean="0">
                <a:solidFill>
                  <a:schemeClr val="bg1"/>
                </a:solidFill>
              </a:rPr>
              <a:t>— разработка архитектура </a:t>
            </a:r>
            <a:r>
              <a:rPr lang="ru-RU" sz="2800" dirty="0">
                <a:solidFill>
                  <a:schemeClr val="bg1"/>
                </a:solidFill>
              </a:rPr>
              <a:t>М</a:t>
            </a:r>
            <a:r>
              <a:rPr lang="en-US" sz="2800" dirty="0">
                <a:solidFill>
                  <a:schemeClr val="bg1"/>
                </a:solidFill>
              </a:rPr>
              <a:t>VP</a:t>
            </a:r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3-4Q 2026</a:t>
            </a:r>
            <a:r>
              <a:rPr lang="ru-RU" sz="2800" dirty="0" smtClean="0">
                <a:solidFill>
                  <a:schemeClr val="bg1"/>
                </a:solidFill>
              </a:rPr>
              <a:t>— </a:t>
            </a:r>
            <a:r>
              <a:rPr lang="ru-RU" sz="2800" dirty="0">
                <a:solidFill>
                  <a:schemeClr val="bg1"/>
                </a:solidFill>
              </a:rPr>
              <a:t>создание MVP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2027</a:t>
            </a:r>
            <a:r>
              <a:rPr lang="ru-RU" sz="2800" dirty="0" smtClean="0">
                <a:solidFill>
                  <a:schemeClr val="bg1"/>
                </a:solidFill>
              </a:rPr>
              <a:t>— </a:t>
            </a:r>
            <a:r>
              <a:rPr lang="ru-RU" sz="2800" dirty="0">
                <a:solidFill>
                  <a:schemeClr val="bg1"/>
                </a:solidFill>
              </a:rPr>
              <a:t>расширенный пилот с индустриальным партнером и первые продажи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882034" y="6145474"/>
            <a:ext cx="0" cy="839672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882034" y="7736305"/>
            <a:ext cx="0" cy="745958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809844" y="4454596"/>
            <a:ext cx="24063" cy="818147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0" y="4751205"/>
            <a:ext cx="4729310" cy="16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648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1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Прямоугольник 34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12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68350" y="742196"/>
            <a:ext cx="96007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Динамика за время акселератора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" y="4728825"/>
            <a:ext cx="4209484" cy="14554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448" y="1636295"/>
            <a:ext cx="10028864" cy="7777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7791" y="3506105"/>
            <a:ext cx="3255347" cy="3258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9986" y="3794812"/>
            <a:ext cx="2718017" cy="27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9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471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1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Прямоугольник 34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13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218" y="2235471"/>
            <a:ext cx="4553080" cy="4553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1480" y="2162660"/>
            <a:ext cx="4698702" cy="46987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002946" y="7044616"/>
            <a:ext cx="715190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defRPr sz="1600" b="1">
                <a:solidFill>
                  <a:srgbClr val="073B85"/>
                </a:solidFill>
              </a:defRPr>
            </a:pPr>
            <a:r>
              <a:rPr lang="ru-RU" sz="3200" dirty="0">
                <a:solidFill>
                  <a:schemeClr val="bg1"/>
                </a:solidFill>
              </a:rPr>
              <a:t>Послушаева Валерия </a:t>
            </a:r>
            <a:r>
              <a:rPr lang="ru-RU" sz="3200" dirty="0" smtClean="0">
                <a:solidFill>
                  <a:schemeClr val="bg1"/>
                </a:solidFill>
              </a:rPr>
              <a:t>Андреевна</a:t>
            </a:r>
            <a:endParaRPr lang="ru-RU" sz="3200" dirty="0">
              <a:solidFill>
                <a:schemeClr val="bg1"/>
              </a:solidFill>
            </a:endParaRPr>
          </a:p>
          <a:p>
            <a:pPr>
              <a:lnSpc>
                <a:spcPct val="135000"/>
              </a:lnSpc>
              <a:defRPr sz="1600" b="1">
                <a:solidFill>
                  <a:srgbClr val="073B85"/>
                </a:solidFill>
              </a:defRPr>
            </a:pPr>
            <a:r>
              <a:rPr lang="ru-RU" sz="3200" dirty="0">
                <a:solidFill>
                  <a:schemeClr val="bg1"/>
                </a:solidFill>
              </a:rPr>
              <a:t>Должность- </a:t>
            </a:r>
            <a:r>
              <a:rPr lang="ru-RU" sz="3200" dirty="0" smtClean="0">
                <a:solidFill>
                  <a:schemeClr val="bg1"/>
                </a:solidFill>
              </a:rPr>
              <a:t>лидер</a:t>
            </a:r>
            <a:endParaRPr lang="en-US" sz="3200" dirty="0" smtClean="0">
              <a:solidFill>
                <a:schemeClr val="bg1"/>
              </a:solidFill>
            </a:endParaRPr>
          </a:p>
          <a:p>
            <a:pPr>
              <a:lnSpc>
                <a:spcPct val="135000"/>
              </a:lnSpc>
              <a:defRPr sz="1600" b="1">
                <a:solidFill>
                  <a:srgbClr val="073B85"/>
                </a:solidFill>
              </a:defRPr>
            </a:pPr>
            <a:r>
              <a:rPr lang="en-US" sz="32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+7 999 200-51-95</a:t>
            </a:r>
            <a:endParaRPr lang="ru-RU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8233" y="6927566"/>
            <a:ext cx="9144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4937"/>
              </a:lnSpc>
              <a:defRPr sz="1600" b="1">
                <a:solidFill>
                  <a:srgbClr val="073B85"/>
                </a:solidFill>
              </a:defRPr>
            </a:pPr>
            <a:r>
              <a:rPr lang="ru-RU" sz="3200" dirty="0">
                <a:solidFill>
                  <a:schemeClr val="bg1"/>
                </a:solidFill>
              </a:rPr>
              <a:t>Фирсова Ульяна </a:t>
            </a:r>
            <a:r>
              <a:rPr lang="ru-RU" sz="3200" dirty="0" smtClean="0">
                <a:solidFill>
                  <a:schemeClr val="bg1"/>
                </a:solidFill>
              </a:rPr>
              <a:t>Викторовна</a:t>
            </a:r>
            <a:endParaRPr lang="ru-RU" sz="3200" dirty="0">
              <a:solidFill>
                <a:schemeClr val="bg1"/>
              </a:solidFill>
            </a:endParaRPr>
          </a:p>
          <a:p>
            <a:pPr>
              <a:lnSpc>
                <a:spcPct val="134937"/>
              </a:lnSpc>
              <a:defRPr sz="1600" b="1">
                <a:solidFill>
                  <a:srgbClr val="073B85"/>
                </a:solidFill>
              </a:defRPr>
            </a:pPr>
            <a:r>
              <a:rPr lang="ru-RU" sz="3200" dirty="0">
                <a:solidFill>
                  <a:schemeClr val="bg1"/>
                </a:solidFill>
              </a:rPr>
              <a:t>Должность- </a:t>
            </a:r>
            <a:r>
              <a:rPr lang="ru-RU" sz="3200" dirty="0" smtClean="0">
                <a:solidFill>
                  <a:schemeClr val="bg1"/>
                </a:solidFill>
              </a:rPr>
              <a:t>интегратор</a:t>
            </a:r>
            <a:endParaRPr lang="en-US" sz="3200" dirty="0" smtClean="0">
              <a:solidFill>
                <a:schemeClr val="bg1"/>
              </a:solidFill>
            </a:endParaRPr>
          </a:p>
          <a:p>
            <a:pPr>
              <a:lnSpc>
                <a:spcPct val="134937"/>
              </a:lnSpc>
              <a:defRPr sz="1600" b="1">
                <a:solidFill>
                  <a:srgbClr val="073B85"/>
                </a:solidFill>
              </a:defRPr>
            </a:pPr>
            <a:r>
              <a:rPr lang="en-US" sz="3200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+7 983 441-94-13</a:t>
            </a:r>
            <a:endParaRPr lang="ru-RU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29068" y="666811"/>
            <a:ext cx="72298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MorbiCheck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8116" t="21141" r="8374" b="29129"/>
          <a:stretch/>
        </p:blipFill>
        <p:spPr>
          <a:xfrm>
            <a:off x="15034814" y="2240322"/>
            <a:ext cx="3184668" cy="41073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6554" t="21381" r="7594" b="28889"/>
          <a:stretch/>
        </p:blipFill>
        <p:spPr>
          <a:xfrm>
            <a:off x="153332" y="2444992"/>
            <a:ext cx="3092886" cy="38801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2440" y="3176335"/>
            <a:ext cx="2717660" cy="27275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274" y="2719970"/>
            <a:ext cx="3657917" cy="36701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8507" y="2695887"/>
            <a:ext cx="3743268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471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1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Прямоугольник 14"/>
          <p:cNvSpPr/>
          <p:nvPr/>
        </p:nvSpPr>
        <p:spPr>
          <a:xfrm>
            <a:off x="882764" y="2788783"/>
            <a:ext cx="165224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 smtClean="0">
                <a:solidFill>
                  <a:schemeClr val="bg1"/>
                </a:solidFill>
              </a:rPr>
              <a:t>Спасибо за внимание</a:t>
            </a:r>
            <a:r>
              <a:rPr lang="ru-RU" sz="9600" b="1" dirty="0" smtClean="0">
                <a:solidFill>
                  <a:schemeClr val="bg1"/>
                </a:solidFill>
              </a:rPr>
              <a:t>!</a:t>
            </a:r>
            <a:endParaRPr lang="en-US" sz="9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0940" y="4870689"/>
            <a:ext cx="2713728" cy="1883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922" y="5096559"/>
            <a:ext cx="2665099" cy="2233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773" y="4954664"/>
            <a:ext cx="3592214" cy="251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11" y="86694"/>
            <a:ext cx="18288000" cy="1019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0"/>
          <p:cNvSpPr/>
          <p:nvPr/>
        </p:nvSpPr>
        <p:spPr>
          <a:xfrm>
            <a:off x="-860705" y="3133985"/>
            <a:ext cx="5812996" cy="5812996"/>
          </a:xfrm>
          <a:custGeom>
            <a:avLst/>
            <a:gdLst/>
            <a:ahLst/>
            <a:cxnLst/>
            <a:rect l="l" t="t" r="r" b="b"/>
            <a:pathLst>
              <a:path w="5812996" h="5812996" extrusionOk="0">
                <a:moveTo>
                  <a:pt x="0" y="0"/>
                </a:moveTo>
                <a:lnTo>
                  <a:pt x="5812996" y="0"/>
                </a:lnTo>
                <a:lnTo>
                  <a:pt x="5812996" y="5812996"/>
                </a:lnTo>
                <a:lnTo>
                  <a:pt x="0" y="5812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" name="Google Shape;125;p10"/>
          <p:cNvSpPr/>
          <p:nvPr/>
        </p:nvSpPr>
        <p:spPr>
          <a:xfrm>
            <a:off x="3932245" y="3047271"/>
            <a:ext cx="5812996" cy="5812996"/>
          </a:xfrm>
          <a:custGeom>
            <a:avLst/>
            <a:gdLst/>
            <a:ahLst/>
            <a:cxnLst/>
            <a:rect l="l" t="t" r="r" b="b"/>
            <a:pathLst>
              <a:path w="5812996" h="5812996" extrusionOk="0">
                <a:moveTo>
                  <a:pt x="0" y="0"/>
                </a:moveTo>
                <a:lnTo>
                  <a:pt x="5812997" y="0"/>
                </a:lnTo>
                <a:lnTo>
                  <a:pt x="5812997" y="5812996"/>
                </a:lnTo>
                <a:lnTo>
                  <a:pt x="0" y="5812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6" name="Google Shape;126;p10"/>
          <p:cNvSpPr/>
          <p:nvPr/>
        </p:nvSpPr>
        <p:spPr>
          <a:xfrm>
            <a:off x="8635105" y="3047271"/>
            <a:ext cx="5812996" cy="5812996"/>
          </a:xfrm>
          <a:custGeom>
            <a:avLst/>
            <a:gdLst/>
            <a:ahLst/>
            <a:cxnLst/>
            <a:rect l="l" t="t" r="r" b="b"/>
            <a:pathLst>
              <a:path w="5812996" h="5812996" extrusionOk="0">
                <a:moveTo>
                  <a:pt x="0" y="0"/>
                </a:moveTo>
                <a:lnTo>
                  <a:pt x="5812996" y="0"/>
                </a:lnTo>
                <a:lnTo>
                  <a:pt x="5812996" y="5812996"/>
                </a:lnTo>
                <a:lnTo>
                  <a:pt x="0" y="5812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10"/>
          <p:cNvSpPr/>
          <p:nvPr/>
        </p:nvSpPr>
        <p:spPr>
          <a:xfrm>
            <a:off x="13199350" y="3173042"/>
            <a:ext cx="5812996" cy="5812996"/>
          </a:xfrm>
          <a:custGeom>
            <a:avLst/>
            <a:gdLst/>
            <a:ahLst/>
            <a:cxnLst/>
            <a:rect l="l" t="t" r="r" b="b"/>
            <a:pathLst>
              <a:path w="5812996" h="5812996" extrusionOk="0">
                <a:moveTo>
                  <a:pt x="0" y="0"/>
                </a:moveTo>
                <a:lnTo>
                  <a:pt x="5812996" y="0"/>
                </a:lnTo>
                <a:lnTo>
                  <a:pt x="5812996" y="5812996"/>
                </a:lnTo>
                <a:lnTo>
                  <a:pt x="0" y="5812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9" name="Google Shape;129;p10"/>
          <p:cNvSpPr txBox="1"/>
          <p:nvPr/>
        </p:nvSpPr>
        <p:spPr>
          <a:xfrm>
            <a:off x="468225" y="4772955"/>
            <a:ext cx="3155135" cy="150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50" b="0" i="0" u="none" strike="noStrike" cap="none" dirty="0">
                <a:solidFill>
                  <a:srgbClr val="F5641D"/>
                </a:solidFill>
                <a:latin typeface="+mn-lt"/>
                <a:ea typeface="Courier Prime"/>
                <a:cs typeface="Courier Prime"/>
                <a:sym typeface="Courier Prime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130" name="Google Shape;130;p10"/>
          <p:cNvSpPr txBox="1"/>
          <p:nvPr/>
        </p:nvSpPr>
        <p:spPr>
          <a:xfrm>
            <a:off x="9964035" y="4772955"/>
            <a:ext cx="3155135" cy="150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50" b="0" i="0" u="none" strike="noStrike" cap="none" dirty="0">
                <a:solidFill>
                  <a:srgbClr val="F5641D"/>
                </a:solidFill>
                <a:latin typeface="+mn-lt"/>
                <a:ea typeface="Courier Prime"/>
                <a:cs typeface="Courier Prime"/>
                <a:sym typeface="Courier Prime"/>
              </a:rPr>
              <a:t>03</a:t>
            </a:r>
            <a:endParaRPr dirty="0">
              <a:latin typeface="+mn-lt"/>
            </a:endParaRPr>
          </a:p>
        </p:txBody>
      </p:sp>
      <p:sp>
        <p:nvSpPr>
          <p:cNvPr id="131" name="Google Shape;131;p10"/>
          <p:cNvSpPr txBox="1"/>
          <p:nvPr/>
        </p:nvSpPr>
        <p:spPr>
          <a:xfrm>
            <a:off x="5261176" y="4772955"/>
            <a:ext cx="3155135" cy="150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50" b="0" i="0" u="none" strike="noStrike" cap="none" dirty="0">
                <a:solidFill>
                  <a:srgbClr val="F5641D"/>
                </a:solidFill>
                <a:latin typeface="+mn-lt"/>
                <a:ea typeface="Courier Prime"/>
                <a:cs typeface="Courier Prime"/>
                <a:sym typeface="Courier Prime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132" name="Google Shape;132;p10"/>
          <p:cNvSpPr txBox="1"/>
          <p:nvPr/>
        </p:nvSpPr>
        <p:spPr>
          <a:xfrm>
            <a:off x="14639529" y="4772955"/>
            <a:ext cx="3155135" cy="150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50" b="0" i="0" u="none" strike="noStrike" cap="none" dirty="0">
                <a:solidFill>
                  <a:srgbClr val="F5641D"/>
                </a:solidFill>
                <a:latin typeface="+mn-lt"/>
                <a:ea typeface="Courier Prime"/>
                <a:cs typeface="Courier Prime"/>
                <a:sym typeface="Courier Prime"/>
              </a:rPr>
              <a:t>04</a:t>
            </a:r>
            <a:endParaRPr dirty="0">
              <a:latin typeface="+mn-lt"/>
            </a:endParaRPr>
          </a:p>
        </p:txBody>
      </p:sp>
      <p:sp>
        <p:nvSpPr>
          <p:cNvPr id="133" name="Google Shape;133;p10"/>
          <p:cNvSpPr txBox="1"/>
          <p:nvPr/>
        </p:nvSpPr>
        <p:spPr>
          <a:xfrm>
            <a:off x="593180" y="6196338"/>
            <a:ext cx="29052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2000" dirty="0">
                <a:solidFill>
                  <a:schemeClr val="bg1"/>
                </a:solidFill>
              </a:rPr>
              <a:t>Цифровой паспорт имплантата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134" name="Google Shape;134;p10"/>
          <p:cNvSpPr txBox="1"/>
          <p:nvPr/>
        </p:nvSpPr>
        <p:spPr>
          <a:xfrm>
            <a:off x="5679848" y="6104005"/>
            <a:ext cx="29980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hangingPunct="0">
              <a:buClrTx/>
            </a:pPr>
            <a:r>
              <a:rPr lang="ru-RU" sz="2000" dirty="0">
                <a:solidFill>
                  <a:schemeClr val="bg1"/>
                </a:solidFill>
              </a:rPr>
              <a:t>Централизованное облачное хранилище снимков (КТ, рентген</a:t>
            </a:r>
            <a:r>
              <a:rPr lang="ru-RU" sz="2000" dirty="0" smtClean="0">
                <a:solidFill>
                  <a:schemeClr val="bg1"/>
                </a:solidFill>
              </a:rPr>
              <a:t>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5" name="Google Shape;135;p10"/>
          <p:cNvSpPr txBox="1"/>
          <p:nvPr/>
        </p:nvSpPr>
        <p:spPr>
          <a:xfrm>
            <a:off x="10127036" y="6253934"/>
            <a:ext cx="29766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Интеллектуальная зубная формула</a:t>
            </a:r>
          </a:p>
        </p:txBody>
      </p:sp>
      <p:sp>
        <p:nvSpPr>
          <p:cNvPr id="136" name="Google Shape;136;p10"/>
          <p:cNvSpPr txBox="1"/>
          <p:nvPr/>
        </p:nvSpPr>
        <p:spPr>
          <a:xfrm>
            <a:off x="14865772" y="6268921"/>
            <a:ext cx="3205500" cy="98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hangingPunct="0">
              <a:lnSpc>
                <a:spcPct val="107000"/>
              </a:lnSpc>
              <a:buClrTx/>
              <a:buSzPct val="100000"/>
              <a:defRPr spc="-5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ru-RU" sz="2000" spc="-5" dirty="0">
                <a:solidFill>
                  <a:schemeClr val="bg1"/>
                </a:solidFill>
                <a:latin typeface="+mn-lt"/>
                <a:sym typeface="Helvetica Neue"/>
              </a:rPr>
              <a:t>Мобильное приложение для пациента с QR-кодом для быстрого доступа</a:t>
            </a:r>
          </a:p>
        </p:txBody>
      </p:sp>
      <p:cxnSp>
        <p:nvCxnSpPr>
          <p:cNvPr id="137" name="Google Shape;137;p10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0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TextBox 1"/>
          <p:cNvSpPr txBox="1"/>
          <p:nvPr/>
        </p:nvSpPr>
        <p:spPr>
          <a:xfrm>
            <a:off x="2174587" y="759949"/>
            <a:ext cx="13987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</a:rPr>
              <a:t>MorbiCheck</a:t>
            </a:r>
            <a:endParaRPr lang="ru-RU" sz="7200" b="1" dirty="0">
              <a:solidFill>
                <a:schemeClr val="bg1"/>
              </a:solidFill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web</a:t>
            </a:r>
            <a:r>
              <a:rPr lang="ru-RU" sz="6000" dirty="0" smtClean="0">
                <a:solidFill>
                  <a:schemeClr val="bg1"/>
                </a:solidFill>
              </a:rPr>
              <a:t>-сервис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88779" y="632134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01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297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1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109;p3"/>
          <p:cNvSpPr txBox="1"/>
          <p:nvPr/>
        </p:nvSpPr>
        <p:spPr>
          <a:xfrm>
            <a:off x="292705" y="810113"/>
            <a:ext cx="2897255" cy="61555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rgbClr val="FFFFFF"/>
                </a:solidFill>
              </a:defRPr>
            </a:lvl1pPr>
          </a:lstStyle>
          <a:p>
            <a:r>
              <a:rPr sz="4000" dirty="0" smtClean="0">
                <a:solidFill>
                  <a:schemeClr val="accent6">
                    <a:lumMod val="75000"/>
                  </a:schemeClr>
                </a:solidFill>
              </a:rPr>
              <a:t>Проблема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374" y="1686892"/>
            <a:ext cx="5957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единого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доступного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цифрового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учета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стоматологического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анамнеза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установленных</a:t>
            </a:r>
            <a:r>
              <a:rPr lang="ru-RU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имплантатах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41" y="3576193"/>
            <a:ext cx="65501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b="1"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Последствия проблемы: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5996" y="5297501"/>
            <a:ext cx="62804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i="1"/>
            </a:pPr>
            <a:r>
              <a:rPr lang="ru-RU" sz="2400" b="1" dirty="0">
                <a:solidFill>
                  <a:schemeClr val="bg1"/>
                </a:solidFill>
              </a:rPr>
              <a:t>Для клиник (B2B) и врачей:</a:t>
            </a:r>
          </a:p>
          <a:p>
            <a:r>
              <a:rPr lang="ru-RU" sz="2400" dirty="0">
                <a:solidFill>
                  <a:schemeClr val="bg1"/>
                </a:solidFill>
              </a:rPr>
              <a:t>-Потеря времени</a:t>
            </a:r>
          </a:p>
          <a:p>
            <a:r>
              <a:rPr lang="ru-RU" sz="2400" dirty="0">
                <a:solidFill>
                  <a:schemeClr val="bg1"/>
                </a:solidFill>
              </a:rPr>
              <a:t>-Сложность диагностики и планирования</a:t>
            </a:r>
          </a:p>
          <a:p>
            <a:r>
              <a:rPr lang="ru-RU" sz="2400" dirty="0">
                <a:solidFill>
                  <a:schemeClr val="bg1"/>
                </a:solidFill>
              </a:rPr>
              <a:t>-Повышенный риск осложнений</a:t>
            </a:r>
          </a:p>
          <a:p>
            <a:r>
              <a:rPr lang="ru-RU" sz="2400" dirty="0">
                <a:solidFill>
                  <a:schemeClr val="bg1"/>
                </a:solidFill>
              </a:rPr>
              <a:t>-Юридические риски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2384" y="7368791"/>
            <a:ext cx="38741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i="1"/>
            </a:pPr>
            <a:r>
              <a:rPr lang="ru-RU" sz="2400" b="1" dirty="0">
                <a:solidFill>
                  <a:schemeClr val="bg1"/>
                </a:solidFill>
              </a:rPr>
              <a:t>Для пациентов (B2C):</a:t>
            </a:r>
          </a:p>
          <a:p>
            <a:r>
              <a:rPr lang="ru-RU" sz="2400" dirty="0">
                <a:solidFill>
                  <a:schemeClr val="bg1"/>
                </a:solidFill>
              </a:rPr>
              <a:t>-Повторные траты</a:t>
            </a:r>
          </a:p>
          <a:p>
            <a:r>
              <a:rPr lang="ru-RU" sz="2400" dirty="0">
                <a:solidFill>
                  <a:schemeClr val="bg1"/>
                </a:solidFill>
              </a:rPr>
              <a:t>-Потеря времени</a:t>
            </a:r>
          </a:p>
          <a:p>
            <a:r>
              <a:rPr lang="ru-RU" sz="2400" dirty="0">
                <a:solidFill>
                  <a:schemeClr val="bg1"/>
                </a:solidFill>
              </a:rPr>
              <a:t>-Риск для здоровья </a:t>
            </a:r>
          </a:p>
          <a:p>
            <a:r>
              <a:rPr lang="ru-RU" sz="2400" dirty="0">
                <a:solidFill>
                  <a:schemeClr val="bg1"/>
                </a:solidFill>
              </a:rPr>
              <a:t>-Стресс и дискомфорт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677428" y="447049"/>
            <a:ext cx="120038" cy="93696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185693" y="4364618"/>
            <a:ext cx="566331" cy="81477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75" y="663295"/>
            <a:ext cx="950656" cy="78741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3317673" y="4246441"/>
            <a:ext cx="3263759" cy="6498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6172200" y="4896305"/>
            <a:ext cx="409232" cy="23401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6417" y="640968"/>
            <a:ext cx="4228062" cy="915722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02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16167" y="640968"/>
            <a:ext cx="10517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Численное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подтверждение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существующей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61927" y="1377158"/>
            <a:ext cx="6453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n-lt"/>
              </a:rPr>
              <a:t>Как часто к вам обращаются пациенты, ранее лечившиеся в другой клинике?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1349" y="2852331"/>
            <a:ext cx="2013663" cy="103042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109496" y="5448843"/>
            <a:ext cx="6340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Какие последствия для вас лично наиболее ощутимы, когда отсутствует цифровая история пациента?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5369" y="7087457"/>
            <a:ext cx="2969580" cy="173975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rcRect l="12636" t="58713" r="40850" b="20351"/>
          <a:stretch/>
        </p:blipFill>
        <p:spPr>
          <a:xfrm>
            <a:off x="7241302" y="6613245"/>
            <a:ext cx="2898033" cy="283468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/>
          <a:srcRect l="13907" t="51813" r="42375" b="28304"/>
          <a:stretch/>
        </p:blipFill>
        <p:spPr>
          <a:xfrm>
            <a:off x="7245577" y="2311208"/>
            <a:ext cx="2799019" cy="2766475"/>
          </a:xfrm>
          <a:prstGeom prst="rect">
            <a:avLst/>
          </a:prstGeom>
        </p:spPr>
      </p:pic>
      <p:sp>
        <p:nvSpPr>
          <p:cNvPr id="130" name="Прямоугольник 129"/>
          <p:cNvSpPr/>
          <p:nvPr/>
        </p:nvSpPr>
        <p:spPr>
          <a:xfrm>
            <a:off x="14579935" y="7127194"/>
            <a:ext cx="26837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</a:rPr>
              <a:t>CustDev</a:t>
            </a:r>
            <a:endParaRPr lang="ru-RU" sz="4800" b="1" dirty="0">
              <a:solidFill>
                <a:schemeClr val="bg1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13539563" y="1173042"/>
            <a:ext cx="81974" cy="86251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4742774" y="8170304"/>
            <a:ext cx="2726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+mn-lt"/>
              </a:rPr>
              <a:t>Опросили 17 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врачей и 172 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пациента</a:t>
            </a: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5958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1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Прямоугольник 1"/>
          <p:cNvSpPr/>
          <p:nvPr/>
        </p:nvSpPr>
        <p:spPr>
          <a:xfrm>
            <a:off x="7251803" y="750180"/>
            <a:ext cx="32223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accent6">
                    <a:lumMod val="75000"/>
                  </a:schemeClr>
                </a:solidFill>
              </a:rPr>
              <a:t>Решение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9222" y="2388717"/>
            <a:ext cx="2529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MorbiCheck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767914" y="1673510"/>
            <a:ext cx="6095068" cy="58092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91026" y="5867956"/>
            <a:ext cx="6533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Ключевые характеристики и преимущества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sz="2400" dirty="0" smtClean="0">
                <a:solidFill>
                  <a:schemeClr val="bg1"/>
                </a:solidFill>
              </a:rPr>
              <a:t>Скорость </a:t>
            </a:r>
            <a:r>
              <a:rPr lang="ru-RU" sz="2400" dirty="0">
                <a:solidFill>
                  <a:schemeClr val="bg1"/>
                </a:solidFill>
              </a:rPr>
              <a:t>доступа к данным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sz="2400" dirty="0" smtClean="0">
                <a:solidFill>
                  <a:schemeClr val="bg1"/>
                </a:solidFill>
              </a:rPr>
              <a:t>Снижение </a:t>
            </a:r>
            <a:r>
              <a:rPr lang="ru-RU" sz="2400" dirty="0">
                <a:solidFill>
                  <a:schemeClr val="bg1"/>
                </a:solidFill>
              </a:rPr>
              <a:t>затрат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sz="2400" dirty="0" smtClean="0">
                <a:solidFill>
                  <a:schemeClr val="bg1"/>
                </a:solidFill>
              </a:rPr>
              <a:t>Повышение </a:t>
            </a:r>
            <a:r>
              <a:rPr lang="ru-RU" sz="2400" dirty="0">
                <a:solidFill>
                  <a:schemeClr val="bg1"/>
                </a:solidFill>
              </a:rPr>
              <a:t>безопасности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492989" y="4604125"/>
            <a:ext cx="50260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Для пациента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-Контроль </a:t>
            </a:r>
            <a:r>
              <a:rPr lang="ru-RU" sz="2400" dirty="0">
                <a:solidFill>
                  <a:schemeClr val="bg1"/>
                </a:solidFill>
              </a:rPr>
              <a:t>над своим здоровьем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-Экономия </a:t>
            </a:r>
            <a:r>
              <a:rPr lang="ru-RU" sz="2400" dirty="0">
                <a:solidFill>
                  <a:schemeClr val="bg1"/>
                </a:solidFill>
              </a:rPr>
              <a:t>денег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-Скорость </a:t>
            </a:r>
            <a:r>
              <a:rPr lang="ru-RU" sz="2400" dirty="0">
                <a:solidFill>
                  <a:schemeClr val="bg1"/>
                </a:solidFill>
              </a:rPr>
              <a:t>и комфорт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-Повышение </a:t>
            </a:r>
            <a:r>
              <a:rPr lang="ru-RU" sz="2400" dirty="0">
                <a:solidFill>
                  <a:schemeClr val="bg1"/>
                </a:solidFill>
              </a:rPr>
              <a:t>безопасности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325694" y="1885420"/>
            <a:ext cx="6091833" cy="1961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</a:pPr>
            <a:r>
              <a:rPr lang="ru-RU" sz="2400" b="1" spc="-5" dirty="0">
                <a:solidFill>
                  <a:schemeClr val="accent6">
                    <a:lumMod val="75000"/>
                  </a:schemeClr>
                </a:solidFill>
                <a:latin typeface="+mn-lt"/>
                <a:ea typeface="Helvetica Neue"/>
                <a:cs typeface="Helvetica Neue"/>
              </a:rPr>
              <a:t>Для врача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ru-RU" sz="2400" spc="-5" dirty="0" smtClean="0">
                <a:solidFill>
                  <a:schemeClr val="bg1"/>
                </a:solidFill>
                <a:latin typeface="+mn-lt"/>
                <a:ea typeface="Helvetica Neue"/>
                <a:cs typeface="Helvetica Neue"/>
              </a:rPr>
              <a:t>-Инструмент </a:t>
            </a:r>
            <a:r>
              <a:rPr lang="ru-RU" sz="2400" spc="-5" dirty="0">
                <a:solidFill>
                  <a:schemeClr val="bg1"/>
                </a:solidFill>
                <a:latin typeface="+mn-lt"/>
                <a:ea typeface="Helvetica Neue"/>
                <a:cs typeface="Helvetica Neue"/>
              </a:rPr>
              <a:t>для принятия решений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  <a:p>
            <a:pPr lvl="0">
              <a:tabLst>
                <a:tab pos="457200" algn="l"/>
              </a:tabLst>
            </a:pPr>
            <a:r>
              <a:rPr lang="ru-RU" sz="2400" spc="-5" dirty="0" smtClean="0">
                <a:solidFill>
                  <a:schemeClr val="bg1"/>
                </a:solidFill>
                <a:latin typeface="+mn-lt"/>
                <a:ea typeface="Helvetica Neue"/>
                <a:cs typeface="Helvetica Neue"/>
              </a:rPr>
              <a:t>-Экономия </a:t>
            </a:r>
            <a:r>
              <a:rPr lang="ru-RU" sz="2400" spc="-5" dirty="0">
                <a:solidFill>
                  <a:schemeClr val="bg1"/>
                </a:solidFill>
                <a:latin typeface="+mn-lt"/>
                <a:ea typeface="Helvetica Neue"/>
                <a:cs typeface="Helvetica Neue"/>
              </a:rPr>
              <a:t>времени и нервов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  <a:p>
            <a:pPr lvl="0">
              <a:tabLst>
                <a:tab pos="457200" algn="l"/>
              </a:tabLst>
            </a:pPr>
            <a:r>
              <a:rPr lang="ru-RU" sz="2400" spc="-5" dirty="0" smtClean="0">
                <a:solidFill>
                  <a:schemeClr val="bg1"/>
                </a:solidFill>
                <a:latin typeface="+mn-lt"/>
                <a:ea typeface="Helvetica Neue"/>
                <a:cs typeface="Helvetica Neue"/>
              </a:rPr>
              <a:t>-Простой </a:t>
            </a:r>
            <a:r>
              <a:rPr lang="ru-RU" sz="2400" spc="-5" dirty="0">
                <a:solidFill>
                  <a:schemeClr val="bg1"/>
                </a:solidFill>
                <a:latin typeface="+mn-lt"/>
                <a:ea typeface="Helvetica Neue"/>
                <a:cs typeface="Helvetica Neue"/>
              </a:rPr>
              <a:t>и интуитивный интерфейс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  <a:p>
            <a:pPr lvl="0">
              <a:tabLst>
                <a:tab pos="457200" algn="l"/>
              </a:tabLst>
            </a:pPr>
            <a:r>
              <a:rPr lang="ru-RU" sz="2400" spc="-5" dirty="0" smtClean="0">
                <a:solidFill>
                  <a:schemeClr val="bg1"/>
                </a:solidFill>
                <a:latin typeface="+mn-lt"/>
                <a:ea typeface="Helvetica Neue"/>
                <a:cs typeface="Helvetica Neue"/>
              </a:rPr>
              <a:t>-Профессиональная </a:t>
            </a:r>
            <a:r>
              <a:rPr lang="ru-RU" sz="2400" spc="-5" dirty="0">
                <a:solidFill>
                  <a:schemeClr val="bg1"/>
                </a:solidFill>
                <a:latin typeface="+mn-lt"/>
                <a:ea typeface="Helvetica Neue"/>
                <a:cs typeface="Helvetica Neue"/>
              </a:rPr>
              <a:t>уверенность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8862981" y="1673510"/>
            <a:ext cx="3333186" cy="71520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8862981" y="1673510"/>
            <a:ext cx="4004614" cy="268842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917591" y="1673510"/>
            <a:ext cx="4945391" cy="392956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03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/>
          <a:srcRect l="18226" t="2851" r="23660" b="534"/>
          <a:stretch/>
        </p:blipFill>
        <p:spPr>
          <a:xfrm>
            <a:off x="6436895" y="3717027"/>
            <a:ext cx="5287096" cy="57938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2339" y="2870369"/>
            <a:ext cx="4571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spc="-5" dirty="0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-Защищенное </a:t>
            </a:r>
            <a:r>
              <a:rPr lang="ru-RU" sz="2400" spc="-5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облачное решение, которое создает универсальный и доступный цифровой паспорт стоматологического здоровья пациента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65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648"/>
            <a:ext cx="18288000" cy="1019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2735" t="3659" r="25763" b="13416"/>
          <a:stretch/>
        </p:blipFill>
        <p:spPr>
          <a:xfrm>
            <a:off x="628221" y="1335505"/>
            <a:ext cx="3799298" cy="8802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674" t="-660"/>
          <a:stretch/>
        </p:blipFill>
        <p:spPr>
          <a:xfrm>
            <a:off x="4451583" y="9530888"/>
            <a:ext cx="12287538" cy="711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b="80451"/>
          <a:stretch/>
        </p:blipFill>
        <p:spPr>
          <a:xfrm>
            <a:off x="4451583" y="9162667"/>
            <a:ext cx="12287538" cy="52310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04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76456" y="243597"/>
            <a:ext cx="60051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6">
                    <a:lumMod val="75000"/>
                  </a:schemeClr>
                </a:solidFill>
              </a:rPr>
              <a:t>Принцип работы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0300" t="5797" r="26563" b="13586"/>
          <a:stretch/>
        </p:blipFill>
        <p:spPr>
          <a:xfrm>
            <a:off x="2743131" y="1636295"/>
            <a:ext cx="1684388" cy="1684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1583" y="1335505"/>
            <a:ext cx="12287538" cy="7827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887"/>
          <a:stretch/>
        </p:blipFill>
        <p:spPr>
          <a:xfrm>
            <a:off x="5354053" y="297530"/>
            <a:ext cx="10431379" cy="98413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91" y="308971"/>
            <a:ext cx="4240362" cy="9829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01" t="38962" r="75848" b="55029"/>
          <a:stretch/>
        </p:blipFill>
        <p:spPr>
          <a:xfrm>
            <a:off x="1287895" y="5727033"/>
            <a:ext cx="3891954" cy="721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05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4309" y="832169"/>
            <a:ext cx="168264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8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06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0" y="113357"/>
            <a:ext cx="11543625" cy="81634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5082" y="377914"/>
            <a:ext cx="4791744" cy="1705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9125" y="2083127"/>
            <a:ext cx="2806418" cy="1734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8440" y="3956638"/>
            <a:ext cx="4761967" cy="46493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06" y="8369918"/>
            <a:ext cx="4151020" cy="19435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005" y="8745165"/>
            <a:ext cx="9726382" cy="1409897"/>
          </a:xfrm>
          <a:prstGeom prst="rect">
            <a:avLst/>
          </a:prstGeom>
        </p:spPr>
      </p:pic>
      <p:cxnSp>
        <p:nvCxnSpPr>
          <p:cNvPr id="14" name="Прямая со стрелкой 13"/>
          <p:cNvCxnSpPr>
            <a:endCxn id="12" idx="1"/>
          </p:cNvCxnSpPr>
          <p:nvPr/>
        </p:nvCxnSpPr>
        <p:spPr>
          <a:xfrm>
            <a:off x="5167326" y="9341708"/>
            <a:ext cx="882679" cy="108406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2152" y="172820"/>
            <a:ext cx="792605" cy="7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648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1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Прямоугольник 34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07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10988" y="570559"/>
            <a:ext cx="20120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Рынок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8" name="Google Shape;147;p6"/>
          <p:cNvGrpSpPr/>
          <p:nvPr/>
        </p:nvGrpSpPr>
        <p:grpSpPr>
          <a:xfrm>
            <a:off x="5522495" y="2688029"/>
            <a:ext cx="6857590" cy="6403353"/>
            <a:chOff x="-2" y="-2"/>
            <a:chExt cx="4836165" cy="4836166"/>
          </a:xfrm>
        </p:grpSpPr>
        <p:sp>
          <p:nvSpPr>
            <p:cNvPr id="19" name="Google Shape;148;p6"/>
            <p:cNvSpPr/>
            <p:nvPr/>
          </p:nvSpPr>
          <p:spPr>
            <a:xfrm>
              <a:off x="-2" y="-2"/>
              <a:ext cx="4836165" cy="4836165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22" name="Google Shape;149;p6"/>
            <p:cNvSpPr txBox="1"/>
            <p:nvPr/>
          </p:nvSpPr>
          <p:spPr>
            <a:xfrm>
              <a:off x="1572960" y="348835"/>
              <a:ext cx="1690239" cy="511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0674" tIns="170674" rIns="170674" bIns="170674" numCol="1" anchor="ctr">
              <a:spAutoFit/>
            </a:bodyPr>
            <a:lstStyle>
              <a:lvl1pPr algn="ctr">
                <a:lnSpc>
                  <a:spcPct val="90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TAM</a:t>
              </a:r>
            </a:p>
          </p:txBody>
        </p:sp>
        <p:sp>
          <p:nvSpPr>
            <p:cNvPr id="24" name="Google Shape;150;p6"/>
            <p:cNvSpPr/>
            <p:nvPr/>
          </p:nvSpPr>
          <p:spPr>
            <a:xfrm>
              <a:off x="604519" y="1209040"/>
              <a:ext cx="3627123" cy="36271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27" name="Google Shape;151;p6"/>
            <p:cNvSpPr txBox="1"/>
            <p:nvPr/>
          </p:nvSpPr>
          <p:spPr>
            <a:xfrm>
              <a:off x="1572960" y="1432287"/>
              <a:ext cx="1690239" cy="68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0674" tIns="170674" rIns="170674" bIns="170674" numCol="1" anchor="ctr">
              <a:spAutoFit/>
            </a:bodyPr>
            <a:lstStyle>
              <a:lvl1pPr algn="ctr">
                <a:lnSpc>
                  <a:spcPct val="90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SAM</a:t>
              </a:r>
            </a:p>
          </p:txBody>
        </p:sp>
        <p:sp>
          <p:nvSpPr>
            <p:cNvPr id="28" name="Google Shape;152;p6"/>
            <p:cNvSpPr/>
            <p:nvPr/>
          </p:nvSpPr>
          <p:spPr>
            <a:xfrm>
              <a:off x="1209038" y="2418079"/>
              <a:ext cx="2418085" cy="2418085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/>
            </a:p>
          </p:txBody>
        </p:sp>
        <p:sp>
          <p:nvSpPr>
            <p:cNvPr id="29" name="Google Shape;153;p6"/>
            <p:cNvSpPr txBox="1"/>
            <p:nvPr/>
          </p:nvSpPr>
          <p:spPr>
            <a:xfrm>
              <a:off x="1563159" y="3371435"/>
              <a:ext cx="1709842" cy="511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0674" tIns="170674" rIns="170674" bIns="170674" numCol="1" anchor="ctr">
              <a:spAutoFit/>
            </a:bodyPr>
            <a:lstStyle>
              <a:lvl1pPr algn="ctr">
                <a:lnSpc>
                  <a:spcPct val="90000"/>
                </a:lnSpc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SOM</a:t>
              </a:r>
            </a:p>
          </p:txBody>
        </p:sp>
      </p:grpSp>
      <p:sp>
        <p:nvSpPr>
          <p:cNvPr id="30" name="Google Shape;158;p6"/>
          <p:cNvSpPr/>
          <p:nvPr/>
        </p:nvSpPr>
        <p:spPr>
          <a:xfrm>
            <a:off x="10414620" y="3423502"/>
            <a:ext cx="502139" cy="496904"/>
          </a:xfrm>
          <a:prstGeom prst="ellipse">
            <a:avLst/>
          </a:prstGeom>
          <a:solidFill>
            <a:srgbClr val="376092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58;p6"/>
          <p:cNvSpPr/>
          <p:nvPr/>
        </p:nvSpPr>
        <p:spPr>
          <a:xfrm>
            <a:off x="7029398" y="5666493"/>
            <a:ext cx="414986" cy="446419"/>
          </a:xfrm>
          <a:prstGeom prst="ellipse">
            <a:avLst/>
          </a:prstGeom>
          <a:solidFill>
            <a:sysClr val="window" lastClr="FFFFFF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58;p6"/>
          <p:cNvSpPr/>
          <p:nvPr/>
        </p:nvSpPr>
        <p:spPr>
          <a:xfrm>
            <a:off x="9998242" y="7543800"/>
            <a:ext cx="372802" cy="380185"/>
          </a:xfrm>
          <a:prstGeom prst="ellipse">
            <a:avLst/>
          </a:prstGeom>
          <a:solidFill>
            <a:srgbClr val="37609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" name="Google Shape;159;p6"/>
          <p:cNvSpPr/>
          <p:nvPr/>
        </p:nvSpPr>
        <p:spPr>
          <a:xfrm rot="10800000" flipH="1">
            <a:off x="10959952" y="2911642"/>
            <a:ext cx="4993922" cy="766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38075">
            <a:solidFill>
              <a:schemeClr val="bg1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Google Shape;159;p6"/>
          <p:cNvSpPr/>
          <p:nvPr/>
        </p:nvSpPr>
        <p:spPr>
          <a:xfrm rot="10800000" flipH="1">
            <a:off x="10371044" y="7274834"/>
            <a:ext cx="7360902" cy="473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38075">
            <a:solidFill>
              <a:schemeClr val="bg1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8" name="Google Shape;163;p6"/>
          <p:cNvSpPr/>
          <p:nvPr/>
        </p:nvSpPr>
        <p:spPr>
          <a:xfrm rot="10800000">
            <a:off x="471779" y="5494055"/>
            <a:ext cx="6661366" cy="406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38075">
            <a:solidFill>
              <a:schemeClr val="bg1"/>
            </a:solidFill>
            <a:miter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1952912" y="2426084"/>
            <a:ext cx="386005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998"/>
              </a:lnSpc>
              <a:defRPr sz="1600">
                <a:solidFill>
                  <a:srgbClr val="232323"/>
                </a:solidFill>
              </a:defRPr>
            </a:pPr>
            <a:r>
              <a:rPr lang="en-US" sz="3200" b="1" dirty="0">
                <a:solidFill>
                  <a:schemeClr val="bg1"/>
                </a:solidFill>
              </a:rPr>
              <a:t>TAM </a:t>
            </a:r>
            <a:r>
              <a:rPr lang="en-US" sz="3200" b="1" dirty="0" err="1">
                <a:solidFill>
                  <a:schemeClr val="bg1"/>
                </a:solidFill>
              </a:rPr>
              <a:t>Medtech</a:t>
            </a:r>
            <a:r>
              <a:rPr lang="en-US" sz="3200" b="1" dirty="0">
                <a:solidFill>
                  <a:schemeClr val="bg1"/>
                </a:solidFill>
              </a:rPr>
              <a:t> 57,92 </a:t>
            </a:r>
            <a:r>
              <a:rPr lang="ru-RU" sz="3200" b="1" dirty="0">
                <a:solidFill>
                  <a:schemeClr val="bg1"/>
                </a:solidFill>
              </a:rPr>
              <a:t>млрд.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142665" y="3871148"/>
            <a:ext cx="4824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Источник: Отчет "Анализ рынка медицинских технологий (</a:t>
            </a:r>
            <a:r>
              <a:rPr lang="ru-RU" sz="1600" dirty="0" err="1">
                <a:solidFill>
                  <a:schemeClr val="bg1"/>
                </a:solidFill>
              </a:rPr>
              <a:t>MedTech</a:t>
            </a:r>
            <a:r>
              <a:rPr lang="ru-RU" sz="1600" dirty="0">
                <a:solidFill>
                  <a:schemeClr val="bg1"/>
                </a:solidFill>
              </a:rPr>
              <a:t>) в России 2023", компания "Гид </a:t>
            </a:r>
            <a:r>
              <a:rPr lang="ru-RU" sz="1600" dirty="0" err="1">
                <a:solidFill>
                  <a:schemeClr val="bg1"/>
                </a:solidFill>
              </a:rPr>
              <a:t>Маркет</a:t>
            </a:r>
            <a:r>
              <a:rPr lang="ru-RU" sz="1600" dirty="0">
                <a:solidFill>
                  <a:schemeClr val="bg1"/>
                </a:solidFill>
              </a:rPr>
              <a:t>" (GidMarket.ru).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20454" y="6551839"/>
            <a:ext cx="49358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SOM </a:t>
            </a:r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r>
              <a:rPr lang="en-US" sz="3200" b="1" dirty="0" smtClean="0">
                <a:solidFill>
                  <a:schemeClr val="bg1"/>
                </a:solidFill>
              </a:rPr>
              <a:t>00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млн. руб. </a:t>
            </a:r>
            <a:r>
              <a:rPr lang="en-US" sz="3200" b="1" dirty="0" smtClean="0">
                <a:solidFill>
                  <a:schemeClr val="bg1"/>
                </a:solidFill>
              </a:rPr>
              <a:t>0,6</a:t>
            </a:r>
            <a:r>
              <a:rPr lang="ru-RU" sz="3200" b="1" dirty="0" smtClean="0">
                <a:solidFill>
                  <a:schemeClr val="bg1"/>
                </a:solidFill>
              </a:rPr>
              <a:t>% </a:t>
            </a:r>
            <a:r>
              <a:rPr lang="ru-RU" sz="3200" b="1" dirty="0">
                <a:solidFill>
                  <a:schemeClr val="bg1"/>
                </a:solidFill>
              </a:rPr>
              <a:t>от SAM в течение 5 лет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84153" y="7899868"/>
            <a:ext cx="58426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Источник: Расчеты основаны на анализе доли рынка, занимаемой нишевыми B2B-решениями в сегменте здравоохранения, по данным рейтингового агентства "Эксперт РА</a:t>
            </a:r>
            <a:r>
              <a:rPr lang="ru-RU" sz="1600" dirty="0" smtClean="0">
                <a:solidFill>
                  <a:schemeClr val="bg1"/>
                </a:solidFill>
              </a:rPr>
              <a:t>".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C 2028 </a:t>
            </a:r>
            <a:r>
              <a:rPr lang="ru-RU" sz="1600" dirty="0" smtClean="0">
                <a:solidFill>
                  <a:schemeClr val="bg1"/>
                </a:solidFill>
              </a:rPr>
              <a:t>года масштабирование проекта до 100 клиентов в год, с 2029 100-300 клиник, средний чек подписки 60.000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7901" y="4609812"/>
            <a:ext cx="552142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998"/>
              </a:lnSpc>
              <a:defRPr sz="1600">
                <a:solidFill>
                  <a:srgbClr val="232323"/>
                </a:solidFill>
              </a:defRPr>
            </a:pPr>
            <a:r>
              <a:rPr lang="ru-RU" sz="3200" b="1" dirty="0">
                <a:solidFill>
                  <a:schemeClr val="bg1"/>
                </a:solidFill>
              </a:rPr>
              <a:t>Разработчики </a:t>
            </a:r>
          </a:p>
          <a:p>
            <a:pPr>
              <a:lnSpc>
                <a:spcPct val="114998"/>
              </a:lnSpc>
              <a:defRPr sz="1600">
                <a:solidFill>
                  <a:srgbClr val="232323"/>
                </a:solidFill>
              </a:defRPr>
            </a:pPr>
            <a:r>
              <a:rPr lang="ru-RU" sz="3200" b="1" dirty="0">
                <a:solidFill>
                  <a:schemeClr val="bg1"/>
                </a:solidFill>
              </a:rPr>
              <a:t>ПО 17, 24 </a:t>
            </a:r>
            <a:r>
              <a:rPr lang="ru-RU" sz="3200" b="1" dirty="0" err="1">
                <a:solidFill>
                  <a:schemeClr val="bg1"/>
                </a:solidFill>
              </a:rPr>
              <a:t>млрд.руб</a:t>
            </a:r>
            <a:r>
              <a:rPr lang="ru-RU" sz="32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9977" y="6028994"/>
            <a:ext cx="4666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Источник: Данные Росстата "Объем производства программного обеспечения и разработки ПО" за 2023 год, агрегированные в отчете "РБК Исследования рынка</a:t>
            </a:r>
            <a:r>
              <a:rPr lang="ru-RU" sz="1600" dirty="0" smtClean="0">
                <a:solidFill>
                  <a:schemeClr val="bg1"/>
                </a:solidFill>
              </a:rPr>
              <a:t>".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925" y="1663882"/>
            <a:ext cx="6755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Более 30.000 </a:t>
            </a:r>
            <a:r>
              <a:rPr lang="ru-RU" sz="2400" dirty="0" smtClean="0">
                <a:solidFill>
                  <a:schemeClr val="bg1"/>
                </a:solidFill>
              </a:rPr>
              <a:t>стоматологических клиник в РФ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987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636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648"/>
            <a:ext cx="18288000" cy="10197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1"/>
          <p:cNvCxnSpPr/>
          <p:nvPr/>
        </p:nvCxnSpPr>
        <p:spPr>
          <a:xfrm>
            <a:off x="24511" y="458694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11"/>
          <p:cNvCxnSpPr/>
          <p:nvPr/>
        </p:nvCxnSpPr>
        <p:spPr>
          <a:xfrm>
            <a:off x="24511" y="9828306"/>
            <a:ext cx="18358739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Прямоугольник 34"/>
          <p:cNvSpPr/>
          <p:nvPr/>
        </p:nvSpPr>
        <p:spPr>
          <a:xfrm>
            <a:off x="17634065" y="57055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08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3907" y="570559"/>
            <a:ext cx="63706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Конкурентный анализ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1" y="1659074"/>
            <a:ext cx="17162145" cy="78501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534" y="523476"/>
            <a:ext cx="1879605" cy="188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2359</TotalTime>
  <Words>690</Words>
  <Application>Microsoft Office PowerPoint</Application>
  <PresentationFormat>Произвольный</PresentationFormat>
  <Paragraphs>137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Courier Prime</vt:lpstr>
      <vt:lpstr>Times New Roman</vt:lpstr>
      <vt:lpstr>Helvetica Neue</vt:lpstr>
      <vt:lpstr>Fira Sans</vt:lpstr>
      <vt:lpstr>Fira Sans Thin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Ульяна Фирсова</dc:creator>
  <cp:lastModifiedBy>Учетная запись Майкрософт</cp:lastModifiedBy>
  <cp:revision>56</cp:revision>
  <dcterms:modified xsi:type="dcterms:W3CDTF">2025-12-06T18:36:37Z</dcterms:modified>
</cp:coreProperties>
</file>