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0080625" cy="5670550"/>
  <p:notesSz cx="7559675" cy="10691813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oppins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57">
          <p15:clr>
            <a:srgbClr val="000000"/>
          </p15:clr>
        </p15:guide>
        <p15:guide id="2" pos="3174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wI570372Qes12br2hdp7myyiO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803F66-26E0-4AB5-91F8-F1BC871A1EEF}">
  <a:tblStyle styleId="{42803F66-26E0-4AB5-91F8-F1BC871A1EE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365" y="86"/>
      </p:cViewPr>
      <p:guideLst>
        <p:guide orient="horz" pos="1757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275859" cy="53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282066" y="0"/>
            <a:ext cx="3275859" cy="53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2389" y="1336437"/>
            <a:ext cx="6414897" cy="360838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5065"/>
            <a:ext cx="3275859" cy="53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82066" y="10155065"/>
            <a:ext cx="3275859" cy="53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5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7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:notes"/>
          <p:cNvSpPr txBox="1">
            <a:spLocks noGrp="1"/>
          </p:cNvSpPr>
          <p:nvPr>
            <p:ph type="body" idx="1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0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2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4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5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6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7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7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7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7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7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9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2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4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6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7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7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8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58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58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58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58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Мобильный УдГУ</a:t>
            </a:r>
            <a:endParaRPr sz="6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1611288" y="3483993"/>
            <a:ext cx="2883092" cy="92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27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Ворошилова Ульяна</a:t>
            </a:r>
            <a:endParaRPr/>
          </a:p>
          <a:p>
            <a:pPr marL="0" marR="0" lvl="0" indent="-127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</a:t>
            </a:r>
            <a:endParaRPr/>
          </a:p>
        </p:txBody>
      </p:sp>
      <p:pic>
        <p:nvPicPr>
          <p:cNvPr id="177" name="Google Shape;177;p2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8478" y="1558533"/>
            <a:ext cx="1916004" cy="187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68940" y="1549391"/>
            <a:ext cx="1666324" cy="171123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"/>
          <p:cNvSpPr txBox="1"/>
          <p:nvPr/>
        </p:nvSpPr>
        <p:spPr>
          <a:xfrm>
            <a:off x="5040312" y="3483993"/>
            <a:ext cx="2883092" cy="92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27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Болтаева Виктория</a:t>
            </a:r>
            <a:endParaRPr/>
          </a:p>
          <a:p>
            <a:pPr marL="342900" marR="0" lvl="0" indent="-27622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endParaRPr sz="105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Проблема</a:t>
            </a:r>
            <a:endParaRPr/>
          </a:p>
        </p:txBody>
      </p:sp>
      <p:sp>
        <p:nvSpPr>
          <p:cNvPr id="185" name="Google Shape;185;p3"/>
          <p:cNvSpPr/>
          <p:nvPr/>
        </p:nvSpPr>
        <p:spPr>
          <a:xfrm>
            <a:off x="0" y="1188562"/>
            <a:ext cx="3766730" cy="2221858"/>
          </a:xfrm>
          <a:prstGeom prst="roundRect">
            <a:avLst>
              <a:gd name="adj" fmla="val 16667"/>
            </a:avLst>
          </a:prstGeom>
          <a:solidFill>
            <a:srgbClr val="008C9D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Студенты начальных курсов, гости университета, новые педагоги</a:t>
            </a:r>
            <a:endParaRPr/>
          </a:p>
        </p:txBody>
      </p:sp>
      <p:sp>
        <p:nvSpPr>
          <p:cNvPr id="186" name="Google Shape;186;p3"/>
          <p:cNvSpPr/>
          <p:nvPr/>
        </p:nvSpPr>
        <p:spPr>
          <a:xfrm rot="5400000">
            <a:off x="4539166" y="416126"/>
            <a:ext cx="2221858" cy="376673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08C9D"/>
          </a:solidFill>
          <a:ln w="25400" cap="flat" cmpd="sng">
            <a:solidFill>
              <a:srgbClr val="CFD7E7">
                <a:alpha val="89803"/>
              </a:srgb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"/>
          <p:cNvSpPr txBox="1"/>
          <p:nvPr/>
        </p:nvSpPr>
        <p:spPr>
          <a:xfrm>
            <a:off x="3766714" y="1297023"/>
            <a:ext cx="3658268" cy="200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Приступив к обучению в здании университета, многие студенты, в том числе и мы, столкнулись с проблемой поиска оптимального маршрута. Из-за больших размеров корпусов и нехватки информации о расположении того или иного объекта, на поиск и прохождение наиболее удобного пути тратится много времени. 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0" y="3335341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325404" y="4335473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- навигатор по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универститету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 точным расположением его объектов, аудиторий и других помещений. 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О проекте. Что есть сейчас.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4"/>
          <p:cNvPicPr preferRelativeResize="0"/>
          <p:nvPr/>
        </p:nvPicPr>
        <p:blipFill rotWithShape="1">
          <a:blip r:embed="rId4">
            <a:alphaModFix/>
          </a:blip>
          <a:srcRect l="8298" t="17754" r="8236" b="20864"/>
          <a:stretch/>
        </p:blipFill>
        <p:spPr>
          <a:xfrm>
            <a:off x="896908" y="1406515"/>
            <a:ext cx="6357982" cy="35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" name="Google Shape;200;p5"/>
          <p:cNvGraphicFramePr/>
          <p:nvPr/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{42803F66-26E0-4AB5-91F8-F1BC871A1EEF}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Инновация мирового уровня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oto Sans Symbols"/>
                        <a:buChar char="✔"/>
                      </a:pPr>
                      <a:r>
                        <a:rPr lang="ru-RU" sz="1800"/>
                        <a:t>Регион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Импортозамещение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Нет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✔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✔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480" lvl="0" indent="-28448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oto Sans Symbols"/>
                        <a:buChar char="✔"/>
                      </a:pPr>
                      <a:r>
                        <a:rPr lang="ru-RU" sz="1800"/>
                        <a:t>беспроводной связи</a:t>
                      </a:r>
                      <a:endParaRPr/>
                    </a:p>
                    <a:p>
                      <a:pPr marL="284480" lvl="0" indent="-28448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oto Sans Symbols"/>
                        <a:buChar char="✔"/>
                      </a:pPr>
                      <a:r>
                        <a:rPr lang="ru-RU" sz="1800"/>
                        <a:t>дополненной реальности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0" y="120631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проекта в обеспечении </a:t>
            </a:r>
            <a:b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технологического суверенитета страны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575945" y="1755140"/>
            <a:ext cx="4767580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Студенты начальных курсов: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Возраст - 16-25 лет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Место проживания - Ижевск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Испытывают проблемы с ориентацией в пространстве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Активно пользуются телефоном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Хотят быстрее адаптироваться к жизни в университете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8330" y="1755140"/>
            <a:ext cx="3606165" cy="2404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575945" y="1755140"/>
            <a:ext cx="476758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Гости университета: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Возраст - от 16 до 45 лет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Место проживания - Удмуртия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Активно пользуются телефоном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Есть желание более подробно изучить университет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4920" y="1091947"/>
            <a:ext cx="4849953" cy="4815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5" name="Google Shape;225;p8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8874" y="1457961"/>
            <a:ext cx="4615158" cy="421258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8"/>
          <p:cNvSpPr txBox="1"/>
          <p:nvPr/>
        </p:nvSpPr>
        <p:spPr>
          <a:xfrm>
            <a:off x="575945" y="1755140"/>
            <a:ext cx="476758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Новые педагоги: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Мужчины и женщины от 28 лет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Высшее образование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Активная жизненная позиция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Хотят для успешной работы быстрее ознакомиться с университетом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 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6" name="Google Shape;236;p9"/>
          <p:cNvGraphicFramePr/>
          <p:nvPr/>
        </p:nvGraphicFramePr>
        <p:xfrm>
          <a:off x="754063" y="1049338"/>
          <a:ext cx="7877175" cy="444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5" imgW="7877175" imgH="4449762" progId="Word.Document.8">
                  <p:embed/>
                </p:oleObj>
              </mc:Choice>
              <mc:Fallback>
                <p:oleObj r:id="rId5" imgW="7877175" imgH="4449762" progId="Word.Document.8">
                  <p:embed/>
                  <p:pic>
                    <p:nvPicPr>
                      <p:cNvPr id="236" name="Google Shape;236;p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754063" y="1049338"/>
                        <a:ext cx="7877175" cy="444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2" name="Google Shape;242;p10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4" name="Google Shape;244;p10"/>
          <p:cNvGraphicFramePr/>
          <p:nvPr/>
        </p:nvGraphicFramePr>
        <p:xfrm>
          <a:off x="111090" y="931308"/>
          <a:ext cx="9787025" cy="4547175"/>
        </p:xfrm>
        <a:graphic>
          <a:graphicData uri="http://schemas.openxmlformats.org/drawingml/2006/table">
            <a:tbl>
              <a:tblPr firstRow="1" bandRow="1">
                <a:noFill/>
                <a:tableStyleId>{42803F66-26E0-4AB5-91F8-F1BC871A1EEF}</a:tableStyleId>
              </a:tblPr>
              <a:tblGrid>
                <a:gridCol w="19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7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1572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5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5725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5" name="Google Shape;245;p10"/>
          <p:cNvSpPr txBox="1"/>
          <p:nvPr/>
        </p:nvSpPr>
        <p:spPr>
          <a:xfrm>
            <a:off x="5111750" y="4335473"/>
            <a:ext cx="496887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продукта / актива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подписки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 sz="14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182527" y="4264035"/>
            <a:ext cx="471490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 издержки:</a:t>
            </a: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затраты на техническую поддержку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издержки: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инфраструктурные затраты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минимальная рекламная кампания</a:t>
            </a: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0"/>
          <p:cNvSpPr txBox="1"/>
          <p:nvPr/>
        </p:nvSpPr>
        <p:spPr>
          <a:xfrm>
            <a:off x="8040708" y="1477953"/>
            <a:ext cx="17859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Нишевой рынок</a:t>
            </a: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2111354" y="2835275"/>
            <a:ext cx="19288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255" marR="0" lvl="0" indent="-82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/>
          </a:p>
          <a:p>
            <a:pPr marL="8255" marR="0" lvl="0" indent="-82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2111353" y="1477953"/>
            <a:ext cx="192882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255" marR="0" lvl="0" indent="-82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endParaRPr/>
          </a:p>
          <a:p>
            <a:pPr marL="8255" marR="0" lvl="0" indent="-82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Разрешение проблем</a:t>
            </a: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4040180" y="1477954"/>
            <a:ext cx="2071702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Изготовление на заказ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dirty="0"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sz="14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6040444" y="1477953"/>
            <a:ext cx="200026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255" marR="0" lvl="0" indent="-82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/>
          </a:p>
          <a:p>
            <a:pPr marL="8255" marR="0" lvl="0" indent="-82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Совместное создание</a:t>
            </a:r>
            <a:endParaRPr/>
          </a:p>
        </p:txBody>
      </p:sp>
      <p:sp>
        <p:nvSpPr>
          <p:cNvPr id="252" name="Google Shape;252;p10"/>
          <p:cNvSpPr txBox="1"/>
          <p:nvPr/>
        </p:nvSpPr>
        <p:spPr>
          <a:xfrm>
            <a:off x="6040444" y="2763837"/>
            <a:ext cx="19288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(торговые агенты, продажи через интернет)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0"/>
          <p:cNvSpPr txBox="1"/>
          <p:nvPr/>
        </p:nvSpPr>
        <p:spPr>
          <a:xfrm>
            <a:off x="111089" y="1526726"/>
            <a:ext cx="1928827" cy="737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Партнёры (делаем вместе)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Процесс производства товара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611156" y="1192201"/>
            <a:ext cx="2500330" cy="785818"/>
          </a:xfrm>
          <a:prstGeom prst="roundRect">
            <a:avLst>
              <a:gd name="adj" fmla="val 16667"/>
            </a:avLst>
          </a:prstGeom>
          <a:solidFill>
            <a:srgbClr val="A4D4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информации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2611420" y="2120895"/>
            <a:ext cx="2500330" cy="785818"/>
          </a:xfrm>
          <a:prstGeom prst="roundRect">
            <a:avLst>
              <a:gd name="adj" fmla="val 16667"/>
            </a:avLst>
          </a:prstGeom>
          <a:solidFill>
            <a:srgbClr val="00D5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Разработка приложения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4540246" y="3049589"/>
            <a:ext cx="2500330" cy="785818"/>
          </a:xfrm>
          <a:prstGeom prst="roundRect">
            <a:avLst>
              <a:gd name="adj" fmla="val 16667"/>
            </a:avLst>
          </a:prstGeom>
          <a:solidFill>
            <a:srgbClr val="00B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Тестирование и отладка приложения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6326196" y="3978283"/>
            <a:ext cx="2500330" cy="785818"/>
          </a:xfrm>
          <a:prstGeom prst="roundRect">
            <a:avLst>
              <a:gd name="adj" fmla="val 16667"/>
            </a:avLst>
          </a:prstGeom>
          <a:solidFill>
            <a:srgbClr val="018C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Публикация приложения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3" name="Google Shape;263;p11"/>
          <p:cNvCxnSpPr/>
          <p:nvPr/>
        </p:nvCxnSpPr>
        <p:spPr>
          <a:xfrm>
            <a:off x="253966" y="2049457"/>
            <a:ext cx="6215106" cy="3071834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miter lim="8000"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Цель проекта по SMART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 txBox="1"/>
          <p:nvPr/>
        </p:nvSpPr>
        <p:spPr>
          <a:xfrm>
            <a:off x="468280" y="2121206"/>
            <a:ext cx="9215502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Разработать качественное мобильное приложение для удобной навигации по территории университета, и за 2 года вернуть свои инвестиции прибылью.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4" name="Google Shape;274;p13"/>
          <p:cNvGraphicFramePr/>
          <p:nvPr/>
        </p:nvGraphicFramePr>
        <p:xfrm>
          <a:off x="143768" y="146712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{42803F66-26E0-4AB5-91F8-F1BC871A1EEF}</a:tableStyleId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Сумма, руб.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Font typeface="Arial"/>
                        <a:buNone/>
                      </a:pPr>
                      <a:r>
                        <a:rPr lang="ru-RU" sz="2000"/>
                        <a:t>Анализ проекта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None/>
                      </a:pPr>
                      <a:r>
                        <a:rPr lang="ru-RU" sz="1800"/>
                        <a:t>30 тыс.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None/>
                      </a:pPr>
                      <a:r>
                        <a:rPr lang="ru-RU" sz="18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Разработка дизайна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112 тыс.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Разработка кликабельного прототипа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100 тыс.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ИТОГО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242 тыс.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5" name="Google Shape;275;p13"/>
          <p:cNvSpPr txBox="1"/>
          <p:nvPr/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4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/>
          </a:p>
        </p:txBody>
      </p:sp>
      <p:sp>
        <p:nvSpPr>
          <p:cNvPr id="283" name="Google Shape;283;p14"/>
          <p:cNvSpPr txBox="1"/>
          <p:nvPr/>
        </p:nvSpPr>
        <p:spPr>
          <a:xfrm>
            <a:off x="468280" y="2121206"/>
            <a:ext cx="9215502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ИП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УСН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" name="Google Shape;288;p15"/>
          <p:cNvGraphicFramePr/>
          <p:nvPr/>
        </p:nvGraphicFramePr>
        <p:xfrm>
          <a:off x="79749" y="982800"/>
          <a:ext cx="9921000" cy="4534510"/>
        </p:xfrm>
        <a:graphic>
          <a:graphicData uri="http://schemas.openxmlformats.org/drawingml/2006/table">
            <a:tbl>
              <a:tblPr firstRow="1" bandRow="1">
                <a:noFill/>
                <a:tableStyleId>{42803F66-26E0-4AB5-91F8-F1BC871A1EEF}</a:tableStyleId>
              </a:tblPr>
              <a:tblGrid>
                <a:gridCol w="64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23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609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 тыс. 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324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24. тыс.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240 тыс.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14400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18800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225600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450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/>
                        <a:t>242 тыс.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89" name="Google Shape;289;p15"/>
          <p:cNvSpPr txBox="1"/>
          <p:nvPr/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1800" marR="0" lvl="0" indent="-23240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6" name="Google Shape;296;p16"/>
          <p:cNvGraphicFramePr/>
          <p:nvPr/>
        </p:nvGraphicFramePr>
        <p:xfrm>
          <a:off x="682594" y="1549391"/>
          <a:ext cx="8557225" cy="2489775"/>
        </p:xfrm>
        <a:graphic>
          <a:graphicData uri="http://schemas.openxmlformats.org/drawingml/2006/table">
            <a:tbl>
              <a:tblPr>
                <a:noFill/>
                <a:tableStyleId>{42803F66-26E0-4AB5-91F8-F1BC871A1EEF}</a:tableStyleId>
              </a:tblPr>
              <a:tblGrid>
                <a:gridCol w="3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11000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351 тыс.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 тыс.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244400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242 тыс.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7" name="Google Shape;297;p16"/>
          <p:cNvSpPr txBox="1"/>
          <p:nvPr/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Экономика проекта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План реализации проекта 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3" name="Google Shape;303;p17"/>
          <p:cNvGraphicFramePr/>
          <p:nvPr/>
        </p:nvGraphicFramePr>
        <p:xfrm>
          <a:off x="825470" y="1120763"/>
          <a:ext cx="6215100" cy="4161460"/>
        </p:xfrm>
        <a:graphic>
          <a:graphicData uri="http://schemas.openxmlformats.org/drawingml/2006/table">
            <a:tbl>
              <a:tblPr firstRow="1" bandRow="1">
                <a:noFill/>
                <a:tableStyleId>{42803F66-26E0-4AB5-91F8-F1BC871A1EEF}</a:tableStyleId>
              </a:tblPr>
              <a:tblGrid>
                <a:gridCol w="54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Виды работ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18C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Кол-во дней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18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Подготовительные работы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10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Маркетинговое исследование. Сбор информации  по рынку. Анкетирование пользователей. Анализ конкурентов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3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Разработка структуры мобильного приложения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2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Подготовка ТЗ на разработку мобильного приложения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5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Проектирование интерфейса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5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Дизайн интерфейса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10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Разработка серверной части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21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Разработка клиентской части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22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Тестирование и отладка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10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Публикация мобильного приложения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10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Итого по рабочим дням: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/>
                        <a:t>98</a:t>
                      </a:r>
                      <a:endParaRPr sz="1400"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r>
              <a:rPr lang="ru-RU" sz="4400"/>
              <a:t> (?)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8"/>
          <p:cNvSpPr txBox="1"/>
          <p:nvPr/>
        </p:nvSpPr>
        <p:spPr>
          <a:xfrm>
            <a:off x="1182660" y="3478217"/>
            <a:ext cx="3500462" cy="92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Ворошилова Ульяна,</a:t>
            </a:r>
            <a:endParaRPr sz="20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ulyana.vorosh04@gmail.com</a:t>
            </a:r>
            <a:endParaRPr sz="20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18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8478" y="1558533"/>
            <a:ext cx="1916004" cy="187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68940" y="1549391"/>
            <a:ext cx="1666324" cy="171123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8"/>
          <p:cNvSpPr txBox="1"/>
          <p:nvPr/>
        </p:nvSpPr>
        <p:spPr>
          <a:xfrm>
            <a:off x="4825998" y="3478217"/>
            <a:ext cx="2883092" cy="92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Болтаева</a:t>
            </a:r>
            <a:r>
              <a:rPr lang="ru-RU" sz="20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Виктория,</a:t>
            </a:r>
            <a:endParaRPr sz="20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vika.boltaeva@inbox.ru</a:t>
            </a:r>
            <a:endParaRPr sz="20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</Words>
  <Application>Microsoft Office PowerPoint</Application>
  <PresentationFormat>Произвольный</PresentationFormat>
  <Paragraphs>328</Paragraphs>
  <Slides>19</Slides>
  <Notes>19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Times New Roman</vt:lpstr>
      <vt:lpstr>Noto Sans Symbols</vt:lpstr>
      <vt:lpstr>Calibri</vt:lpstr>
      <vt:lpstr>Poppins</vt:lpstr>
      <vt:lpstr>Office Theme</vt:lpstr>
      <vt:lpstr>Office Theme</vt:lpstr>
      <vt:lpstr>Office Theme</vt:lpstr>
      <vt:lpstr>Документ Microsoft Word 97–2003</vt:lpstr>
      <vt:lpstr>Презентация PowerPoint</vt:lpstr>
      <vt:lpstr>Команда проекта</vt:lpstr>
      <vt:lpstr>Проблема</vt:lpstr>
      <vt:lpstr>О проекте. Что есть сейчас.</vt:lpstr>
      <vt:lpstr>Презентация PowerPoint</vt:lpstr>
      <vt:lpstr>Целевая аудитория проекта</vt:lpstr>
      <vt:lpstr>Целевая аудитория проекта</vt:lpstr>
      <vt:lpstr>Целевая аудитория проекта</vt:lpstr>
      <vt:lpstr>Анализ конкурентов </vt:lpstr>
      <vt:lpstr>Бизнес-модель</vt:lpstr>
      <vt:lpstr>Процесс производства товара</vt:lpstr>
      <vt:lpstr>Цель проекта по SMART</vt:lpstr>
      <vt:lpstr>Презентация PowerPoint</vt:lpstr>
      <vt:lpstr>Организационный план</vt:lpstr>
      <vt:lpstr>Презентация PowerPoint</vt:lpstr>
      <vt:lpstr>Презентация PowerPoint</vt:lpstr>
      <vt:lpstr>План реализации проекта </vt:lpstr>
      <vt:lpstr>Команда проекта (?)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Мельникова</dc:creator>
  <cp:lastModifiedBy>Александра</cp:lastModifiedBy>
  <cp:revision>1</cp:revision>
  <dcterms:created xsi:type="dcterms:W3CDTF">2022-10-14T10:42:00Z</dcterms:created>
  <dcterms:modified xsi:type="dcterms:W3CDTF">2023-07-16T06:14:21Z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F17114B498AC4586915B309ED07D69E7</vt:lpwstr>
  </property>
  <property fmtid="{D5CDD505-2E9C-101B-9397-08002B2CF9AE}" pid="3" name="KSOProductBuildVer">
    <vt:lpwstr>1049-11.2.0.11537</vt:lpwstr>
  </property>
</Properties>
</file>