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4" r:id="rId17"/>
    <p:sldId id="271" r:id="rId18"/>
    <p:sldId id="272" r:id="rId19"/>
    <p:sldId id="273" r:id="rId20"/>
  </p:sldIdLst>
  <p:sldSz cx="9144000" cy="5143500" type="screen16x9"/>
  <p:notesSz cx="6858000" cy="9144000"/>
  <p:embeddedFontLst>
    <p:embeddedFont>
      <p:font typeface="Helvetica Neue" charset="0"/>
      <p:regular r:id="rId22"/>
      <p:bold r:id="rId23"/>
      <p:italic r:id="rId24"/>
      <p:boldItalic r:id="rId25"/>
    </p:embeddedFont>
    <p:embeddedFont>
      <p:font typeface="Lato Black" charset="0"/>
      <p:bold r:id="rId26"/>
      <p:boldItalic r:id="rId27"/>
    </p:embeddedFont>
    <p:embeddedFont>
      <p:font typeface="PT Sans" charset="-52"/>
      <p:regular r:id="rId28"/>
      <p:bold r:id="rId29"/>
      <p:italic r:id="rId30"/>
      <p:boldItalic r:id="rId31"/>
    </p:embeddedFont>
    <p:embeddedFont>
      <p:font typeface="Calibri" pitchFamily="34" charset="0"/>
      <p:regular r:id="rId32"/>
      <p:bold r:id="rId33"/>
      <p:italic r:id="rId34"/>
      <p:boldItalic r:id="rId35"/>
    </p:embeddedFont>
    <p:embeddedFont>
      <p:font typeface="Franklin Gothic" charset="0"/>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20295A93-9508-4AFE-9D90-638AC609DCB0}">
  <a:tblStyle styleId="{20295A93-9508-4AFE-9D90-638AC609DCB0}" styleName="Table_0">
    <a:wholeTbl>
      <a:tcTxStyle b="off" i="off">
        <a:font>
          <a:latin typeface="Calibri"/>
          <a:ea typeface="Calibri"/>
          <a:cs typeface="Calibri"/>
        </a:font>
        <a:schemeClr val="dk1"/>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chemeClr val="accent5"/>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40000"/>
            </a:schemeClr>
          </a:solidFill>
        </a:fill>
      </a:tcStyle>
    </a:band1H>
    <a:band2H>
      <a:tcTxStyle/>
      <a:tcStyle>
        <a:tcBdr/>
      </a:tcStyle>
    </a:band2H>
    <a:band1V>
      <a:tcTxStyle/>
      <a:tcStyle>
        <a:tcBdr>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tcBdr>
        <a:fill>
          <a:solidFill>
            <a:schemeClr val="accent5">
              <a:alpha val="40000"/>
            </a:schemeClr>
          </a:solidFill>
        </a:fill>
      </a:tcStyle>
    </a:band1V>
    <a:band2V>
      <a:tcTxStyle/>
      <a:tcStyle>
        <a:tcBdr/>
      </a:tcStyle>
    </a:band2V>
    <a:lastCol>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5"/>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76" y="-6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4ED548-D06E-47EA-AC76-C80869CB57D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173262CE-BDAE-4046-A632-CE553F20E680}">
      <dgm:prSet phldrT="[Текст]" custT="1"/>
      <dgm:spPr/>
      <dgm:t>
        <a:bodyPr/>
        <a:lstStyle/>
        <a:p>
          <a:r>
            <a:rPr lang="ru-RU" sz="2000" dirty="0" smtClean="0"/>
            <a:t>Стартовые затраты 250 000 рублей</a:t>
          </a:r>
          <a:endParaRPr lang="ru-RU" sz="2000" dirty="0"/>
        </a:p>
      </dgm:t>
    </dgm:pt>
    <dgm:pt modelId="{B120C28C-272A-4AAB-81E0-B18220B4D894}" type="parTrans" cxnId="{FCD15579-1D18-4D3C-80ED-01B9B1A2CDD0}">
      <dgm:prSet/>
      <dgm:spPr/>
      <dgm:t>
        <a:bodyPr/>
        <a:lstStyle/>
        <a:p>
          <a:endParaRPr lang="ru-RU" sz="1600"/>
        </a:p>
      </dgm:t>
    </dgm:pt>
    <dgm:pt modelId="{96F2281E-1C7F-470B-BB70-28F5A0746726}" type="sibTrans" cxnId="{FCD15579-1D18-4D3C-80ED-01B9B1A2CDD0}">
      <dgm:prSet/>
      <dgm:spPr/>
      <dgm:t>
        <a:bodyPr/>
        <a:lstStyle/>
        <a:p>
          <a:endParaRPr lang="ru-RU" sz="1600"/>
        </a:p>
      </dgm:t>
    </dgm:pt>
    <dgm:pt modelId="{5229094F-F7CB-4D9A-9008-88B632C18455}">
      <dgm:prSet phldrT="[Текст]" custT="1"/>
      <dgm:spPr/>
      <dgm:t>
        <a:bodyPr/>
        <a:lstStyle/>
        <a:p>
          <a:r>
            <a:rPr lang="ru-RU" sz="2000" dirty="0" smtClean="0"/>
            <a:t>Срок окупаемости 13 месяцев</a:t>
          </a:r>
          <a:endParaRPr lang="ru-RU" sz="2000" dirty="0"/>
        </a:p>
      </dgm:t>
    </dgm:pt>
    <dgm:pt modelId="{54EEBA1F-FB4F-475D-BB29-B28AA1B72570}" type="parTrans" cxnId="{244999A4-4207-40CA-8551-FDE73D1589D0}">
      <dgm:prSet/>
      <dgm:spPr/>
      <dgm:t>
        <a:bodyPr/>
        <a:lstStyle/>
        <a:p>
          <a:endParaRPr lang="ru-RU" sz="1600"/>
        </a:p>
      </dgm:t>
    </dgm:pt>
    <dgm:pt modelId="{3FDB6B23-35C4-4119-9A3B-4B8BA25A1C78}" type="sibTrans" cxnId="{244999A4-4207-40CA-8551-FDE73D1589D0}">
      <dgm:prSet/>
      <dgm:spPr/>
      <dgm:t>
        <a:bodyPr/>
        <a:lstStyle/>
        <a:p>
          <a:endParaRPr lang="ru-RU" sz="1600"/>
        </a:p>
      </dgm:t>
    </dgm:pt>
    <dgm:pt modelId="{F8A2AFA6-55F7-4379-B4C7-F3C1B1E203BC}">
      <dgm:prSet phldrT="[Текст]" custT="1"/>
      <dgm:spPr/>
      <dgm:t>
        <a:bodyPr/>
        <a:lstStyle/>
        <a:p>
          <a:r>
            <a:rPr lang="ru-RU" sz="2000" dirty="0" smtClean="0"/>
            <a:t>Прибыль за 13 месяцев 229 500</a:t>
          </a:r>
          <a:endParaRPr lang="ru-RU" sz="2000" dirty="0"/>
        </a:p>
      </dgm:t>
    </dgm:pt>
    <dgm:pt modelId="{449475DC-A112-4736-9B2E-4694F8BA4071}" type="parTrans" cxnId="{DC9AA755-F331-4C41-AFF8-0646049F9C70}">
      <dgm:prSet/>
      <dgm:spPr/>
      <dgm:t>
        <a:bodyPr/>
        <a:lstStyle/>
        <a:p>
          <a:endParaRPr lang="ru-RU" sz="1600"/>
        </a:p>
      </dgm:t>
    </dgm:pt>
    <dgm:pt modelId="{F4FE8FFF-1C89-4DE6-AE18-588F5E4B48AA}" type="sibTrans" cxnId="{DC9AA755-F331-4C41-AFF8-0646049F9C70}">
      <dgm:prSet/>
      <dgm:spPr/>
      <dgm:t>
        <a:bodyPr/>
        <a:lstStyle/>
        <a:p>
          <a:endParaRPr lang="ru-RU" sz="1600"/>
        </a:p>
      </dgm:t>
    </dgm:pt>
    <dgm:pt modelId="{D9637035-9280-40A3-A486-A72C919F0A24}" type="pres">
      <dgm:prSet presAssocID="{AF4ED548-D06E-47EA-AC76-C80869CB57D4}" presName="linear" presStyleCnt="0">
        <dgm:presLayoutVars>
          <dgm:dir/>
          <dgm:animLvl val="lvl"/>
          <dgm:resizeHandles val="exact"/>
        </dgm:presLayoutVars>
      </dgm:prSet>
      <dgm:spPr/>
    </dgm:pt>
    <dgm:pt modelId="{E45A0E91-B9FE-4BBF-9636-2AEA80FDBE36}" type="pres">
      <dgm:prSet presAssocID="{173262CE-BDAE-4046-A632-CE553F20E680}" presName="parentLin" presStyleCnt="0"/>
      <dgm:spPr/>
    </dgm:pt>
    <dgm:pt modelId="{A3973997-E643-4AE2-8A4A-29AE9852091E}" type="pres">
      <dgm:prSet presAssocID="{173262CE-BDAE-4046-A632-CE553F20E680}" presName="parentLeftMargin" presStyleLbl="node1" presStyleIdx="0" presStyleCnt="3"/>
      <dgm:spPr/>
    </dgm:pt>
    <dgm:pt modelId="{E52444F4-6B28-423C-B974-FF69EB67D965}" type="pres">
      <dgm:prSet presAssocID="{173262CE-BDAE-4046-A632-CE553F20E680}" presName="parentText" presStyleLbl="node1" presStyleIdx="0" presStyleCnt="3">
        <dgm:presLayoutVars>
          <dgm:chMax val="0"/>
          <dgm:bulletEnabled val="1"/>
        </dgm:presLayoutVars>
      </dgm:prSet>
      <dgm:spPr/>
    </dgm:pt>
    <dgm:pt modelId="{91EC4271-527B-4918-ACE4-7F03287245E8}" type="pres">
      <dgm:prSet presAssocID="{173262CE-BDAE-4046-A632-CE553F20E680}" presName="negativeSpace" presStyleCnt="0"/>
      <dgm:spPr/>
    </dgm:pt>
    <dgm:pt modelId="{C5F3BF29-5676-44AF-BD67-12C5DF780E71}" type="pres">
      <dgm:prSet presAssocID="{173262CE-BDAE-4046-A632-CE553F20E680}" presName="childText" presStyleLbl="conFgAcc1" presStyleIdx="0" presStyleCnt="3">
        <dgm:presLayoutVars>
          <dgm:bulletEnabled val="1"/>
        </dgm:presLayoutVars>
      </dgm:prSet>
      <dgm:spPr/>
    </dgm:pt>
    <dgm:pt modelId="{2433A3E1-E511-4669-A9F5-FC9E3816657F}" type="pres">
      <dgm:prSet presAssocID="{96F2281E-1C7F-470B-BB70-28F5A0746726}" presName="spaceBetweenRectangles" presStyleCnt="0"/>
      <dgm:spPr/>
    </dgm:pt>
    <dgm:pt modelId="{C4EB13A7-8689-48CF-8FE6-85B9687C8581}" type="pres">
      <dgm:prSet presAssocID="{5229094F-F7CB-4D9A-9008-88B632C18455}" presName="parentLin" presStyleCnt="0"/>
      <dgm:spPr/>
    </dgm:pt>
    <dgm:pt modelId="{E0C145DC-0238-42A7-9BC5-E4AC6E6F246A}" type="pres">
      <dgm:prSet presAssocID="{5229094F-F7CB-4D9A-9008-88B632C18455}" presName="parentLeftMargin" presStyleLbl="node1" presStyleIdx="0" presStyleCnt="3"/>
      <dgm:spPr/>
    </dgm:pt>
    <dgm:pt modelId="{B67EB298-7F3D-412E-962D-8DF9E06CD476}" type="pres">
      <dgm:prSet presAssocID="{5229094F-F7CB-4D9A-9008-88B632C18455}" presName="parentText" presStyleLbl="node1" presStyleIdx="1" presStyleCnt="3">
        <dgm:presLayoutVars>
          <dgm:chMax val="0"/>
          <dgm:bulletEnabled val="1"/>
        </dgm:presLayoutVars>
      </dgm:prSet>
      <dgm:spPr/>
    </dgm:pt>
    <dgm:pt modelId="{6B7CCA3C-5850-4C22-98F9-7162D11E050B}" type="pres">
      <dgm:prSet presAssocID="{5229094F-F7CB-4D9A-9008-88B632C18455}" presName="negativeSpace" presStyleCnt="0"/>
      <dgm:spPr/>
    </dgm:pt>
    <dgm:pt modelId="{7608603B-C239-4B81-8CE5-9AA86E48F59E}" type="pres">
      <dgm:prSet presAssocID="{5229094F-F7CB-4D9A-9008-88B632C18455}" presName="childText" presStyleLbl="conFgAcc1" presStyleIdx="1" presStyleCnt="3">
        <dgm:presLayoutVars>
          <dgm:bulletEnabled val="1"/>
        </dgm:presLayoutVars>
      </dgm:prSet>
      <dgm:spPr/>
    </dgm:pt>
    <dgm:pt modelId="{CB6A87FE-EFBA-4D28-B7FD-E3DDD1489A36}" type="pres">
      <dgm:prSet presAssocID="{3FDB6B23-35C4-4119-9A3B-4B8BA25A1C78}" presName="spaceBetweenRectangles" presStyleCnt="0"/>
      <dgm:spPr/>
    </dgm:pt>
    <dgm:pt modelId="{E9A4121E-4706-453A-8429-04EF21B919E9}" type="pres">
      <dgm:prSet presAssocID="{F8A2AFA6-55F7-4379-B4C7-F3C1B1E203BC}" presName="parentLin" presStyleCnt="0"/>
      <dgm:spPr/>
    </dgm:pt>
    <dgm:pt modelId="{CEAC746D-808C-4DBA-939E-2F1232E02341}" type="pres">
      <dgm:prSet presAssocID="{F8A2AFA6-55F7-4379-B4C7-F3C1B1E203BC}" presName="parentLeftMargin" presStyleLbl="node1" presStyleIdx="1" presStyleCnt="3"/>
      <dgm:spPr/>
    </dgm:pt>
    <dgm:pt modelId="{DD2BCC83-73C8-4EDF-AB03-39852B2655BC}" type="pres">
      <dgm:prSet presAssocID="{F8A2AFA6-55F7-4379-B4C7-F3C1B1E203BC}" presName="parentText" presStyleLbl="node1" presStyleIdx="2" presStyleCnt="3">
        <dgm:presLayoutVars>
          <dgm:chMax val="0"/>
          <dgm:bulletEnabled val="1"/>
        </dgm:presLayoutVars>
      </dgm:prSet>
      <dgm:spPr/>
    </dgm:pt>
    <dgm:pt modelId="{4BBC5B71-CC97-4728-8E41-1EA618128BA0}" type="pres">
      <dgm:prSet presAssocID="{F8A2AFA6-55F7-4379-B4C7-F3C1B1E203BC}" presName="negativeSpace" presStyleCnt="0"/>
      <dgm:spPr/>
    </dgm:pt>
    <dgm:pt modelId="{7C66B4C2-0B9A-4954-88A2-8E51919AE1EE}" type="pres">
      <dgm:prSet presAssocID="{F8A2AFA6-55F7-4379-B4C7-F3C1B1E203BC}" presName="childText" presStyleLbl="conFgAcc1" presStyleIdx="2" presStyleCnt="3">
        <dgm:presLayoutVars>
          <dgm:bulletEnabled val="1"/>
        </dgm:presLayoutVars>
      </dgm:prSet>
      <dgm:spPr/>
    </dgm:pt>
  </dgm:ptLst>
  <dgm:cxnLst>
    <dgm:cxn modelId="{DC9AA755-F331-4C41-AFF8-0646049F9C70}" srcId="{AF4ED548-D06E-47EA-AC76-C80869CB57D4}" destId="{F8A2AFA6-55F7-4379-B4C7-F3C1B1E203BC}" srcOrd="2" destOrd="0" parTransId="{449475DC-A112-4736-9B2E-4694F8BA4071}" sibTransId="{F4FE8FFF-1C89-4DE6-AE18-588F5E4B48AA}"/>
    <dgm:cxn modelId="{8C02C143-A2E7-4C83-B909-78EAE58A278E}" type="presOf" srcId="{5229094F-F7CB-4D9A-9008-88B632C18455}" destId="{E0C145DC-0238-42A7-9BC5-E4AC6E6F246A}" srcOrd="0" destOrd="0" presId="urn:microsoft.com/office/officeart/2005/8/layout/list1"/>
    <dgm:cxn modelId="{469085AA-5438-46FD-A5EF-0E73CC5FF35C}" type="presOf" srcId="{F8A2AFA6-55F7-4379-B4C7-F3C1B1E203BC}" destId="{CEAC746D-808C-4DBA-939E-2F1232E02341}" srcOrd="0" destOrd="0" presId="urn:microsoft.com/office/officeart/2005/8/layout/list1"/>
    <dgm:cxn modelId="{C460ECFA-9F9D-4EBB-A7D0-EE0251C26791}" type="presOf" srcId="{5229094F-F7CB-4D9A-9008-88B632C18455}" destId="{B67EB298-7F3D-412E-962D-8DF9E06CD476}" srcOrd="1" destOrd="0" presId="urn:microsoft.com/office/officeart/2005/8/layout/list1"/>
    <dgm:cxn modelId="{7AB20ABE-E060-4BDF-9586-1F387FCEA737}" type="presOf" srcId="{173262CE-BDAE-4046-A632-CE553F20E680}" destId="{A3973997-E643-4AE2-8A4A-29AE9852091E}" srcOrd="0" destOrd="0" presId="urn:microsoft.com/office/officeart/2005/8/layout/list1"/>
    <dgm:cxn modelId="{BED387EB-DD70-48D3-91B8-8097514870B9}" type="presOf" srcId="{AF4ED548-D06E-47EA-AC76-C80869CB57D4}" destId="{D9637035-9280-40A3-A486-A72C919F0A24}" srcOrd="0" destOrd="0" presId="urn:microsoft.com/office/officeart/2005/8/layout/list1"/>
    <dgm:cxn modelId="{94C82526-3322-4DBE-AC45-5B89461197F8}" type="presOf" srcId="{F8A2AFA6-55F7-4379-B4C7-F3C1B1E203BC}" destId="{DD2BCC83-73C8-4EDF-AB03-39852B2655BC}" srcOrd="1" destOrd="0" presId="urn:microsoft.com/office/officeart/2005/8/layout/list1"/>
    <dgm:cxn modelId="{B34E8E36-E834-4E1B-B1C1-C6E40EB9FAF8}" type="presOf" srcId="{173262CE-BDAE-4046-A632-CE553F20E680}" destId="{E52444F4-6B28-423C-B974-FF69EB67D965}" srcOrd="1" destOrd="0" presId="urn:microsoft.com/office/officeart/2005/8/layout/list1"/>
    <dgm:cxn modelId="{244999A4-4207-40CA-8551-FDE73D1589D0}" srcId="{AF4ED548-D06E-47EA-AC76-C80869CB57D4}" destId="{5229094F-F7CB-4D9A-9008-88B632C18455}" srcOrd="1" destOrd="0" parTransId="{54EEBA1F-FB4F-475D-BB29-B28AA1B72570}" sibTransId="{3FDB6B23-35C4-4119-9A3B-4B8BA25A1C78}"/>
    <dgm:cxn modelId="{FCD15579-1D18-4D3C-80ED-01B9B1A2CDD0}" srcId="{AF4ED548-D06E-47EA-AC76-C80869CB57D4}" destId="{173262CE-BDAE-4046-A632-CE553F20E680}" srcOrd="0" destOrd="0" parTransId="{B120C28C-272A-4AAB-81E0-B18220B4D894}" sibTransId="{96F2281E-1C7F-470B-BB70-28F5A0746726}"/>
    <dgm:cxn modelId="{E0AB1CF3-21EB-44A2-9740-D21AC43B05EA}" type="presParOf" srcId="{D9637035-9280-40A3-A486-A72C919F0A24}" destId="{E45A0E91-B9FE-4BBF-9636-2AEA80FDBE36}" srcOrd="0" destOrd="0" presId="urn:microsoft.com/office/officeart/2005/8/layout/list1"/>
    <dgm:cxn modelId="{41CB09D8-C00B-4332-B68D-CA51D45620DA}" type="presParOf" srcId="{E45A0E91-B9FE-4BBF-9636-2AEA80FDBE36}" destId="{A3973997-E643-4AE2-8A4A-29AE9852091E}" srcOrd="0" destOrd="0" presId="urn:microsoft.com/office/officeart/2005/8/layout/list1"/>
    <dgm:cxn modelId="{795F3962-D193-4BE9-8B91-46F955429200}" type="presParOf" srcId="{E45A0E91-B9FE-4BBF-9636-2AEA80FDBE36}" destId="{E52444F4-6B28-423C-B974-FF69EB67D965}" srcOrd="1" destOrd="0" presId="urn:microsoft.com/office/officeart/2005/8/layout/list1"/>
    <dgm:cxn modelId="{E3E1B6A1-6211-478F-BC79-5C844E12D4AE}" type="presParOf" srcId="{D9637035-9280-40A3-A486-A72C919F0A24}" destId="{91EC4271-527B-4918-ACE4-7F03287245E8}" srcOrd="1" destOrd="0" presId="urn:microsoft.com/office/officeart/2005/8/layout/list1"/>
    <dgm:cxn modelId="{A567833E-B8E1-40BE-B147-32EA13411986}" type="presParOf" srcId="{D9637035-9280-40A3-A486-A72C919F0A24}" destId="{C5F3BF29-5676-44AF-BD67-12C5DF780E71}" srcOrd="2" destOrd="0" presId="urn:microsoft.com/office/officeart/2005/8/layout/list1"/>
    <dgm:cxn modelId="{C90814E4-7ABB-488F-AE41-FE8EB082930C}" type="presParOf" srcId="{D9637035-9280-40A3-A486-A72C919F0A24}" destId="{2433A3E1-E511-4669-A9F5-FC9E3816657F}" srcOrd="3" destOrd="0" presId="urn:microsoft.com/office/officeart/2005/8/layout/list1"/>
    <dgm:cxn modelId="{D5FE759A-C8B3-43A1-BBB4-8C50986588F3}" type="presParOf" srcId="{D9637035-9280-40A3-A486-A72C919F0A24}" destId="{C4EB13A7-8689-48CF-8FE6-85B9687C8581}" srcOrd="4" destOrd="0" presId="urn:microsoft.com/office/officeart/2005/8/layout/list1"/>
    <dgm:cxn modelId="{89551F94-E482-42AF-BBB1-1DD829ED05AC}" type="presParOf" srcId="{C4EB13A7-8689-48CF-8FE6-85B9687C8581}" destId="{E0C145DC-0238-42A7-9BC5-E4AC6E6F246A}" srcOrd="0" destOrd="0" presId="urn:microsoft.com/office/officeart/2005/8/layout/list1"/>
    <dgm:cxn modelId="{384B715E-A8B9-45D6-8FE3-F8A7A665DC0D}" type="presParOf" srcId="{C4EB13A7-8689-48CF-8FE6-85B9687C8581}" destId="{B67EB298-7F3D-412E-962D-8DF9E06CD476}" srcOrd="1" destOrd="0" presId="urn:microsoft.com/office/officeart/2005/8/layout/list1"/>
    <dgm:cxn modelId="{1CDE1938-AC49-4ADC-8360-709AF9AD60C5}" type="presParOf" srcId="{D9637035-9280-40A3-A486-A72C919F0A24}" destId="{6B7CCA3C-5850-4C22-98F9-7162D11E050B}" srcOrd="5" destOrd="0" presId="urn:microsoft.com/office/officeart/2005/8/layout/list1"/>
    <dgm:cxn modelId="{FA78D1E4-E866-49CF-9D49-C70A27BADED6}" type="presParOf" srcId="{D9637035-9280-40A3-A486-A72C919F0A24}" destId="{7608603B-C239-4B81-8CE5-9AA86E48F59E}" srcOrd="6" destOrd="0" presId="urn:microsoft.com/office/officeart/2005/8/layout/list1"/>
    <dgm:cxn modelId="{4D305995-97DB-4D4F-911F-F647492066A1}" type="presParOf" srcId="{D9637035-9280-40A3-A486-A72C919F0A24}" destId="{CB6A87FE-EFBA-4D28-B7FD-E3DDD1489A36}" srcOrd="7" destOrd="0" presId="urn:microsoft.com/office/officeart/2005/8/layout/list1"/>
    <dgm:cxn modelId="{8435BACC-B9C6-4127-B9FD-FBC9B4548247}" type="presParOf" srcId="{D9637035-9280-40A3-A486-A72C919F0A24}" destId="{E9A4121E-4706-453A-8429-04EF21B919E9}" srcOrd="8" destOrd="0" presId="urn:microsoft.com/office/officeart/2005/8/layout/list1"/>
    <dgm:cxn modelId="{030996FF-BF02-4EDB-B7B0-51EE2700B077}" type="presParOf" srcId="{E9A4121E-4706-453A-8429-04EF21B919E9}" destId="{CEAC746D-808C-4DBA-939E-2F1232E02341}" srcOrd="0" destOrd="0" presId="urn:microsoft.com/office/officeart/2005/8/layout/list1"/>
    <dgm:cxn modelId="{C9746D7B-293D-4D15-8FBC-C49D0375C7E3}" type="presParOf" srcId="{E9A4121E-4706-453A-8429-04EF21B919E9}" destId="{DD2BCC83-73C8-4EDF-AB03-39852B2655BC}" srcOrd="1" destOrd="0" presId="urn:microsoft.com/office/officeart/2005/8/layout/list1"/>
    <dgm:cxn modelId="{D80170F1-349F-4D96-92AD-ABE0DC52B65E}" type="presParOf" srcId="{D9637035-9280-40A3-A486-A72C919F0A24}" destId="{4BBC5B71-CC97-4728-8E41-1EA618128BA0}" srcOrd="9" destOrd="0" presId="urn:microsoft.com/office/officeart/2005/8/layout/list1"/>
    <dgm:cxn modelId="{EC3E2289-C6BB-40C3-84ED-700608C6E9BD}" type="presParOf" srcId="{D9637035-9280-40A3-A486-A72C919F0A24}" destId="{7C66B4C2-0B9A-4954-88A2-8E51919AE1EE}"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F3BF29-5676-44AF-BD67-12C5DF780E71}">
      <dsp:nvSpPr>
        <dsp:cNvPr id="0" name=""/>
        <dsp:cNvSpPr/>
      </dsp:nvSpPr>
      <dsp:spPr>
        <a:xfrm>
          <a:off x="0" y="407641"/>
          <a:ext cx="5681472" cy="604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2444F4-6B28-423C-B974-FF69EB67D965}">
      <dsp:nvSpPr>
        <dsp:cNvPr id="0" name=""/>
        <dsp:cNvSpPr/>
      </dsp:nvSpPr>
      <dsp:spPr>
        <a:xfrm>
          <a:off x="284073" y="53401"/>
          <a:ext cx="3977030" cy="70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0322" tIns="0" rIns="150322" bIns="0" numCol="1" spcCol="1270" anchor="ctr" anchorCtr="0">
          <a:noAutofit/>
        </a:bodyPr>
        <a:lstStyle/>
        <a:p>
          <a:pPr lvl="0" algn="l" defTabSz="889000">
            <a:lnSpc>
              <a:spcPct val="90000"/>
            </a:lnSpc>
            <a:spcBef>
              <a:spcPct val="0"/>
            </a:spcBef>
            <a:spcAft>
              <a:spcPct val="35000"/>
            </a:spcAft>
          </a:pPr>
          <a:r>
            <a:rPr lang="ru-RU" sz="2000" kern="1200" dirty="0" smtClean="0"/>
            <a:t>Стартовые затраты 250 000 рублей</a:t>
          </a:r>
          <a:endParaRPr lang="ru-RU" sz="2000" kern="1200" dirty="0"/>
        </a:p>
      </dsp:txBody>
      <dsp:txXfrm>
        <a:off x="284073" y="53401"/>
        <a:ext cx="3977030" cy="708480"/>
      </dsp:txXfrm>
    </dsp:sp>
    <dsp:sp modelId="{7608603B-C239-4B81-8CE5-9AA86E48F59E}">
      <dsp:nvSpPr>
        <dsp:cNvPr id="0" name=""/>
        <dsp:cNvSpPr/>
      </dsp:nvSpPr>
      <dsp:spPr>
        <a:xfrm>
          <a:off x="0" y="1496281"/>
          <a:ext cx="5681472" cy="604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EB298-7F3D-412E-962D-8DF9E06CD476}">
      <dsp:nvSpPr>
        <dsp:cNvPr id="0" name=""/>
        <dsp:cNvSpPr/>
      </dsp:nvSpPr>
      <dsp:spPr>
        <a:xfrm>
          <a:off x="284073" y="1142041"/>
          <a:ext cx="3977030" cy="70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0322" tIns="0" rIns="150322" bIns="0" numCol="1" spcCol="1270" anchor="ctr" anchorCtr="0">
          <a:noAutofit/>
        </a:bodyPr>
        <a:lstStyle/>
        <a:p>
          <a:pPr lvl="0" algn="l" defTabSz="889000">
            <a:lnSpc>
              <a:spcPct val="90000"/>
            </a:lnSpc>
            <a:spcBef>
              <a:spcPct val="0"/>
            </a:spcBef>
            <a:spcAft>
              <a:spcPct val="35000"/>
            </a:spcAft>
          </a:pPr>
          <a:r>
            <a:rPr lang="ru-RU" sz="2000" kern="1200" dirty="0" smtClean="0"/>
            <a:t>Срок окупаемости 13 месяцев</a:t>
          </a:r>
          <a:endParaRPr lang="ru-RU" sz="2000" kern="1200" dirty="0"/>
        </a:p>
      </dsp:txBody>
      <dsp:txXfrm>
        <a:off x="284073" y="1142041"/>
        <a:ext cx="3977030" cy="708480"/>
      </dsp:txXfrm>
    </dsp:sp>
    <dsp:sp modelId="{7C66B4C2-0B9A-4954-88A2-8E51919AE1EE}">
      <dsp:nvSpPr>
        <dsp:cNvPr id="0" name=""/>
        <dsp:cNvSpPr/>
      </dsp:nvSpPr>
      <dsp:spPr>
        <a:xfrm>
          <a:off x="0" y="2584921"/>
          <a:ext cx="5681472" cy="604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2BCC83-73C8-4EDF-AB03-39852B2655BC}">
      <dsp:nvSpPr>
        <dsp:cNvPr id="0" name=""/>
        <dsp:cNvSpPr/>
      </dsp:nvSpPr>
      <dsp:spPr>
        <a:xfrm>
          <a:off x="284073" y="2230681"/>
          <a:ext cx="3977030" cy="70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0322" tIns="0" rIns="150322" bIns="0" numCol="1" spcCol="1270" anchor="ctr" anchorCtr="0">
          <a:noAutofit/>
        </a:bodyPr>
        <a:lstStyle/>
        <a:p>
          <a:pPr lvl="0" algn="l" defTabSz="889000">
            <a:lnSpc>
              <a:spcPct val="90000"/>
            </a:lnSpc>
            <a:spcBef>
              <a:spcPct val="0"/>
            </a:spcBef>
            <a:spcAft>
              <a:spcPct val="35000"/>
            </a:spcAft>
          </a:pPr>
          <a:r>
            <a:rPr lang="ru-RU" sz="2000" kern="1200" dirty="0" smtClean="0"/>
            <a:t>Прибыль за 13 месяцев 229 500</a:t>
          </a:r>
          <a:endParaRPr lang="ru-RU" sz="2000" kern="1200" dirty="0"/>
        </a:p>
      </dsp:txBody>
      <dsp:txXfrm>
        <a:off x="284073" y="2230681"/>
        <a:ext cx="3977030" cy="7084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killbox.ru/media/marketing/kak-otsenit-obyem-rynka-metodom-pam-tam-sam-som-rasskazyvaem-na-primere-onlaynservisa/"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241a4ed44ca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 name="Google Shape;56;g241a4ed44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8ca77accf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 name="Google Shape;72;g18ca77accf3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highlight>
                <a:srgbClr val="FFFF00"/>
              </a:highlight>
            </a:endParaRPr>
          </a:p>
          <a:p>
            <a:pPr marL="0" lvl="0" indent="0" algn="l" rtl="0">
              <a:spcBef>
                <a:spcPts val="0"/>
              </a:spcBef>
              <a:spcAft>
                <a:spcPts val="0"/>
              </a:spcAft>
              <a:buClr>
                <a:schemeClr val="dk1"/>
              </a:buClr>
              <a:buSzPts val="1100"/>
              <a:buFont typeface="Arial"/>
              <a:buNone/>
            </a:pPr>
            <a:r>
              <a:rPr lang="ru">
                <a:solidFill>
                  <a:schemeClr val="dk1"/>
                </a:solidFill>
              </a:rPr>
              <a:t>Начните с </a:t>
            </a:r>
            <a:r>
              <a:rPr lang="ru" b="1">
                <a:solidFill>
                  <a:schemeClr val="dk1"/>
                </a:solidFill>
              </a:rPr>
              <a:t>проблемы пользователя/заказчика</a:t>
            </a:r>
            <a:r>
              <a:rPr lang="ru">
                <a:solidFill>
                  <a:schemeClr val="dk1"/>
                </a:solidFill>
              </a:rPr>
              <a:t>, которую призван решить ваш проект.</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Она не существует в вакууме — всегда есть кто-то, кто заинтересован в её решении, иначе это не проблема. Этот кто-то — ваш </a:t>
            </a:r>
            <a:r>
              <a:rPr lang="ru" b="1">
                <a:solidFill>
                  <a:schemeClr val="dk1"/>
                </a:solidFill>
              </a:rPr>
              <a:t>пользователь </a:t>
            </a:r>
            <a:r>
              <a:rPr lang="ru">
                <a:solidFill>
                  <a:schemeClr val="dk1"/>
                </a:solidFill>
              </a:rPr>
              <a:t>или заказчик.  Он может и не являться вашим непосредственным заказчиком, но вы так или иначе действуете в его интересах. Обычно это не один человек, а группа людей, объединенных каким-то признаком.</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Возможно вместо слова “проблема” вам больше подойдёт “нерешённая задача”, “неудовлетворённая потребность”</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Здесь также уместно указать, почему эта проблема возникает / почему потребность не удовлетворяется</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Скорее всего, нужно будет указать контекст (при каких условиях наблюдается проблема)</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Если актуальность / серьезность проблемы не всем очевидна, скажите несколько слов о последствиях. Описывая проблему, постарайтесь воздержаться от мнений и оценочных прилагательных, особенно эмоциональных (“катастрофические последствия”, “колоссальный ущерб”) — гораздо лучше то же самое изложить в цифрах и фактах</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800">
                <a:solidFill>
                  <a:srgbClr val="595959"/>
                </a:solidFill>
              </a:rPr>
              <a:t>Во время демонстрации шаблона необходимо ответить на следующие вопросы: </a:t>
            </a:r>
            <a:endParaRPr sz="1800">
              <a:solidFill>
                <a:srgbClr val="595959"/>
              </a:solidFill>
            </a:endParaRPr>
          </a:p>
          <a:p>
            <a:pPr marL="457200" lvl="0" indent="-342900" algn="l" rtl="0">
              <a:lnSpc>
                <a:spcPct val="115000"/>
              </a:lnSpc>
              <a:spcBef>
                <a:spcPts val="1200"/>
              </a:spcBef>
              <a:spcAft>
                <a:spcPts val="0"/>
              </a:spcAft>
              <a:buClr>
                <a:srgbClr val="595959"/>
              </a:buClr>
              <a:buSzPts val="1800"/>
              <a:buFont typeface="Calibri"/>
              <a:buAutoNum type="arabicPeriod"/>
            </a:pPr>
            <a:r>
              <a:rPr lang="ru" sz="1800">
                <a:solidFill>
                  <a:srgbClr val="595959"/>
                </a:solidFill>
              </a:rPr>
              <a:t>чью проблему вы решаете (ваш пользователь)</a:t>
            </a:r>
            <a:endParaRPr sz="1800">
              <a:solidFill>
                <a:srgbClr val="595959"/>
              </a:solidFill>
            </a:endParaRPr>
          </a:p>
          <a:p>
            <a:pPr marL="457200" lvl="0" indent="-342900" algn="l" rtl="0">
              <a:lnSpc>
                <a:spcPct val="115000"/>
              </a:lnSpc>
              <a:spcBef>
                <a:spcPts val="0"/>
              </a:spcBef>
              <a:spcAft>
                <a:spcPts val="0"/>
              </a:spcAft>
              <a:buClr>
                <a:srgbClr val="595959"/>
              </a:buClr>
              <a:buSzPts val="1800"/>
              <a:buFont typeface="Calibri"/>
              <a:buAutoNum type="arabicPeriod"/>
            </a:pPr>
            <a:r>
              <a:rPr lang="ru" sz="1800">
                <a:solidFill>
                  <a:srgbClr val="595959"/>
                </a:solidFill>
              </a:rPr>
              <a:t>почему проблема возникает, в чем состоит проблема</a:t>
            </a:r>
            <a:endParaRPr sz="1800">
              <a:solidFill>
                <a:srgbClr val="595959"/>
              </a:solidFill>
            </a:endParaRPr>
          </a:p>
          <a:p>
            <a:pPr marL="457200" lvl="0" indent="-342900" algn="l" rtl="0">
              <a:lnSpc>
                <a:spcPct val="115000"/>
              </a:lnSpc>
              <a:spcBef>
                <a:spcPts val="0"/>
              </a:spcBef>
              <a:spcAft>
                <a:spcPts val="0"/>
              </a:spcAft>
              <a:buClr>
                <a:srgbClr val="595959"/>
              </a:buClr>
              <a:buSzPts val="1800"/>
              <a:buFont typeface="Calibri"/>
              <a:buAutoNum type="arabicPeriod"/>
            </a:pPr>
            <a:r>
              <a:rPr lang="ru" sz="1800">
                <a:solidFill>
                  <a:srgbClr val="595959"/>
                </a:solidFill>
              </a:rPr>
              <a:t>какое решение вы собираетесь делать для вашего пользователя</a:t>
            </a:r>
            <a:endParaRPr sz="1800">
              <a:solidFill>
                <a:srgbClr val="595959"/>
              </a:solidFill>
            </a:endParaRPr>
          </a:p>
          <a:p>
            <a:pPr marL="457200" lvl="0" indent="-342900" algn="l" rtl="0">
              <a:lnSpc>
                <a:spcPct val="115000"/>
              </a:lnSpc>
              <a:spcBef>
                <a:spcPts val="0"/>
              </a:spcBef>
              <a:spcAft>
                <a:spcPts val="0"/>
              </a:spcAft>
              <a:buClr>
                <a:srgbClr val="595959"/>
              </a:buClr>
              <a:buSzPts val="1800"/>
              <a:buFont typeface="Calibri"/>
              <a:buAutoNum type="arabicPeriod"/>
            </a:pPr>
            <a:r>
              <a:rPr lang="ru" sz="1800">
                <a:solidFill>
                  <a:srgbClr val="595959"/>
                </a:solidFill>
              </a:rPr>
              <a:t>кто является вовлеченной стороной в ваш проект, то есть влияет на него </a:t>
            </a:r>
            <a:endParaRPr sz="1800">
              <a:solidFill>
                <a:srgbClr val="595959"/>
              </a:solidFill>
            </a:endParaRPr>
          </a:p>
          <a:p>
            <a:pPr marL="457200" lvl="0" indent="-342900" algn="l" rtl="0">
              <a:lnSpc>
                <a:spcPct val="115000"/>
              </a:lnSpc>
              <a:spcBef>
                <a:spcPts val="0"/>
              </a:spcBef>
              <a:spcAft>
                <a:spcPts val="0"/>
              </a:spcAft>
              <a:buClr>
                <a:srgbClr val="595959"/>
              </a:buClr>
              <a:buSzPts val="1800"/>
              <a:buFont typeface="Calibri"/>
              <a:buAutoNum type="arabicPeriod"/>
            </a:pPr>
            <a:r>
              <a:rPr lang="ru" sz="1800">
                <a:solidFill>
                  <a:srgbClr val="595959"/>
                </a:solidFill>
              </a:rPr>
              <a:t>Если вы выполняете заказную задачу, расскажите о компании-заказчике и причинах, по которой у нее возникла задача (какую проблему надо решить?), в какой форме заказчик ждет результата? Какие технические, экономические и этические ограничения необходимо учитывать при решении задачи? С какими системами заказчика придется работать?</a:t>
            </a:r>
            <a:endParaRPr sz="1800">
              <a:solidFill>
                <a:srgbClr val="595959"/>
              </a:solidFill>
            </a:endParaRPr>
          </a:p>
          <a:p>
            <a:pPr marL="0" lvl="0" indent="0" algn="l" rtl="0">
              <a:lnSpc>
                <a:spcPct val="115000"/>
              </a:lnSpc>
              <a:spcBef>
                <a:spcPts val="0"/>
              </a:spcBef>
              <a:spcAft>
                <a:spcPts val="0"/>
              </a:spcAft>
              <a:buNone/>
            </a:pPr>
            <a:endParaRPr sz="1800">
              <a:solidFill>
                <a:srgbClr val="595959"/>
              </a:solidFill>
            </a:endParaRPr>
          </a:p>
          <a:p>
            <a:pPr marL="0" lvl="0" indent="0" algn="l" rtl="0">
              <a:spcBef>
                <a:spcPts val="0"/>
              </a:spcBef>
              <a:spcAft>
                <a:spcPts val="0"/>
              </a:spcAft>
              <a:buClr>
                <a:schemeClr val="dk1"/>
              </a:buClr>
              <a:buSzPts val="1100"/>
              <a:buFont typeface="Arial"/>
              <a:buNone/>
            </a:pPr>
            <a:r>
              <a:rPr lang="ru">
                <a:solidFill>
                  <a:schemeClr val="dk1"/>
                </a:solidFill>
              </a:rPr>
              <a:t>пример 2</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Для кого (целевой сегмент)</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которые недовольны (текущая  альтернатива)</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наш продукт (ваша продуктовая  категория)</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который позволяет (ключевое решение)</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в отличие (альтернативные решения)</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мы делаем (ключевой функционал  вашего продукта для конкретного  решения проблемы)</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пример: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Для молодых людей, живущих в городах до 1 млн.  жителей</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Которые недовольны качеством и полнотой информации  о городских мероприятиях и событий в пабликах  вКонтакте и Одноклассниках</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Наш продукт – это интернет-сайт и мобильное  приложение –афиша городских мероприятий</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Который позволяет найти самое интересное  мероприятие или событие в своем городе</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В отличие от afisha.ru и timeout.ru, которым не интересно  публиковать мероприятия в малых городах и с  потенциальным количеством посетителей до 500  человек, мы умеем и любим собирать контент для  регионов</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У нас есть платформа для организаторов мероприятий,  сайт и мобильное приложение для пользователей, а также партнерства с крупными агрегаторами событий</a:t>
            </a:r>
            <a:endParaRPr sz="10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пример 3</a:t>
            </a:r>
            <a:endParaRPr>
              <a:solidFill>
                <a:schemeClr val="dk1"/>
              </a:solidFill>
            </a:endParaRPr>
          </a:p>
          <a:p>
            <a:pPr marL="0" lvl="0" indent="0" algn="l" rtl="0">
              <a:spcBef>
                <a:spcPts val="0"/>
              </a:spcBef>
              <a:spcAft>
                <a:spcPts val="0"/>
              </a:spcAft>
              <a:buClr>
                <a:schemeClr val="dk1"/>
              </a:buClr>
              <a:buSzPts val="1100"/>
              <a:buFont typeface="Arial"/>
              <a:buNone/>
            </a:pPr>
            <a:r>
              <a:rPr lang="ru" sz="1000">
                <a:solidFill>
                  <a:schemeClr val="dk1"/>
                </a:solidFill>
              </a:rPr>
              <a:t>[Название проекта/стартапа] помогает [название  клиентского сегмента] решить [название проблемы] с помощью  [технология/ценностное предложение]</a:t>
            </a:r>
            <a:endParaRPr sz="1000">
              <a:solidFill>
                <a:schemeClr val="dk1"/>
              </a:solidFill>
            </a:endParaRPr>
          </a:p>
          <a:p>
            <a:pPr marL="0" lvl="0" indent="0" algn="l" rtl="0">
              <a:spcBef>
                <a:spcPts val="0"/>
              </a:spcBef>
              <a:spcAft>
                <a:spcPts val="0"/>
              </a:spcAft>
              <a:buClr>
                <a:schemeClr val="dk1"/>
              </a:buClr>
              <a:buSzPts val="1100"/>
              <a:buFont typeface="Arial"/>
              <a:buNone/>
            </a:pPr>
            <a:r>
              <a:rPr lang="ru" sz="1000">
                <a:solidFill>
                  <a:schemeClr val="dk1"/>
                </a:solidFill>
              </a:rPr>
              <a:t>Пример: Все Эвакуаторы помогают автолюбителям в любой части  России получить эвакуацию и автотехпомощь на дороге 24 часа в  сутки 7 дней в неделю по минимальной цене.</a:t>
            </a:r>
            <a:endParaRPr sz="10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None/>
            </a:pPr>
            <a:endParaRPr sz="1800">
              <a:solidFill>
                <a:srgbClr val="595959"/>
              </a:solidFill>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8ca77accf3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8ca77accf3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2700" lvl="0" indent="0" algn="l" rtl="0">
              <a:lnSpc>
                <a:spcPct val="100000"/>
              </a:lnSpc>
              <a:spcBef>
                <a:spcPts val="0"/>
              </a:spcBef>
              <a:spcAft>
                <a:spcPts val="0"/>
              </a:spcAft>
              <a:buClr>
                <a:schemeClr val="dk1"/>
              </a:buClr>
              <a:buSzPts val="1100"/>
              <a:buFont typeface="Arial"/>
              <a:buNone/>
            </a:pPr>
            <a:r>
              <a:rPr lang="ru" sz="1200" b="1">
                <a:solidFill>
                  <a:schemeClr val="dk1"/>
                </a:solidFill>
                <a:latin typeface="Calibri"/>
                <a:ea typeface="Calibri"/>
                <a:cs typeface="Calibri"/>
                <a:sym typeface="Calibri"/>
              </a:rPr>
              <a:t>Портрет целевого клиента</a:t>
            </a:r>
            <a:endParaRPr sz="1200" b="1">
              <a:solidFill>
                <a:schemeClr val="dk1"/>
              </a:solidFill>
              <a:latin typeface="Calibri"/>
              <a:ea typeface="Calibri"/>
              <a:cs typeface="Calibri"/>
              <a:sym typeface="Calibri"/>
            </a:endParaRPr>
          </a:p>
          <a:p>
            <a:pPr marL="12700" lvl="0" indent="0" algn="l" rtl="0">
              <a:lnSpc>
                <a:spcPct val="100000"/>
              </a:lnSpc>
              <a:spcBef>
                <a:spcPts val="700"/>
              </a:spcBef>
              <a:spcAft>
                <a:spcPts val="0"/>
              </a:spcAft>
              <a:buClr>
                <a:schemeClr val="dk1"/>
              </a:buClr>
              <a:buSzPts val="1100"/>
              <a:buFont typeface="Arial"/>
              <a:buNone/>
            </a:pPr>
            <a:r>
              <a:rPr lang="ru" sz="1200">
                <a:solidFill>
                  <a:schemeClr val="dk1"/>
                </a:solidFill>
                <a:latin typeface="Calibri"/>
                <a:ea typeface="Calibri"/>
                <a:cs typeface="Calibri"/>
                <a:sym typeface="Calibri"/>
              </a:rPr>
              <a:t>Кто ваш клиент ? Как он принимает решение? Какой у него есть бюджет на решение проблемы , которую вы собираетесь закрывать ?</a:t>
            </a:r>
            <a:endParaRPr sz="1200" b="1">
              <a:solidFill>
                <a:schemeClr val="dk1"/>
              </a:solidFill>
              <a:latin typeface="Calibri"/>
              <a:ea typeface="Calibri"/>
              <a:cs typeface="Calibri"/>
              <a:sym typeface="Calibri"/>
            </a:endParaRPr>
          </a:p>
          <a:p>
            <a:pPr marL="12700" lvl="0" indent="0" algn="l" rtl="0">
              <a:lnSpc>
                <a:spcPct val="100000"/>
              </a:lnSpc>
              <a:spcBef>
                <a:spcPts val="700"/>
              </a:spcBef>
              <a:spcAft>
                <a:spcPts val="0"/>
              </a:spcAft>
              <a:buClr>
                <a:schemeClr val="dk1"/>
              </a:buClr>
              <a:buSzPts val="1100"/>
              <a:buFont typeface="Arial"/>
              <a:buNone/>
            </a:pPr>
            <a:r>
              <a:rPr lang="ru" sz="1200">
                <a:solidFill>
                  <a:schemeClr val="dk1"/>
                </a:solidFill>
                <a:latin typeface="Calibri"/>
                <a:ea typeface="Calibri"/>
                <a:cs typeface="Calibri"/>
                <a:sym typeface="Calibri"/>
              </a:rPr>
              <a:t>В какой ситуации  клиент сталкивается с проблемой ?  Как он решает ее сейчас?</a:t>
            </a:r>
            <a:endParaRPr sz="1200">
              <a:solidFill>
                <a:schemeClr val="dk1"/>
              </a:solidFill>
              <a:latin typeface="Calibri"/>
              <a:ea typeface="Calibri"/>
              <a:cs typeface="Calibri"/>
              <a:sym typeface="Calibri"/>
            </a:endParaRPr>
          </a:p>
          <a:p>
            <a:pPr marL="12700" lvl="0" indent="0" algn="l" rtl="0">
              <a:lnSpc>
                <a:spcPct val="100000"/>
              </a:lnSpc>
              <a:spcBef>
                <a:spcPts val="70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ru" sz="1200" b="1">
                <a:solidFill>
                  <a:srgbClr val="9900FF"/>
                </a:solidFill>
              </a:rPr>
              <a:t>для заказных проектов:</a:t>
            </a:r>
            <a:r>
              <a:rPr lang="ru" sz="1200" b="1">
                <a:solidFill>
                  <a:schemeClr val="dk1"/>
                </a:solidFill>
              </a:rPr>
              <a:t> </a:t>
            </a:r>
            <a:r>
              <a:rPr lang="ru" sz="1200">
                <a:solidFill>
                  <a:schemeClr val="dk1"/>
                </a:solidFill>
              </a:rPr>
              <a:t>Кто ваш заказчик? Кто пользователи решения, которое вы делаете для заказчика?</a:t>
            </a:r>
            <a:endParaRPr sz="4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8ca77accf3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8ca77accf3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слайды 3-4 можно объединить</a:t>
            </a:r>
            <a:br>
              <a:rPr lang="ru"/>
            </a:br>
            <a:r>
              <a:rPr lang="ru"/>
              <a:t/>
            </a:r>
            <a:br>
              <a:rPr lang="ru"/>
            </a:br>
            <a:r>
              <a:rPr lang="ru">
                <a:solidFill>
                  <a:srgbClr val="9900FF"/>
                </a:solidFill>
              </a:rPr>
              <a:t>для заказных проектов</a:t>
            </a:r>
            <a:r>
              <a:rPr lang="ru" b="1">
                <a:solidFill>
                  <a:schemeClr val="dk1"/>
                </a:solidFill>
              </a:rPr>
              <a:t> </a:t>
            </a:r>
            <a:r>
              <a:rPr lang="ru">
                <a:solidFill>
                  <a:schemeClr val="dk1"/>
                </a:solidFill>
              </a:rPr>
              <a:t>Как вы коммуницируете с заказчиком? Получали ли обратную связь по промежуточным стадиям решения? Как часто общаетесь? Кто ваши контактные лица?</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8ca77accf3_0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8ca77accf3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8ca77accf3_0_2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8ca77accf3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u="sng">
                <a:solidFill>
                  <a:schemeClr val="hlink"/>
                </a:solidFill>
                <a:hlinkClick r:id="rId3"/>
              </a:rPr>
              <a:t>https://skillbox.ru/media/marketing/kak-otsenit-obyem-rynka-metodom-pam-tam-sam-som-rasskazyvaem-na-primere-onlaynservisa/</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PAM (Potential Available Market) — потенциально доступный рынок. Это весь объём рынка с учётом того, как он изменится за интересующее вас время. оказатель считают, чтобы понять, как меняется рынок, — и так оценить перспективы продукта. </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На примере. В стране 8000 частных клиник и медицинских организаций. По прогнозам исследовательской компании Gartner, в ближайшие три года число частных медицинских организаций увеличится на 10% — до 8800. Стоимость подписки на журнал — 32 000 рублей в год. PAM будет равен 8800 × 32 000 рублей — это около 280 млн рублей.</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TAM (Total Addressable Market) — общий объём рынка, на котором можно продать ваш продукт. Показатель включает всех потенциальных клиентов — в том числе тех, кто уже покупает у ваших конкурентов или даже не покупает товары-аналоги.</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На примере. В стране 8000 клиник. Подписка на медицинско-бухгалтерский журнал стоит 32 000 рублей, это значит, что TAM составит около 256 млн рублей.</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Что показывает. TAM — это предел роста компании. Показатель демонстрирует перспективы продукта, если он сможет занять весь рынок. На практике TAM недостижим и даже 10% от TAM — большая победа. Близкие к 100% от TAM цифры встречаются на монополизированных рынках.</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С помощью TAM также определяют, есть ли у компании потенциал для расширения на рынке.</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SAM (Served/Serviceable Available Market) — доступный объём рынка, доля от TAM. SAM показывает, сколько денег уже тратится на решения, похожие на ваше. SAM — это рынок прямых конкурентов и аналогов.</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Для одноместных колясок SAM — это объём продаж одноместных колясок; для справочно-правовой системы для юристов SAM — это объём продаж справочно-правовых систем для юристов.</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На примере. В стране 8000 частных медицинских организаций, которые могут приобрести подписку на бухгалтерский онлайн-журнал. Однако только 30% таких организаций покупают бухгалтерские журналы. Вы знаете это из данных аналитики или по результатам собственных обзвонов.</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У остальных 70% — разные причины отказа. Например, в бюджете нет соответствующей статьи расходов или клиники не считают нужным заботиться о бухгалтерах.</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SAM будет равен 8000 × 30% × 32 000 рублей (цена подписки). Получится, что число клиентов — 2400 компаний, а наш SAM — 76,8 млн рублей в год.</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Можно посчитать по-другому. Профильная консалтинговая компания ведёт статистику услуг, которые заказывают медицинские учреждения. По данным консультантов, за год клиники покупают бухгалтерские журналы на 56 млн рублей. Это и будет наш SAM.</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Что показывает. Объём рынка, который можно занять, если вытеснить прямых конкурентов. Это максимальный объём ниши, в которой работает компания. SAM не учитывает тех, кто мог бы купить продукт, но не покупает его по самым разным причинам.</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SOM (Serviceable &amp; Obtainable Market) — реально достижимый объём рынка, доля от SAM. Это объём продаж, который компания может получить с помощью доступных ей инструментов.</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На примере. Почти все продажи нашему онлайн-журналу приносят прямые звонки клиентам. 70% клиник ни при каких условиях не будут покупать бухгалтерские журналы. Если менеджер попал в клинику, которая принадлежит к остальным 30%, то конверсия составит 10%. Одна из десяти клиник, выписывающих бухгалтерский журнал, покупает наш онлайн-сервис.</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К SAM, напомним, относится 2400 медицинских организаций — столько готовы купить бухгалтерские журналы. Если мы все их обзвоним, то получим 240 клиентов — 10%. Подписка стоит 32 000 рублей, умножим её на число клиентов и получим 7,7 млн рублей. Это и есть наш SOM.</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a:solidFill>
                  <a:schemeClr val="dk1"/>
                </a:solidFill>
              </a:rPr>
              <a:t>Что показывает. Какой объём рынка можно получить с помощью существующей стратегии. SOM исключает клиентов, которые потенциально есть на рынке, но компания не сможет до них достучаться. Показатель учитывает конкуренцию, конверсию продаж в компании и другие факторы.</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87f2a0a7e8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87f2a0a7e8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sz="1300" b="1">
                <a:solidFill>
                  <a:schemeClr val="dk1"/>
                </a:solidFill>
              </a:rPr>
              <a:t>Демонстрация вашего решения / результатов исследования (MVP/прототип/ранняя версия/другое)</a:t>
            </a:r>
            <a:endParaRPr sz="2100">
              <a:solidFill>
                <a:schemeClr val="dk1"/>
              </a:solidFill>
            </a:endParaRPr>
          </a:p>
          <a:p>
            <a:pPr marL="0" lvl="0" indent="0" algn="l" rtl="0">
              <a:spcBef>
                <a:spcPts val="0"/>
              </a:spcBef>
              <a:spcAft>
                <a:spcPts val="0"/>
              </a:spcAft>
              <a:buNone/>
            </a:pPr>
            <a:endParaRPr/>
          </a:p>
          <a:p>
            <a:pPr marL="77452" marR="203295" lvl="0" indent="633" algn="l" rtl="0">
              <a:lnSpc>
                <a:spcPct val="103707"/>
              </a:lnSpc>
              <a:spcBef>
                <a:spcPts val="0"/>
              </a:spcBef>
              <a:spcAft>
                <a:spcPts val="0"/>
              </a:spcAft>
              <a:buClr>
                <a:schemeClr val="dk1"/>
              </a:buClr>
              <a:buSzPts val="1100"/>
              <a:buFont typeface="Arial"/>
              <a:buNone/>
            </a:pPr>
            <a:r>
              <a:rPr lang="ru" sz="996" b="1">
                <a:solidFill>
                  <a:schemeClr val="dk1"/>
                </a:solidFill>
                <a:latin typeface="Times New Roman"/>
                <a:ea typeface="Times New Roman"/>
                <a:cs typeface="Times New Roman"/>
                <a:sym typeface="Times New Roman"/>
              </a:rPr>
              <a:t>Основные технические параметры продукта</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a0535bd2c7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a0535bd2c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8ca77accf3_0_2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8ca77accf3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sz="1300" b="1">
                <a:solidFill>
                  <a:schemeClr val="dk1"/>
                </a:solidFill>
              </a:rPr>
              <a:t>Демонстрация вашего решения / результатов исследования (MVP/прототип/ранняя версия/другое)</a:t>
            </a:r>
            <a:endParaRPr sz="2100">
              <a:solidFill>
                <a:schemeClr val="dk1"/>
              </a:solidFill>
            </a:endParaRPr>
          </a:p>
          <a:p>
            <a:pPr marL="0" lvl="0" indent="0" algn="l" rtl="0">
              <a:spcBef>
                <a:spcPts val="0"/>
              </a:spcBef>
              <a:spcAft>
                <a:spcPts val="0"/>
              </a:spcAft>
              <a:buNone/>
            </a:pPr>
            <a:endParaRPr/>
          </a:p>
          <a:p>
            <a:pPr marL="77452" marR="203295" lvl="0" indent="633" algn="l" rtl="0">
              <a:lnSpc>
                <a:spcPct val="103707"/>
              </a:lnSpc>
              <a:spcBef>
                <a:spcPts val="0"/>
              </a:spcBef>
              <a:spcAft>
                <a:spcPts val="0"/>
              </a:spcAft>
              <a:buClr>
                <a:schemeClr val="dk1"/>
              </a:buClr>
              <a:buSzPts val="1100"/>
              <a:buFont typeface="Arial"/>
              <a:buNone/>
            </a:pPr>
            <a:r>
              <a:rPr lang="ru" sz="996" b="1">
                <a:solidFill>
                  <a:schemeClr val="dk1"/>
                </a:solidFill>
                <a:latin typeface="Times New Roman"/>
                <a:ea typeface="Times New Roman"/>
                <a:cs typeface="Times New Roman"/>
                <a:sym typeface="Times New Roman"/>
              </a:rPr>
              <a:t>Основные технические параметры продукта</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8ca77accf3_0_4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500">
                <a:solidFill>
                  <a:srgbClr val="FF0000"/>
                </a:solidFill>
              </a:rPr>
              <a:t>можно заполнить только одну из таблиц: слайд 9 или 10 или сделать слайд 11</a:t>
            </a:r>
            <a:endParaRPr/>
          </a:p>
        </p:txBody>
      </p:sp>
      <p:sp>
        <p:nvSpPr>
          <p:cNvPr id="132" name="Google Shape;132;g18ca77accf3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8ca77accf3_0_3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8ca77accf3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предположения о монетизации и бизнес-модели</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8ca77accf3_0_3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8ca77accf3_0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rgbClr val="FF0000"/>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8ca77accf3_0_3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8ca77accf3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a00183f3bd_2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a00183f3bd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8ca77accf3_0_3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8ca77accf3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sz="1200">
                <a:solidFill>
                  <a:schemeClr val="dk1"/>
                </a:solidFill>
              </a:rPr>
              <a:t>сделать самые первые расчеты, прикидки,  пусть и “сырые”</a:t>
            </a:r>
            <a:br>
              <a:rPr lang="ru" sz="1200">
                <a:solidFill>
                  <a:schemeClr val="dk1"/>
                </a:solidFill>
              </a:rPr>
            </a:br>
            <a:r>
              <a:rPr lang="ru" sz="1200">
                <a:solidFill>
                  <a:schemeClr val="dk1"/>
                </a:solidFill>
                <a:highlight>
                  <a:srgbClr val="FFFFFF"/>
                </a:highlight>
                <a:latin typeface="Calibri"/>
                <a:ea typeface="Calibri"/>
                <a:cs typeface="Calibri"/>
                <a:sym typeface="Calibri"/>
              </a:rPr>
              <a:t>хорошо бы знать прогноз продаж, отчет о прибылях и убытках и прогноз движения денежных средств минимум на три года. НО в презентации не должно быть углубленных таблиц, которые будет трудно читать. Можно ограничить себя диаграммами, которые показывают продажи, общее количество клиентов, общие расходы и прибыль</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8ca77accf3_0_3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8ca77accf3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8f23f6131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8f23f613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8ca77accf3_0_6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sz="900">
                <a:solidFill>
                  <a:schemeClr val="dk1"/>
                </a:solidFill>
                <a:highlight>
                  <a:srgbClr val="FFFFFF"/>
                </a:highlight>
                <a:latin typeface="Calibri"/>
                <a:ea typeface="Calibri"/>
                <a:cs typeface="Calibri"/>
                <a:sym typeface="Calibri"/>
              </a:rPr>
              <a:t>Почему вы и ваша команда – подходящие люди, чтобы построить и вырастить эту компанию? Какой опыт есть у вас, которого нет у других? Выделите ключевых членов команды, их успехи в других компаниях и ключевые знания, которые они привносят.</a:t>
            </a:r>
            <a:endParaRPr sz="900">
              <a:solidFill>
                <a:schemeClr val="dk1"/>
              </a:solidFill>
              <a:highlight>
                <a:srgbClr val="FFFFFF"/>
              </a:highlight>
              <a:latin typeface="Calibri"/>
              <a:ea typeface="Calibri"/>
              <a:cs typeface="Calibri"/>
              <a:sym typeface="Calibri"/>
            </a:endParaRPr>
          </a:p>
          <a:p>
            <a:pPr marL="0" lvl="0" indent="0" algn="l" rtl="0">
              <a:spcBef>
                <a:spcPts val="1200"/>
              </a:spcBef>
              <a:spcAft>
                <a:spcPts val="0"/>
              </a:spcAft>
              <a:buNone/>
            </a:pPr>
            <a:endParaRPr/>
          </a:p>
        </p:txBody>
      </p:sp>
      <p:sp>
        <p:nvSpPr>
          <p:cNvPr id="204" name="Google Shape;204;g18ca77accf3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Титульный слайд 1">
  <p:cSld name="TITLE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143000" y="841772"/>
            <a:ext cx="6858000" cy="1790700"/>
          </a:xfrm>
          <a:prstGeom prst="rect">
            <a:avLst/>
          </a:prstGeom>
          <a:noFill/>
          <a:ln>
            <a:noFill/>
          </a:ln>
        </p:spPr>
        <p:txBody>
          <a:bodyPr spcFirstLastPara="1" wrap="square" lIns="34275" tIns="34275" rIns="34275" bIns="34275" anchor="b" anchorCtr="0">
            <a:normAutofit/>
          </a:bodyPr>
          <a:lstStyle>
            <a:lvl1pPr lvl="0" algn="ctr" rtl="0">
              <a:lnSpc>
                <a:spcPct val="90000"/>
              </a:lnSpc>
              <a:spcBef>
                <a:spcPts val="0"/>
              </a:spcBef>
              <a:spcAft>
                <a:spcPts val="0"/>
              </a:spcAft>
              <a:buClr>
                <a:srgbClr val="000000"/>
              </a:buClr>
              <a:buSzPts val="4500"/>
              <a:buFont typeface="Calibri"/>
              <a:buNone/>
              <a:defRPr sz="4500"/>
            </a:lvl1pPr>
            <a:lvl2pPr lvl="1" algn="l" rtl="0">
              <a:lnSpc>
                <a:spcPct val="90000"/>
              </a:lnSpc>
              <a:spcBef>
                <a:spcPts val="0"/>
              </a:spcBef>
              <a:spcAft>
                <a:spcPts val="0"/>
              </a:spcAft>
              <a:buClr>
                <a:srgbClr val="000000"/>
              </a:buClr>
              <a:buSzPts val="1400"/>
              <a:buNone/>
              <a:defRPr/>
            </a:lvl2pPr>
            <a:lvl3pPr lvl="2" algn="l" rtl="0">
              <a:lnSpc>
                <a:spcPct val="90000"/>
              </a:lnSpc>
              <a:spcBef>
                <a:spcPts val="0"/>
              </a:spcBef>
              <a:spcAft>
                <a:spcPts val="0"/>
              </a:spcAft>
              <a:buClr>
                <a:srgbClr val="000000"/>
              </a:buClr>
              <a:buSzPts val="1400"/>
              <a:buNone/>
              <a:defRPr/>
            </a:lvl3pPr>
            <a:lvl4pPr lvl="3" algn="l" rtl="0">
              <a:lnSpc>
                <a:spcPct val="90000"/>
              </a:lnSpc>
              <a:spcBef>
                <a:spcPts val="0"/>
              </a:spcBef>
              <a:spcAft>
                <a:spcPts val="0"/>
              </a:spcAft>
              <a:buClr>
                <a:srgbClr val="000000"/>
              </a:buClr>
              <a:buSzPts val="1400"/>
              <a:buNone/>
              <a:defRPr/>
            </a:lvl4pPr>
            <a:lvl5pPr lvl="4" algn="l" rtl="0">
              <a:lnSpc>
                <a:spcPct val="90000"/>
              </a:lnSpc>
              <a:spcBef>
                <a:spcPts val="0"/>
              </a:spcBef>
              <a:spcAft>
                <a:spcPts val="0"/>
              </a:spcAft>
              <a:buClr>
                <a:srgbClr val="000000"/>
              </a:buClr>
              <a:buSzPts val="1400"/>
              <a:buNone/>
              <a:defRPr/>
            </a:lvl5pPr>
            <a:lvl6pPr lvl="5" algn="l" rtl="0">
              <a:lnSpc>
                <a:spcPct val="90000"/>
              </a:lnSpc>
              <a:spcBef>
                <a:spcPts val="0"/>
              </a:spcBef>
              <a:spcAft>
                <a:spcPts val="0"/>
              </a:spcAft>
              <a:buClr>
                <a:srgbClr val="000000"/>
              </a:buClr>
              <a:buSzPts val="1400"/>
              <a:buNone/>
              <a:defRPr/>
            </a:lvl6pPr>
            <a:lvl7pPr lvl="6" algn="l" rtl="0">
              <a:lnSpc>
                <a:spcPct val="90000"/>
              </a:lnSpc>
              <a:spcBef>
                <a:spcPts val="0"/>
              </a:spcBef>
              <a:spcAft>
                <a:spcPts val="0"/>
              </a:spcAft>
              <a:buClr>
                <a:srgbClr val="000000"/>
              </a:buClr>
              <a:buSzPts val="1400"/>
              <a:buNone/>
              <a:defRPr/>
            </a:lvl7pPr>
            <a:lvl8pPr lvl="7" algn="l" rtl="0">
              <a:lnSpc>
                <a:spcPct val="90000"/>
              </a:lnSpc>
              <a:spcBef>
                <a:spcPts val="0"/>
              </a:spcBef>
              <a:spcAft>
                <a:spcPts val="0"/>
              </a:spcAft>
              <a:buClr>
                <a:srgbClr val="000000"/>
              </a:buClr>
              <a:buSzPts val="1400"/>
              <a:buNone/>
              <a:defRPr/>
            </a:lvl8pPr>
            <a:lvl9pPr lvl="8" algn="l" rtl="0">
              <a:lnSpc>
                <a:spcPct val="90000"/>
              </a:lnSpc>
              <a:spcBef>
                <a:spcPts val="0"/>
              </a:spcBef>
              <a:spcAft>
                <a:spcPts val="0"/>
              </a:spcAft>
              <a:buClr>
                <a:srgbClr val="000000"/>
              </a:buClr>
              <a:buSzPts val="1400"/>
              <a:buNone/>
              <a:defRPr/>
            </a:lvl9pPr>
          </a:lstStyle>
          <a:p>
            <a:endParaRPr/>
          </a:p>
        </p:txBody>
      </p:sp>
      <p:sp>
        <p:nvSpPr>
          <p:cNvPr id="52" name="Google Shape;52;p13"/>
          <p:cNvSpPr txBox="1">
            <a:spLocks noGrp="1"/>
          </p:cNvSpPr>
          <p:nvPr>
            <p:ph type="body" idx="1"/>
          </p:nvPr>
        </p:nvSpPr>
        <p:spPr>
          <a:xfrm>
            <a:off x="1143000" y="2701528"/>
            <a:ext cx="6858000" cy="1241700"/>
          </a:xfrm>
          <a:prstGeom prst="rect">
            <a:avLst/>
          </a:prstGeom>
          <a:noFill/>
          <a:ln>
            <a:noFill/>
          </a:ln>
        </p:spPr>
        <p:txBody>
          <a:bodyPr spcFirstLastPara="1" wrap="square" lIns="34275" tIns="34275" rIns="34275" bIns="34275" anchor="t" anchorCtr="0">
            <a:normAutofit/>
          </a:bodyPr>
          <a:lstStyle>
            <a:lvl1pPr marL="457200" lvl="0" indent="-228600" algn="ctr" rtl="0">
              <a:lnSpc>
                <a:spcPct val="90000"/>
              </a:lnSpc>
              <a:spcBef>
                <a:spcPts val="800"/>
              </a:spcBef>
              <a:spcAft>
                <a:spcPts val="0"/>
              </a:spcAft>
              <a:buClr>
                <a:srgbClr val="000000"/>
              </a:buClr>
              <a:buSzPts val="1800"/>
              <a:buFont typeface="Calibri"/>
              <a:buNone/>
              <a:defRPr sz="1800"/>
            </a:lvl1pPr>
            <a:lvl2pPr marL="914400" lvl="1" indent="-228600" algn="ctr" rtl="0">
              <a:lnSpc>
                <a:spcPct val="90000"/>
              </a:lnSpc>
              <a:spcBef>
                <a:spcPts val="800"/>
              </a:spcBef>
              <a:spcAft>
                <a:spcPts val="0"/>
              </a:spcAft>
              <a:buClr>
                <a:srgbClr val="000000"/>
              </a:buClr>
              <a:buSzPts val="1800"/>
              <a:buFont typeface="Calibri"/>
              <a:buNone/>
              <a:defRPr sz="1800"/>
            </a:lvl2pPr>
            <a:lvl3pPr marL="1371600" lvl="2" indent="-228600" algn="ctr" rtl="0">
              <a:lnSpc>
                <a:spcPct val="90000"/>
              </a:lnSpc>
              <a:spcBef>
                <a:spcPts val="800"/>
              </a:spcBef>
              <a:spcAft>
                <a:spcPts val="0"/>
              </a:spcAft>
              <a:buClr>
                <a:srgbClr val="000000"/>
              </a:buClr>
              <a:buSzPts val="1800"/>
              <a:buFont typeface="Calibri"/>
              <a:buNone/>
              <a:defRPr sz="1800"/>
            </a:lvl3pPr>
            <a:lvl4pPr marL="1828800" lvl="3" indent="-228600" algn="ctr" rtl="0">
              <a:lnSpc>
                <a:spcPct val="90000"/>
              </a:lnSpc>
              <a:spcBef>
                <a:spcPts val="800"/>
              </a:spcBef>
              <a:spcAft>
                <a:spcPts val="0"/>
              </a:spcAft>
              <a:buClr>
                <a:srgbClr val="000000"/>
              </a:buClr>
              <a:buSzPts val="1800"/>
              <a:buFont typeface="Calibri"/>
              <a:buNone/>
              <a:defRPr sz="1800"/>
            </a:lvl4pPr>
            <a:lvl5pPr marL="2286000" lvl="4" indent="-228600" algn="ctr" rtl="0">
              <a:lnSpc>
                <a:spcPct val="90000"/>
              </a:lnSpc>
              <a:spcBef>
                <a:spcPts val="800"/>
              </a:spcBef>
              <a:spcAft>
                <a:spcPts val="0"/>
              </a:spcAft>
              <a:buClr>
                <a:srgbClr val="000000"/>
              </a:buClr>
              <a:buSzPts val="1800"/>
              <a:buFont typeface="Calibri"/>
              <a:buNone/>
              <a:defRPr sz="1800"/>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53" name="Google Shape;53;p13"/>
          <p:cNvSpPr txBox="1">
            <a:spLocks noGrp="1"/>
          </p:cNvSpPr>
          <p:nvPr>
            <p:ph type="sldNum" idx="12"/>
          </p:nvPr>
        </p:nvSpPr>
        <p:spPr>
          <a:xfrm>
            <a:off x="8321386" y="4811072"/>
            <a:ext cx="194100" cy="207900"/>
          </a:xfrm>
          <a:prstGeom prst="rect">
            <a:avLst/>
          </a:prstGeom>
          <a:noFill/>
          <a:ln>
            <a:noFill/>
          </a:ln>
        </p:spPr>
        <p:txBody>
          <a:bodyPr spcFirstLastPara="1" wrap="square" lIns="34275" tIns="34275" rIns="34275" bIns="34275" anchor="ctr" anchorCtr="0">
            <a:spAutoFit/>
          </a:bodyPr>
          <a:lstStyle>
            <a:lvl1pPr marL="0" marR="0" lvl="0"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rb.ru/news/msp-workers/"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4"/>
          <p:cNvGrpSpPr/>
          <p:nvPr/>
        </p:nvGrpSpPr>
        <p:grpSpPr>
          <a:xfrm>
            <a:off x="0" y="519376"/>
            <a:ext cx="1968705" cy="72900"/>
            <a:chOff x="0" y="692501"/>
            <a:chExt cx="2624940" cy="97200"/>
          </a:xfrm>
        </p:grpSpPr>
        <p:sp>
          <p:nvSpPr>
            <p:cNvPr id="59" name="Google Shape;59;p14"/>
            <p:cNvSpPr/>
            <p:nvPr/>
          </p:nvSpPr>
          <p:spPr>
            <a:xfrm>
              <a:off x="0" y="692501"/>
              <a:ext cx="1294500" cy="97200"/>
            </a:xfrm>
            <a:prstGeom prst="rect">
              <a:avLst/>
            </a:prstGeom>
            <a:solidFill>
              <a:srgbClr val="FBB3C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0" name="Google Shape;60;p14"/>
            <p:cNvSpPr/>
            <p:nvPr/>
          </p:nvSpPr>
          <p:spPr>
            <a:xfrm>
              <a:off x="336583" y="692501"/>
              <a:ext cx="1294500" cy="97200"/>
            </a:xfrm>
            <a:prstGeom prst="rect">
              <a:avLst/>
            </a:prstGeom>
            <a:solidFill>
              <a:srgbClr val="9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1" name="Google Shape;61;p14"/>
            <p:cNvSpPr/>
            <p:nvPr/>
          </p:nvSpPr>
          <p:spPr>
            <a:xfrm>
              <a:off x="673166" y="692501"/>
              <a:ext cx="1294500" cy="972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2" name="Google Shape;62;p14"/>
            <p:cNvSpPr/>
            <p:nvPr/>
          </p:nvSpPr>
          <p:spPr>
            <a:xfrm>
              <a:off x="993857" y="692501"/>
              <a:ext cx="1294500" cy="972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3" name="Google Shape;63;p14"/>
            <p:cNvSpPr/>
            <p:nvPr/>
          </p:nvSpPr>
          <p:spPr>
            <a:xfrm>
              <a:off x="1330440" y="692501"/>
              <a:ext cx="1294500" cy="97200"/>
            </a:xfrm>
            <a:prstGeom prst="rect">
              <a:avLst/>
            </a:prstGeom>
            <a:solidFill>
              <a:srgbClr val="B5D8E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grpSp>
      <p:pic>
        <p:nvPicPr>
          <p:cNvPr id="64" name="Google Shape;64;p14"/>
          <p:cNvPicPr preferRelativeResize="0"/>
          <p:nvPr/>
        </p:nvPicPr>
        <p:blipFill rotWithShape="1">
          <a:blip r:embed="rId3">
            <a:alphaModFix/>
          </a:blip>
          <a:srcRect/>
          <a:stretch/>
        </p:blipFill>
        <p:spPr>
          <a:xfrm>
            <a:off x="7533578" y="4604526"/>
            <a:ext cx="1608939" cy="735811"/>
          </a:xfrm>
          <a:prstGeom prst="rect">
            <a:avLst/>
          </a:prstGeom>
          <a:noFill/>
          <a:ln>
            <a:noFill/>
          </a:ln>
        </p:spPr>
      </p:pic>
      <p:sp>
        <p:nvSpPr>
          <p:cNvPr id="65" name="Google Shape;65;p14"/>
          <p:cNvSpPr txBox="1"/>
          <p:nvPr/>
        </p:nvSpPr>
        <p:spPr>
          <a:xfrm>
            <a:off x="1059897" y="1362817"/>
            <a:ext cx="7024200" cy="1103349"/>
          </a:xfrm>
          <a:prstGeom prst="rect">
            <a:avLst/>
          </a:prstGeom>
          <a:noFill/>
          <a:ln>
            <a:noFill/>
          </a:ln>
        </p:spPr>
        <p:txBody>
          <a:bodyPr spcFirstLastPara="1" wrap="square" lIns="34275" tIns="34275" rIns="34275" bIns="34275" anchor="ctr" anchorCtr="0">
            <a:spAutoFit/>
          </a:bodyPr>
          <a:lstStyle/>
          <a:p>
            <a:pPr marL="25400" marR="12700" lvl="0" algn="ctr">
              <a:lnSpc>
                <a:spcPct val="111800"/>
              </a:lnSpc>
              <a:buClr>
                <a:srgbClr val="2F5496"/>
              </a:buClr>
              <a:buSzPts val="3000"/>
            </a:pPr>
            <a:r>
              <a:rPr lang="ru-RU" sz="3000" dirty="0" smtClean="0">
                <a:solidFill>
                  <a:srgbClr val="2F5496"/>
                </a:solidFill>
                <a:latin typeface="Lato Black"/>
                <a:ea typeface="Lato Black"/>
                <a:cs typeface="Lato Black"/>
                <a:sym typeface="Lato Black"/>
              </a:rPr>
              <a:t>Система принятия решения в управленческой среде</a:t>
            </a:r>
            <a:endParaRPr sz="3000" dirty="0">
              <a:solidFill>
                <a:srgbClr val="2F5496"/>
              </a:solidFill>
              <a:latin typeface="Lato Black"/>
              <a:ea typeface="Lato Black"/>
              <a:cs typeface="Lato Black"/>
              <a:sym typeface="Lato Black"/>
            </a:endParaRPr>
          </a:p>
        </p:txBody>
      </p:sp>
      <p:pic>
        <p:nvPicPr>
          <p:cNvPr id="66" name="Google Shape;66;p14"/>
          <p:cNvPicPr preferRelativeResize="0"/>
          <p:nvPr/>
        </p:nvPicPr>
        <p:blipFill>
          <a:blip r:embed="rId4">
            <a:alphaModFix/>
          </a:blip>
          <a:stretch>
            <a:fillRect/>
          </a:stretch>
        </p:blipFill>
        <p:spPr>
          <a:xfrm>
            <a:off x="3711600" y="124500"/>
            <a:ext cx="1296400" cy="902850"/>
          </a:xfrm>
          <a:prstGeom prst="rect">
            <a:avLst/>
          </a:prstGeom>
          <a:noFill/>
          <a:ln>
            <a:noFill/>
          </a:ln>
        </p:spPr>
      </p:pic>
      <p:pic>
        <p:nvPicPr>
          <p:cNvPr id="67" name="Google Shape;67;p14"/>
          <p:cNvPicPr preferRelativeResize="0"/>
          <p:nvPr/>
        </p:nvPicPr>
        <p:blipFill rotWithShape="1">
          <a:blip r:embed="rId5">
            <a:alphaModFix/>
          </a:blip>
          <a:srcRect/>
          <a:stretch/>
        </p:blipFill>
        <p:spPr>
          <a:xfrm>
            <a:off x="6986209" y="171525"/>
            <a:ext cx="1673191" cy="715450"/>
          </a:xfrm>
          <a:prstGeom prst="rect">
            <a:avLst/>
          </a:prstGeom>
          <a:noFill/>
          <a:ln>
            <a:noFill/>
          </a:ln>
        </p:spPr>
      </p:pic>
      <p:sp>
        <p:nvSpPr>
          <p:cNvPr id="68" name="Google Shape;68;p14"/>
          <p:cNvSpPr txBox="1"/>
          <p:nvPr/>
        </p:nvSpPr>
        <p:spPr>
          <a:xfrm>
            <a:off x="572401" y="3953850"/>
            <a:ext cx="6965700" cy="392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ru" sz="2100" b="1" i="0" u="none" strike="noStrike" cap="none">
                <a:solidFill>
                  <a:srgbClr val="2F5496"/>
                </a:solidFill>
                <a:latin typeface="Lato Black"/>
                <a:ea typeface="Lato Black"/>
                <a:cs typeface="Lato Black"/>
                <a:sym typeface="Lato Black"/>
              </a:rPr>
              <a:t>Название команды: «</a:t>
            </a:r>
            <a:r>
              <a:rPr lang="ru" sz="2100" b="1">
                <a:solidFill>
                  <a:srgbClr val="2F5496"/>
                </a:solidFill>
                <a:latin typeface="Lato Black"/>
                <a:ea typeface="Lato Black"/>
                <a:cs typeface="Lato Black"/>
                <a:sym typeface="Lato Black"/>
              </a:rPr>
              <a:t>Н</a:t>
            </a:r>
            <a:r>
              <a:rPr lang="ru" sz="2100" b="1" baseline="30000">
                <a:solidFill>
                  <a:srgbClr val="2F5496"/>
                </a:solidFill>
                <a:latin typeface="Lato Black"/>
                <a:ea typeface="Lato Black"/>
                <a:cs typeface="Lato Black"/>
                <a:sym typeface="Lato Black"/>
              </a:rPr>
              <a:t>3</a:t>
            </a:r>
            <a:r>
              <a:rPr lang="ru" sz="2100" b="1" i="0" u="none" strike="noStrike" cap="none">
                <a:solidFill>
                  <a:srgbClr val="2F5496"/>
                </a:solidFill>
                <a:latin typeface="Lato Black"/>
                <a:ea typeface="Lato Black"/>
                <a:cs typeface="Lato Black"/>
                <a:sym typeface="Lato Black"/>
              </a:rPr>
              <a:t>»</a:t>
            </a:r>
            <a:endParaRPr sz="2100" b="1" i="0" u="none" strike="noStrike" cap="none">
              <a:solidFill>
                <a:srgbClr val="2F5496"/>
              </a:solidFill>
              <a:latin typeface="Lato Black"/>
              <a:ea typeface="Lato Black"/>
              <a:cs typeface="Lato Black"/>
              <a:sym typeface="Lato Black"/>
            </a:endParaRPr>
          </a:p>
        </p:txBody>
      </p:sp>
      <p:pic>
        <p:nvPicPr>
          <p:cNvPr id="69" name="Google Shape;69;p14"/>
          <p:cNvPicPr preferRelativeResize="0"/>
          <p:nvPr/>
        </p:nvPicPr>
        <p:blipFill>
          <a:blip r:embed="rId6">
            <a:alphaModFix/>
          </a:blip>
          <a:stretch>
            <a:fillRect/>
          </a:stretch>
        </p:blipFill>
        <p:spPr>
          <a:xfrm>
            <a:off x="5111100" y="217963"/>
            <a:ext cx="1771999" cy="6225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p:nvPr/>
        </p:nvSpPr>
        <p:spPr>
          <a:xfrm>
            <a:off x="374275" y="1812650"/>
            <a:ext cx="4517700" cy="1309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ru" sz="1200" b="1" i="0" u="none" strike="noStrike" cap="none">
                <a:solidFill>
                  <a:srgbClr val="0B5394"/>
                </a:solidFill>
                <a:latin typeface="PT Sans"/>
                <a:ea typeface="PT Sans"/>
                <a:cs typeface="PT Sans"/>
                <a:sym typeface="PT Sans"/>
              </a:rPr>
              <a:t>Какую проблему решаем:</a:t>
            </a:r>
            <a:endParaRPr sz="1200" b="1">
              <a:solidFill>
                <a:srgbClr val="0B5394"/>
              </a:solidFill>
              <a:latin typeface="PT Sans"/>
              <a:ea typeface="PT Sans"/>
              <a:cs typeface="PT Sans"/>
              <a:sym typeface="PT Sans"/>
            </a:endParaRPr>
          </a:p>
          <a:p>
            <a:pPr marL="0" marR="0" lvl="0" indent="0" algn="l" rtl="0">
              <a:spcBef>
                <a:spcPts val="0"/>
              </a:spcBef>
              <a:spcAft>
                <a:spcPts val="0"/>
              </a:spcAft>
              <a:buNone/>
            </a:pPr>
            <a:endParaRPr sz="900" i="1">
              <a:solidFill>
                <a:srgbClr val="000000"/>
              </a:solidFill>
              <a:latin typeface="Calibri"/>
              <a:ea typeface="Calibri"/>
              <a:cs typeface="Calibri"/>
              <a:sym typeface="Calibri"/>
            </a:endParaRPr>
          </a:p>
          <a:p>
            <a:pPr marL="0" marR="0" lvl="0" indent="0" algn="l" rtl="0">
              <a:lnSpc>
                <a:spcPct val="115000"/>
              </a:lnSpc>
              <a:spcBef>
                <a:spcPts val="0"/>
              </a:spcBef>
              <a:spcAft>
                <a:spcPts val="0"/>
              </a:spcAft>
              <a:buNone/>
            </a:pPr>
            <a:r>
              <a:rPr lang="ru" sz="950" b="1">
                <a:solidFill>
                  <a:schemeClr val="dk1"/>
                </a:solidFill>
                <a:highlight>
                  <a:srgbClr val="FFFFFF"/>
                </a:highlight>
                <a:latin typeface="PT Sans"/>
                <a:ea typeface="PT Sans"/>
                <a:cs typeface="PT Sans"/>
                <a:sym typeface="PT Sans"/>
              </a:rPr>
              <a:t>Для тех МСП, кто уже пользовался различными СПР:</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a:solidFill>
                  <a:schemeClr val="dk1"/>
                </a:solidFill>
                <a:highlight>
                  <a:srgbClr val="FFFFFF"/>
                </a:highlight>
                <a:latin typeface="PT Sans"/>
                <a:ea typeface="PT Sans"/>
                <a:cs typeface="PT Sans"/>
                <a:sym typeface="PT Sans"/>
              </a:rPr>
              <a:t>1. Доступность в РФ</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a:solidFill>
                  <a:schemeClr val="dk1"/>
                </a:solidFill>
                <a:highlight>
                  <a:srgbClr val="FFFFFF"/>
                </a:highlight>
                <a:latin typeface="PT Sans"/>
                <a:ea typeface="PT Sans"/>
                <a:cs typeface="PT Sans"/>
                <a:sym typeface="PT Sans"/>
              </a:rPr>
              <a:t>2. Простота и мобильность использования</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a:solidFill>
                  <a:schemeClr val="dk1"/>
                </a:solidFill>
                <a:highlight>
                  <a:srgbClr val="FFFFFF"/>
                </a:highlight>
                <a:latin typeface="PT Sans"/>
                <a:ea typeface="PT Sans"/>
                <a:cs typeface="PT Sans"/>
                <a:sym typeface="PT Sans"/>
              </a:rPr>
              <a:t>3. Ограниченные ресурсы</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b="1">
                <a:solidFill>
                  <a:schemeClr val="dk1"/>
                </a:solidFill>
                <a:highlight>
                  <a:srgbClr val="FFFFFF"/>
                </a:highlight>
                <a:latin typeface="PT Sans"/>
                <a:ea typeface="PT Sans"/>
                <a:cs typeface="PT Sans"/>
                <a:sym typeface="PT Sans"/>
              </a:rPr>
              <a:t>Для тех МСП, кто еще не пользовался СПР:</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a:solidFill>
                  <a:schemeClr val="dk1"/>
                </a:solidFill>
                <a:highlight>
                  <a:srgbClr val="FFFFFF"/>
                </a:highlight>
                <a:latin typeface="PT Sans"/>
                <a:ea typeface="PT Sans"/>
                <a:cs typeface="PT Sans"/>
                <a:sym typeface="PT Sans"/>
              </a:rPr>
              <a:t>1. Недостаток структурированных данных</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a:solidFill>
                  <a:schemeClr val="dk1"/>
                </a:solidFill>
                <a:highlight>
                  <a:srgbClr val="FFFFFF"/>
                </a:highlight>
                <a:latin typeface="PT Sans"/>
                <a:ea typeface="PT Sans"/>
                <a:cs typeface="PT Sans"/>
                <a:sym typeface="PT Sans"/>
              </a:rPr>
              <a:t>2. Отсутствие оперативной информации</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a:solidFill>
                  <a:schemeClr val="dk1"/>
                </a:solidFill>
                <a:highlight>
                  <a:srgbClr val="FFFFFF"/>
                </a:highlight>
                <a:latin typeface="PT Sans"/>
                <a:ea typeface="PT Sans"/>
                <a:cs typeface="PT Sans"/>
                <a:sym typeface="PT Sans"/>
              </a:rPr>
              <a:t>3. Отсутствие систематического подхода</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a:solidFill>
                  <a:schemeClr val="dk1"/>
                </a:solidFill>
                <a:highlight>
                  <a:srgbClr val="FFFFFF"/>
                </a:highlight>
                <a:latin typeface="PT Sans"/>
                <a:ea typeface="PT Sans"/>
                <a:cs typeface="PT Sans"/>
                <a:sym typeface="PT Sans"/>
              </a:rPr>
              <a:t>4. Отсутствие мониторинга результатов</a:t>
            </a:r>
            <a:endParaRPr sz="950">
              <a:solidFill>
                <a:schemeClr val="dk1"/>
              </a:solidFill>
              <a:highlight>
                <a:srgbClr val="FFFFFF"/>
              </a:highlight>
              <a:latin typeface="PT Sans"/>
              <a:ea typeface="PT Sans"/>
              <a:cs typeface="PT Sans"/>
              <a:sym typeface="PT Sans"/>
            </a:endParaRPr>
          </a:p>
          <a:p>
            <a:pPr marL="0" marR="0" lvl="0" indent="0" algn="l" rtl="0">
              <a:lnSpc>
                <a:spcPct val="115000"/>
              </a:lnSpc>
              <a:spcBef>
                <a:spcPts val="0"/>
              </a:spcBef>
              <a:spcAft>
                <a:spcPts val="0"/>
              </a:spcAft>
              <a:buNone/>
            </a:pPr>
            <a:r>
              <a:rPr lang="ru" sz="950">
                <a:solidFill>
                  <a:schemeClr val="dk1"/>
                </a:solidFill>
                <a:highlight>
                  <a:srgbClr val="FFFFFF"/>
                </a:highlight>
                <a:latin typeface="PT Sans"/>
                <a:ea typeface="PT Sans"/>
                <a:cs typeface="PT Sans"/>
                <a:sym typeface="PT Sans"/>
              </a:rPr>
              <a:t>5. Ограниченные ресурсы</a:t>
            </a:r>
            <a:endParaRPr sz="1100" i="1">
              <a:solidFill>
                <a:schemeClr val="dk1"/>
              </a:solidFill>
              <a:latin typeface="PT Sans"/>
              <a:ea typeface="PT Sans"/>
              <a:cs typeface="PT Sans"/>
              <a:sym typeface="PT Sans"/>
            </a:endParaRPr>
          </a:p>
          <a:p>
            <a:pPr marL="0" marR="0" lvl="0" indent="0" algn="l" rtl="0">
              <a:spcBef>
                <a:spcPts val="0"/>
              </a:spcBef>
              <a:spcAft>
                <a:spcPts val="0"/>
              </a:spcAft>
              <a:buNone/>
            </a:pPr>
            <a:endParaRPr sz="700">
              <a:solidFill>
                <a:schemeClr val="dk1"/>
              </a:solidFill>
              <a:latin typeface="PT Sans"/>
              <a:ea typeface="PT Sans"/>
              <a:cs typeface="PT Sans"/>
              <a:sym typeface="PT Sans"/>
            </a:endParaRPr>
          </a:p>
        </p:txBody>
      </p:sp>
      <p:sp>
        <p:nvSpPr>
          <p:cNvPr id="75" name="Google Shape;75;p15"/>
          <p:cNvSpPr txBox="1"/>
          <p:nvPr/>
        </p:nvSpPr>
        <p:spPr>
          <a:xfrm>
            <a:off x="5266068" y="1887725"/>
            <a:ext cx="3527100" cy="1077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ru" sz="1200" b="1">
                <a:solidFill>
                  <a:srgbClr val="0B5394"/>
                </a:solidFill>
                <a:latin typeface="PT Sans"/>
                <a:ea typeface="PT Sans"/>
                <a:cs typeface="PT Sans"/>
                <a:sym typeface="PT Sans"/>
              </a:rPr>
              <a:t>Какое решение предлагаем:</a:t>
            </a:r>
            <a:endParaRPr sz="1200" b="1">
              <a:solidFill>
                <a:srgbClr val="0B5394"/>
              </a:solidFill>
              <a:latin typeface="PT Sans"/>
              <a:ea typeface="PT Sans"/>
              <a:cs typeface="PT Sans"/>
              <a:sym typeface="PT Sans"/>
            </a:endParaRPr>
          </a:p>
          <a:p>
            <a:pPr marL="0" marR="0" lvl="0" indent="0" algn="l" rtl="0">
              <a:spcBef>
                <a:spcPts val="0"/>
              </a:spcBef>
              <a:spcAft>
                <a:spcPts val="0"/>
              </a:spcAft>
              <a:buNone/>
            </a:pPr>
            <a:endParaRPr sz="900" i="1">
              <a:solidFill>
                <a:srgbClr val="000000"/>
              </a:solidFill>
              <a:latin typeface="Calibri"/>
              <a:ea typeface="Calibri"/>
              <a:cs typeface="Calibri"/>
              <a:sym typeface="Calibri"/>
            </a:endParaRPr>
          </a:p>
          <a:p>
            <a:pPr marL="0" marR="0" lvl="0" indent="0" algn="l" rtl="0">
              <a:spcBef>
                <a:spcPts val="0"/>
              </a:spcBef>
              <a:spcAft>
                <a:spcPts val="0"/>
              </a:spcAft>
              <a:buNone/>
            </a:pPr>
            <a:r>
              <a:rPr lang="ru" sz="1000">
                <a:solidFill>
                  <a:schemeClr val="dk1"/>
                </a:solidFill>
                <a:highlight>
                  <a:srgbClr val="FFFFFF"/>
                </a:highlight>
                <a:latin typeface="PT Sans"/>
                <a:ea typeface="PT Sans"/>
                <a:cs typeface="PT Sans"/>
                <a:sym typeface="PT Sans"/>
              </a:rPr>
              <a:t>Мы создадим для вас облачную отечественную СПР, базирующуюся на ваших исходных программных продуктах и создающую отчеты, с которыми можно работать в любое время и из любой точки.</a:t>
            </a:r>
            <a:endParaRPr sz="1000">
              <a:solidFill>
                <a:schemeClr val="dk1"/>
              </a:solidFill>
              <a:latin typeface="PT Sans"/>
              <a:ea typeface="PT Sans"/>
              <a:cs typeface="PT Sans"/>
              <a:sym typeface="PT Sans"/>
            </a:endParaRPr>
          </a:p>
          <a:p>
            <a:pPr marL="0" marR="0" lvl="0" indent="0" algn="l" rtl="0">
              <a:spcBef>
                <a:spcPts val="0"/>
              </a:spcBef>
              <a:spcAft>
                <a:spcPts val="0"/>
              </a:spcAft>
              <a:buNone/>
            </a:pPr>
            <a:endParaRPr sz="700">
              <a:solidFill>
                <a:schemeClr val="dk1"/>
              </a:solidFill>
              <a:latin typeface="Courier New"/>
              <a:ea typeface="Courier New"/>
              <a:cs typeface="Courier New"/>
              <a:sym typeface="Courier New"/>
            </a:endParaRPr>
          </a:p>
        </p:txBody>
      </p:sp>
      <p:sp>
        <p:nvSpPr>
          <p:cNvPr id="76" name="Google Shape;76;p15"/>
          <p:cNvSpPr txBox="1"/>
          <p:nvPr/>
        </p:nvSpPr>
        <p:spPr>
          <a:xfrm>
            <a:off x="221650" y="902144"/>
            <a:ext cx="4517700" cy="283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endParaRPr sz="700">
              <a:solidFill>
                <a:schemeClr val="dk1"/>
              </a:solidFill>
              <a:latin typeface="PT Sans"/>
              <a:ea typeface="PT Sans"/>
              <a:cs typeface="PT Sans"/>
              <a:sym typeface="PT Sans"/>
            </a:endParaRPr>
          </a:p>
        </p:txBody>
      </p:sp>
      <p:sp>
        <p:nvSpPr>
          <p:cNvPr id="77" name="Google Shape;77;p15"/>
          <p:cNvSpPr txBox="1"/>
          <p:nvPr/>
        </p:nvSpPr>
        <p:spPr>
          <a:xfrm>
            <a:off x="286550" y="848900"/>
            <a:ext cx="8790600" cy="660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ru" sz="1200" b="1">
                <a:solidFill>
                  <a:srgbClr val="0B5394"/>
                </a:solidFill>
                <a:latin typeface="PT Sans"/>
                <a:ea typeface="PT Sans"/>
                <a:cs typeface="PT Sans"/>
                <a:sym typeface="PT Sans"/>
              </a:rPr>
              <a:t>Заказчик проекта (потенциальный заказчик): </a:t>
            </a:r>
            <a:r>
              <a:rPr lang="ru" sz="1200" b="1">
                <a:solidFill>
                  <a:schemeClr val="dk1"/>
                </a:solidFill>
                <a:latin typeface="PT Sans"/>
                <a:ea typeface="PT Sans"/>
                <a:cs typeface="PT Sans"/>
                <a:sym typeface="PT Sans"/>
              </a:rPr>
              <a:t>Компании малого и среднего бизнеса, ведущие учет в любых системах или не ведущие его вообще, которые хотят быстро и эффективно анализировать показатели своего бизнеса и уменьшать количество времени, затрачиваемое на принятие решений, а также которые хотят хранить свои данные безопасным способом.</a:t>
            </a:r>
            <a:endParaRPr sz="800" b="1">
              <a:solidFill>
                <a:schemeClr val="dk1"/>
              </a:solidFill>
              <a:latin typeface="PT Sans"/>
              <a:ea typeface="PT Sans"/>
              <a:cs typeface="PT Sans"/>
              <a:sym typeface="PT Sans"/>
            </a:endParaRPr>
          </a:p>
        </p:txBody>
      </p:sp>
      <p:sp>
        <p:nvSpPr>
          <p:cNvPr id="78" name="Google Shape;78;p15"/>
          <p:cNvSpPr/>
          <p:nvPr/>
        </p:nvSpPr>
        <p:spPr>
          <a:xfrm>
            <a:off x="374276" y="4464100"/>
            <a:ext cx="7502100" cy="424800"/>
          </a:xfrm>
          <a:prstGeom prst="rect">
            <a:avLst/>
          </a:prstGeom>
          <a:noFill/>
          <a:ln>
            <a:noFill/>
          </a:ln>
        </p:spPr>
        <p:txBody>
          <a:bodyPr spcFirstLastPara="1" wrap="square" lIns="68575" tIns="34275" rIns="68575" bIns="34275" anchor="t" anchorCtr="0">
            <a:noAutofit/>
          </a:bodyPr>
          <a:lstStyle/>
          <a:p>
            <a:pPr marL="25400" marR="12700" lvl="0" indent="0" algn="l" rtl="0">
              <a:lnSpc>
                <a:spcPct val="111800"/>
              </a:lnSpc>
              <a:spcBef>
                <a:spcPts val="0"/>
              </a:spcBef>
              <a:spcAft>
                <a:spcPts val="0"/>
              </a:spcAft>
              <a:buNone/>
            </a:pPr>
            <a:r>
              <a:rPr lang="ru" sz="900" b="1">
                <a:solidFill>
                  <a:srgbClr val="0B5394"/>
                </a:solidFill>
                <a:latin typeface="PT Sans"/>
                <a:ea typeface="PT Sans"/>
                <a:cs typeface="PT Sans"/>
                <a:sym typeface="PT Sans"/>
              </a:rPr>
              <a:t>Рынок НТИ: </a:t>
            </a:r>
            <a:r>
              <a:rPr lang="ru" sz="900">
                <a:solidFill>
                  <a:schemeClr val="dk1"/>
                </a:solidFill>
                <a:highlight>
                  <a:srgbClr val="FFFFFF"/>
                </a:highlight>
                <a:latin typeface="PT Sans"/>
                <a:ea typeface="PT Sans"/>
                <a:cs typeface="PT Sans"/>
                <a:sym typeface="PT Sans"/>
              </a:rPr>
              <a:t>TECHNET</a:t>
            </a:r>
            <a:endParaRPr sz="900" b="1">
              <a:solidFill>
                <a:srgbClr val="0B5394"/>
              </a:solidFill>
              <a:latin typeface="PT Sans"/>
              <a:ea typeface="PT Sans"/>
              <a:cs typeface="PT Sans"/>
              <a:sym typeface="PT Sans"/>
            </a:endParaRPr>
          </a:p>
          <a:p>
            <a:pPr marL="25400" marR="12700" lvl="0" indent="0" algn="l" rtl="0">
              <a:lnSpc>
                <a:spcPct val="111800"/>
              </a:lnSpc>
              <a:spcBef>
                <a:spcPts val="500"/>
              </a:spcBef>
              <a:spcAft>
                <a:spcPts val="0"/>
              </a:spcAft>
              <a:buNone/>
            </a:pPr>
            <a:r>
              <a:rPr lang="ru" sz="900" b="1">
                <a:solidFill>
                  <a:srgbClr val="0B5394"/>
                </a:solidFill>
                <a:latin typeface="PT Sans"/>
                <a:ea typeface="PT Sans"/>
                <a:cs typeface="PT Sans"/>
                <a:sym typeface="PT Sans"/>
              </a:rPr>
              <a:t>Сквозная технология: </a:t>
            </a:r>
            <a:r>
              <a:rPr lang="ru" sz="900">
                <a:solidFill>
                  <a:schemeClr val="dk1"/>
                </a:solidFill>
                <a:highlight>
                  <a:srgbClr val="FFFFFF"/>
                </a:highlight>
                <a:latin typeface="PT Sans"/>
                <a:ea typeface="PT Sans"/>
                <a:cs typeface="PT Sans"/>
                <a:sym typeface="PT Sans"/>
              </a:rPr>
              <a:t>Технологии машинного обучения и когнитивные технологии, технологии хранения и анализа больших данных</a:t>
            </a:r>
            <a:endParaRPr sz="900" b="1">
              <a:solidFill>
                <a:srgbClr val="0B5394"/>
              </a:solidFill>
              <a:latin typeface="PT Sans"/>
              <a:ea typeface="PT Sans"/>
              <a:cs typeface="PT Sans"/>
              <a:sym typeface="PT Sans"/>
            </a:endParaRPr>
          </a:p>
        </p:txBody>
      </p:sp>
      <p:sp>
        <p:nvSpPr>
          <p:cNvPr id="79" name="Google Shape;79;p15"/>
          <p:cNvSpPr txBox="1"/>
          <p:nvPr/>
        </p:nvSpPr>
        <p:spPr>
          <a:xfrm>
            <a:off x="1480559" y="140403"/>
            <a:ext cx="7101600" cy="3306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Ценностное  предложение</a:t>
            </a: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sp>
        <p:nvSpPr>
          <p:cNvPr id="80" name="Google Shape;80;p15"/>
          <p:cNvSpPr txBox="1"/>
          <p:nvPr/>
        </p:nvSpPr>
        <p:spPr>
          <a:xfrm>
            <a:off x="286542" y="519333"/>
            <a:ext cx="6737100" cy="334500"/>
          </a:xfrm>
          <a:prstGeom prst="rect">
            <a:avLst/>
          </a:prstGeom>
          <a:noFill/>
          <a:ln>
            <a:noFill/>
          </a:ln>
        </p:spPr>
        <p:txBody>
          <a:bodyPr spcFirstLastPara="1" wrap="square" lIns="91425" tIns="91425" rIns="91425" bIns="91425" anchor="t" anchorCtr="0">
            <a:noAutofit/>
          </a:bodyPr>
          <a:lstStyle/>
          <a:p>
            <a:r>
              <a:rPr lang="ru" sz="1200" b="1" dirty="0">
                <a:solidFill>
                  <a:srgbClr val="0B5394"/>
                </a:solidFill>
                <a:latin typeface="PT Sans"/>
                <a:ea typeface="PT Sans"/>
                <a:cs typeface="PT Sans"/>
                <a:sym typeface="PT Sans"/>
              </a:rPr>
              <a:t>Название проекта: </a:t>
            </a:r>
            <a:r>
              <a:rPr lang="ru-RU" sz="1200" b="1" dirty="0" smtClean="0">
                <a:solidFill>
                  <a:schemeClr val="dk1"/>
                </a:solidFill>
                <a:latin typeface="PT Sans"/>
                <a:ea typeface="PT Sans"/>
                <a:cs typeface="PT Sans"/>
                <a:sym typeface="PT Sans"/>
              </a:rPr>
              <a:t>Система принятия решения в управленческой среде</a:t>
            </a:r>
            <a:endParaRPr sz="1200" b="1" dirty="0">
              <a:solidFill>
                <a:schemeClr val="dk1"/>
              </a:solidFill>
              <a:latin typeface="PT Sans"/>
              <a:ea typeface="PT Sans"/>
              <a:cs typeface="PT Sans"/>
              <a:sym typeface="PT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body" idx="1"/>
          </p:nvPr>
        </p:nvSpPr>
        <p:spPr>
          <a:xfrm>
            <a:off x="311700" y="919025"/>
            <a:ext cx="8520600" cy="40803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Clr>
                <a:schemeClr val="dk1"/>
              </a:buClr>
              <a:buSzPts val="1100"/>
              <a:buFont typeface="Arial"/>
              <a:buNone/>
            </a:pPr>
            <a:r>
              <a:rPr lang="ru" sz="1600" b="1">
                <a:solidFill>
                  <a:schemeClr val="dk1"/>
                </a:solidFill>
                <a:highlight>
                  <a:srgbClr val="FFFFFF"/>
                </a:highlight>
                <a:latin typeface="PT Sans"/>
                <a:ea typeface="PT Sans"/>
                <a:cs typeface="PT Sans"/>
                <a:sym typeface="PT Sans"/>
              </a:rPr>
              <a:t>Портрет потенциального клиента: </a:t>
            </a:r>
            <a:endParaRPr sz="1600" b="1">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b="1">
                <a:solidFill>
                  <a:schemeClr val="dk1"/>
                </a:solidFill>
                <a:highlight>
                  <a:srgbClr val="FFFFFF"/>
                </a:highlight>
                <a:latin typeface="PT Sans"/>
                <a:ea typeface="PT Sans"/>
                <a:cs typeface="PT Sans"/>
                <a:sym typeface="PT Sans"/>
              </a:rPr>
              <a:t>Умеют:</a:t>
            </a:r>
            <a:endParaRPr sz="1500" b="1">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Правильно вести деловую коммуникацию;</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принимать решения в пользу увеличения эффективности бизнеса;</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быстро адаптироваться к меняющимся условиям;</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b="1">
                <a:solidFill>
                  <a:schemeClr val="dk1"/>
                </a:solidFill>
                <a:highlight>
                  <a:srgbClr val="FFFFFF"/>
                </a:highlight>
                <a:latin typeface="PT Sans"/>
                <a:ea typeface="PT Sans"/>
                <a:cs typeface="PT Sans"/>
                <a:sym typeface="PT Sans"/>
              </a:rPr>
              <a:t>Хотят:</a:t>
            </a:r>
            <a:endParaRPr sz="1500" b="1">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тратить меньше времени на анализ;</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хранить данные в безопасности;</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ускорить процесс принятия решений;</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иметь доступ к отчетам в любой точке и в любое время;</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b="1">
                <a:solidFill>
                  <a:schemeClr val="dk1"/>
                </a:solidFill>
                <a:highlight>
                  <a:srgbClr val="FFFFFF"/>
                </a:highlight>
                <a:latin typeface="PT Sans"/>
                <a:ea typeface="PT Sans"/>
                <a:cs typeface="PT Sans"/>
                <a:sym typeface="PT Sans"/>
              </a:rPr>
              <a:t>Боятся:</a:t>
            </a:r>
            <a:endParaRPr sz="1500" b="1">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потерять данные;</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упустить ключевые показатели бизнеса при анализе;</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терять деньги;</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b="1">
                <a:solidFill>
                  <a:schemeClr val="dk1"/>
                </a:solidFill>
                <a:highlight>
                  <a:srgbClr val="FFFFFF"/>
                </a:highlight>
                <a:latin typeface="PT Sans"/>
                <a:ea typeface="PT Sans"/>
                <a:cs typeface="PT Sans"/>
                <a:sym typeface="PT Sans"/>
              </a:rPr>
              <a:t>Не успевают:</a:t>
            </a:r>
            <a:endParaRPr sz="1500" b="1">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анализировать от "А" до "Я";</a:t>
            </a:r>
            <a:endParaRPr sz="1500">
              <a:solidFill>
                <a:schemeClr val="dk1"/>
              </a:solidFill>
              <a:highlight>
                <a:srgbClr val="FFFFFF"/>
              </a:highlight>
              <a:latin typeface="PT Sans"/>
              <a:ea typeface="PT Sans"/>
              <a:cs typeface="PT Sans"/>
              <a:sym typeface="PT Sans"/>
            </a:endParaRPr>
          </a:p>
          <a:p>
            <a:pPr marL="0" lvl="0" indent="0" algn="l" rtl="0">
              <a:lnSpc>
                <a:spcPct val="95000"/>
              </a:lnSpc>
              <a:spcBef>
                <a:spcPts val="0"/>
              </a:spcBef>
              <a:spcAft>
                <a:spcPts val="0"/>
              </a:spcAft>
              <a:buClr>
                <a:schemeClr val="dk1"/>
              </a:buClr>
              <a:buSzPts val="1100"/>
              <a:buFont typeface="Arial"/>
              <a:buNone/>
            </a:pPr>
            <a:r>
              <a:rPr lang="ru" sz="1500">
                <a:solidFill>
                  <a:schemeClr val="dk1"/>
                </a:solidFill>
                <a:highlight>
                  <a:srgbClr val="FFFFFF"/>
                </a:highlight>
                <a:latin typeface="PT Sans"/>
                <a:ea typeface="PT Sans"/>
                <a:cs typeface="PT Sans"/>
                <a:sym typeface="PT Sans"/>
              </a:rPr>
              <a:t>– выбрать и адаптироваться к простому способу хранения и анализу данных.</a:t>
            </a:r>
            <a:endParaRPr sz="1700">
              <a:solidFill>
                <a:schemeClr val="dk1"/>
              </a:solidFill>
              <a:latin typeface="PT Sans"/>
              <a:ea typeface="PT Sans"/>
              <a:cs typeface="PT Sans"/>
              <a:sym typeface="PT Sans"/>
            </a:endParaRPr>
          </a:p>
        </p:txBody>
      </p:sp>
      <p:sp>
        <p:nvSpPr>
          <p:cNvPr id="86" name="Google Shape;86;p16"/>
          <p:cNvSpPr txBox="1"/>
          <p:nvPr/>
        </p:nvSpPr>
        <p:spPr>
          <a:xfrm>
            <a:off x="1480550" y="14039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Целевая аудитория</a:t>
            </a:r>
            <a:endParaRPr sz="2400" b="1">
              <a:solidFill>
                <a:srgbClr val="0B5394"/>
              </a:solidFill>
              <a:latin typeface="PT Sans"/>
              <a:ea typeface="PT Sans"/>
              <a:cs typeface="PT Sans"/>
              <a:sym typeface="PT Sans"/>
            </a:endParaRPr>
          </a:p>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Потребители</a:t>
            </a:r>
            <a:endParaRPr sz="2400" b="1">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body" idx="1"/>
          </p:nvPr>
        </p:nvSpPr>
        <p:spPr>
          <a:xfrm>
            <a:off x="311700" y="713100"/>
            <a:ext cx="8520600" cy="42477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r>
              <a:rPr lang="ru" sz="1700">
                <a:solidFill>
                  <a:schemeClr val="dk1"/>
                </a:solidFill>
                <a:highlight>
                  <a:srgbClr val="FFFFFF"/>
                </a:highlight>
                <a:latin typeface="PT Sans"/>
                <a:ea typeface="PT Sans"/>
                <a:cs typeface="PT Sans"/>
                <a:sym typeface="PT Sans"/>
              </a:rPr>
              <a:t>Для более детального исследования рассматриваемой проблемы нами было проведено 2 проблемных интервью с представителями рынка В2В</a:t>
            </a:r>
            <a:r>
              <a:rPr lang="ru" sz="1700">
                <a:solidFill>
                  <a:schemeClr val="dk1"/>
                </a:solidFill>
                <a:latin typeface="PT Sans"/>
                <a:ea typeface="PT Sans"/>
                <a:cs typeface="PT Sans"/>
                <a:sym typeface="PT Sans"/>
              </a:rPr>
              <a:t>: какой системой или программой они пользуются? Сколько она стоит? Что в ней удобно? Что хотели бы добавить? Чего не хватает в функционале?</a:t>
            </a:r>
            <a:endParaRPr sz="1700">
              <a:solidFill>
                <a:schemeClr val="dk1"/>
              </a:solidFill>
              <a:latin typeface="PT Sans"/>
              <a:ea typeface="PT Sans"/>
              <a:cs typeface="PT Sans"/>
              <a:sym typeface="PT Sans"/>
            </a:endParaRPr>
          </a:p>
          <a:p>
            <a:pPr marL="0" lvl="0" indent="0" algn="ctr" rtl="0">
              <a:lnSpc>
                <a:spcPct val="100000"/>
              </a:lnSpc>
              <a:spcBef>
                <a:spcPts val="0"/>
              </a:spcBef>
              <a:spcAft>
                <a:spcPts val="0"/>
              </a:spcAft>
              <a:buClr>
                <a:schemeClr val="dk1"/>
              </a:buClr>
              <a:buSzPts val="1100"/>
              <a:buFont typeface="Arial"/>
              <a:buNone/>
            </a:pPr>
            <a:r>
              <a:rPr lang="ru" sz="1700">
                <a:solidFill>
                  <a:schemeClr val="dk1"/>
                </a:solidFill>
                <a:latin typeface="PT Sans"/>
                <a:ea typeface="PT Sans"/>
                <a:cs typeface="PT Sans"/>
                <a:sym typeface="PT Sans"/>
              </a:rPr>
              <a:t>Основным недостатком большинства систем является то, что они </a:t>
            </a:r>
            <a:endParaRPr sz="1700">
              <a:solidFill>
                <a:schemeClr val="dk1"/>
              </a:solidFill>
              <a:latin typeface="PT Sans"/>
              <a:ea typeface="PT Sans"/>
              <a:cs typeface="PT Sans"/>
              <a:sym typeface="PT Sans"/>
            </a:endParaRPr>
          </a:p>
          <a:p>
            <a:pPr marL="457200" lvl="0" indent="-336550" algn="l" rtl="0">
              <a:lnSpc>
                <a:spcPct val="100000"/>
              </a:lnSpc>
              <a:spcBef>
                <a:spcPts val="1200"/>
              </a:spcBef>
              <a:spcAft>
                <a:spcPts val="0"/>
              </a:spcAft>
              <a:buClr>
                <a:schemeClr val="dk1"/>
              </a:buClr>
              <a:buSzPts val="1700"/>
              <a:buFont typeface="PT Sans"/>
              <a:buChar char="●"/>
            </a:pPr>
            <a:r>
              <a:rPr lang="ru" sz="1700">
                <a:solidFill>
                  <a:schemeClr val="dk1"/>
                </a:solidFill>
                <a:latin typeface="PT Sans"/>
                <a:ea typeface="PT Sans"/>
                <a:cs typeface="PT Sans"/>
                <a:sym typeface="PT Sans"/>
              </a:rPr>
              <a:t>подвисают; </a:t>
            </a:r>
            <a:endParaRPr sz="1700">
              <a:solidFill>
                <a:schemeClr val="dk1"/>
              </a:solidFill>
              <a:latin typeface="PT Sans"/>
              <a:ea typeface="PT Sans"/>
              <a:cs typeface="PT Sans"/>
              <a:sym typeface="PT Sans"/>
            </a:endParaRPr>
          </a:p>
          <a:p>
            <a:pPr marL="457200" lvl="0" indent="-336550" algn="l" rtl="0">
              <a:lnSpc>
                <a:spcPct val="100000"/>
              </a:lnSpc>
              <a:spcBef>
                <a:spcPts val="0"/>
              </a:spcBef>
              <a:spcAft>
                <a:spcPts val="0"/>
              </a:spcAft>
              <a:buClr>
                <a:schemeClr val="dk1"/>
              </a:buClr>
              <a:buSzPts val="1700"/>
              <a:buFont typeface="PT Sans"/>
              <a:buChar char="●"/>
            </a:pPr>
            <a:r>
              <a:rPr lang="ru" sz="1700">
                <a:solidFill>
                  <a:schemeClr val="dk1"/>
                </a:solidFill>
                <a:latin typeface="PT Sans"/>
                <a:ea typeface="PT Sans"/>
                <a:cs typeface="PT Sans"/>
                <a:sym typeface="PT Sans"/>
              </a:rPr>
              <a:t>не имеют возможности работы с большими объемами данных; достаточно сложные в использовании для пользователей (необходимо длительное обучение сотрудников); </a:t>
            </a:r>
            <a:endParaRPr sz="1700">
              <a:solidFill>
                <a:schemeClr val="dk1"/>
              </a:solidFill>
              <a:latin typeface="PT Sans"/>
              <a:ea typeface="PT Sans"/>
              <a:cs typeface="PT Sans"/>
              <a:sym typeface="PT Sans"/>
            </a:endParaRPr>
          </a:p>
          <a:p>
            <a:pPr marL="457200" lvl="0" indent="-336550" algn="l" rtl="0">
              <a:lnSpc>
                <a:spcPct val="100000"/>
              </a:lnSpc>
              <a:spcBef>
                <a:spcPts val="0"/>
              </a:spcBef>
              <a:spcAft>
                <a:spcPts val="0"/>
              </a:spcAft>
              <a:buClr>
                <a:schemeClr val="dk1"/>
              </a:buClr>
              <a:buSzPts val="1700"/>
              <a:buFont typeface="PT Sans"/>
              <a:buChar char="●"/>
            </a:pPr>
            <a:r>
              <a:rPr lang="ru" sz="1700">
                <a:solidFill>
                  <a:schemeClr val="dk1"/>
                </a:solidFill>
                <a:latin typeface="PT Sans"/>
                <a:ea typeface="PT Sans"/>
                <a:cs typeface="PT Sans"/>
                <a:sym typeface="PT Sans"/>
              </a:rPr>
              <a:t>не имеют возможности доступного, наглядного, простого просмотра отчетности.</a:t>
            </a:r>
            <a:endParaRPr sz="1700">
              <a:solidFill>
                <a:schemeClr val="dk1"/>
              </a:solidFill>
              <a:latin typeface="PT Sans"/>
              <a:ea typeface="PT Sans"/>
              <a:cs typeface="PT Sans"/>
              <a:sym typeface="PT Sans"/>
            </a:endParaRPr>
          </a:p>
          <a:p>
            <a:pPr marL="0" lvl="0" indent="0" algn="l" rtl="0">
              <a:spcBef>
                <a:spcPts val="1200"/>
              </a:spcBef>
              <a:spcAft>
                <a:spcPts val="0"/>
              </a:spcAft>
              <a:buNone/>
            </a:pPr>
            <a:r>
              <a:rPr lang="ru" sz="1600">
                <a:solidFill>
                  <a:schemeClr val="dk1"/>
                </a:solidFill>
                <a:latin typeface="PT Sans"/>
                <a:ea typeface="PT Sans"/>
                <a:cs typeface="PT Sans"/>
                <a:sym typeface="PT Sans"/>
              </a:rPr>
              <a:t>“Мы бы хотели, чтобы программа имела больше возможностей для работы с большими объемами данных и была более интуитивно понятной для новых пользователей. Также было бы здорово, если бы программа имела больше инструментов для анализа данных в режиме реального времени.”</a:t>
            </a:r>
            <a:endParaRPr sz="1600">
              <a:solidFill>
                <a:schemeClr val="dk1"/>
              </a:solidFill>
              <a:latin typeface="PT Sans"/>
              <a:ea typeface="PT Sans"/>
              <a:cs typeface="PT Sans"/>
              <a:sym typeface="PT Sans"/>
            </a:endParaRPr>
          </a:p>
          <a:p>
            <a:pPr marL="0" lvl="0" indent="0" algn="l" rtl="0">
              <a:spcBef>
                <a:spcPts val="1200"/>
              </a:spcBef>
              <a:spcAft>
                <a:spcPts val="1200"/>
              </a:spcAft>
              <a:buNone/>
            </a:pPr>
            <a:endParaRPr sz="1700" i="1">
              <a:solidFill>
                <a:srgbClr val="666666"/>
              </a:solidFill>
            </a:endParaRPr>
          </a:p>
        </p:txBody>
      </p:sp>
      <p:sp>
        <p:nvSpPr>
          <p:cNvPr id="92" name="Google Shape;92;p17"/>
          <p:cNvSpPr txBox="1"/>
          <p:nvPr/>
        </p:nvSpPr>
        <p:spPr>
          <a:xfrm>
            <a:off x="992275" y="140400"/>
            <a:ext cx="75900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000" b="1">
                <a:solidFill>
                  <a:srgbClr val="1E4E79"/>
                </a:solidFill>
              </a:rPr>
              <a:t>Инсайты, полученные из интервью с пользователями</a:t>
            </a:r>
            <a:endParaRPr sz="2400">
              <a:solidFill>
                <a:srgbClr val="1E4E79"/>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body" idx="1"/>
          </p:nvPr>
        </p:nvSpPr>
        <p:spPr>
          <a:xfrm>
            <a:off x="311700" y="786600"/>
            <a:ext cx="3999900" cy="3754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b="1"/>
              <a:t>AS-IS</a:t>
            </a:r>
            <a:endParaRPr sz="1300" b="1" i="1"/>
          </a:p>
          <a:p>
            <a:pPr marL="0" lvl="0" indent="0" algn="ctr" rtl="0">
              <a:spcBef>
                <a:spcPts val="1200"/>
              </a:spcBef>
              <a:spcAft>
                <a:spcPts val="1200"/>
              </a:spcAft>
              <a:buNone/>
            </a:pPr>
            <a:endParaRPr sz="1300" i="1"/>
          </a:p>
        </p:txBody>
      </p:sp>
      <p:sp>
        <p:nvSpPr>
          <p:cNvPr id="98" name="Google Shape;98;p18"/>
          <p:cNvSpPr txBox="1">
            <a:spLocks noGrp="1"/>
          </p:cNvSpPr>
          <p:nvPr>
            <p:ph type="body" idx="2"/>
          </p:nvPr>
        </p:nvSpPr>
        <p:spPr>
          <a:xfrm>
            <a:off x="4832400" y="786600"/>
            <a:ext cx="3999900" cy="36300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ru" b="1"/>
              <a:t>TO BE</a:t>
            </a:r>
            <a:endParaRPr b="1" i="1"/>
          </a:p>
        </p:txBody>
      </p:sp>
      <p:sp>
        <p:nvSpPr>
          <p:cNvPr id="99" name="Google Shape;99;p18"/>
          <p:cNvSpPr txBox="1"/>
          <p:nvPr/>
        </p:nvSpPr>
        <p:spPr>
          <a:xfrm>
            <a:off x="1480550" y="14039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Пользовательский сценарий</a:t>
            </a:r>
            <a:endParaRPr sz="700">
              <a:solidFill>
                <a:schemeClr val="dk1"/>
              </a:solidFill>
              <a:latin typeface="PT Sans"/>
              <a:ea typeface="PT Sans"/>
              <a:cs typeface="PT Sans"/>
              <a:sym typeface="PT Sans"/>
            </a:endParaRPr>
          </a:p>
        </p:txBody>
      </p:sp>
      <p:pic>
        <p:nvPicPr>
          <p:cNvPr id="100" name="Google Shape;100;p18"/>
          <p:cNvPicPr preferRelativeResize="0"/>
          <p:nvPr/>
        </p:nvPicPr>
        <p:blipFill>
          <a:blip r:embed="rId3">
            <a:alphaModFix/>
          </a:blip>
          <a:stretch>
            <a:fillRect/>
          </a:stretch>
        </p:blipFill>
        <p:spPr>
          <a:xfrm>
            <a:off x="4572000" y="1649575"/>
            <a:ext cx="4376002" cy="2962925"/>
          </a:xfrm>
          <a:prstGeom prst="rect">
            <a:avLst/>
          </a:prstGeom>
          <a:noFill/>
          <a:ln>
            <a:noFill/>
          </a:ln>
        </p:spPr>
      </p:pic>
      <p:pic>
        <p:nvPicPr>
          <p:cNvPr id="101" name="Google Shape;101;p18"/>
          <p:cNvPicPr preferRelativeResize="0"/>
          <p:nvPr/>
        </p:nvPicPr>
        <p:blipFill>
          <a:blip r:embed="rId4">
            <a:alphaModFix/>
          </a:blip>
          <a:stretch>
            <a:fillRect/>
          </a:stretch>
        </p:blipFill>
        <p:spPr>
          <a:xfrm>
            <a:off x="152925" y="1578187"/>
            <a:ext cx="4481444" cy="3034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body" idx="1"/>
          </p:nvPr>
        </p:nvSpPr>
        <p:spPr>
          <a:xfrm>
            <a:off x="311700" y="1657500"/>
            <a:ext cx="8520600" cy="3416400"/>
          </a:xfrm>
          <a:prstGeom prst="rect">
            <a:avLst/>
          </a:prstGeom>
        </p:spPr>
        <p:txBody>
          <a:bodyPr spcFirstLastPara="1" wrap="square" lIns="91425" tIns="91425" rIns="91425" bIns="91425" anchor="t" anchorCtr="0">
            <a:normAutofit fontScale="32500" lnSpcReduction="10000"/>
          </a:bodyPr>
          <a:lstStyle/>
          <a:p>
            <a:pPr marL="0" marR="0" lvl="0" indent="0" algn="l" rtl="0">
              <a:lnSpc>
                <a:spcPct val="115000"/>
              </a:lnSpc>
              <a:spcBef>
                <a:spcPts val="0"/>
              </a:spcBef>
              <a:spcAft>
                <a:spcPts val="0"/>
              </a:spcAft>
              <a:buNone/>
            </a:pPr>
            <a:r>
              <a:rPr lang="ru" sz="3450">
                <a:solidFill>
                  <a:schemeClr val="dk1"/>
                </a:solidFill>
                <a:latin typeface="PT Sans"/>
                <a:ea typeface="PT Sans"/>
                <a:cs typeface="PT Sans"/>
                <a:sym typeface="PT Sans"/>
              </a:rPr>
              <a:t>				</a:t>
            </a:r>
            <a:endParaRPr sz="3450">
              <a:solidFill>
                <a:schemeClr val="dk1"/>
              </a:solidFill>
              <a:latin typeface="PT Sans"/>
              <a:ea typeface="PT Sans"/>
              <a:cs typeface="PT Sans"/>
              <a:sym typeface="PT Sans"/>
            </a:endParaRPr>
          </a:p>
          <a:p>
            <a:pPr marL="0" lvl="0" indent="0" algn="l" rtl="0">
              <a:spcBef>
                <a:spcPts val="0"/>
              </a:spcBef>
              <a:spcAft>
                <a:spcPts val="0"/>
              </a:spcAft>
              <a:buNone/>
            </a:pPr>
            <a:r>
              <a:rPr lang="ru" sz="3450" b="1">
                <a:solidFill>
                  <a:schemeClr val="dk1"/>
                </a:solidFill>
                <a:latin typeface="PT Sans"/>
                <a:ea typeface="PT Sans"/>
                <a:cs typeface="PT Sans"/>
                <a:sym typeface="PT Sans"/>
              </a:rPr>
              <a:t>PAM </a:t>
            </a:r>
            <a:r>
              <a:rPr lang="ru" sz="3450">
                <a:solidFill>
                  <a:schemeClr val="dk1"/>
                </a:solidFill>
                <a:latin typeface="PT Sans"/>
                <a:ea typeface="PT Sans"/>
                <a:cs typeface="PT Sans"/>
                <a:sym typeface="PT Sans"/>
              </a:rPr>
              <a:t>(Potential Available Market) — В стране 6 млн компаний, которые относятся к малому и среднему бизнесу. </a:t>
            </a:r>
            <a:r>
              <a:rPr lang="ru" sz="3450">
                <a:solidFill>
                  <a:schemeClr val="dk1"/>
                </a:solidFill>
                <a:uFill>
                  <a:noFill/>
                </a:uFill>
                <a:latin typeface="PT Sans"/>
                <a:ea typeface="PT Sans"/>
                <a:cs typeface="PT Sans"/>
                <a:sym typeface="PT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За год в среднем</a:t>
            </a:r>
            <a:r>
              <a:rPr lang="ru" sz="3450">
                <a:solidFill>
                  <a:schemeClr val="dk1"/>
                </a:solidFill>
                <a:latin typeface="PT Sans"/>
                <a:ea typeface="PT Sans"/>
                <a:cs typeface="PT Sans"/>
                <a:sym typeface="PT Sans"/>
              </a:rPr>
              <a:t> этот показатель увеличивается на 4% (6,24 млн). Стандартный пакет услуг нашего проекта стоит 50 000 рублей. Значит PAM будет равен 6,24 млн * 50 000 руб = </a:t>
            </a:r>
            <a:r>
              <a:rPr lang="ru" sz="3450" b="1">
                <a:solidFill>
                  <a:schemeClr val="dk1"/>
                </a:solidFill>
                <a:latin typeface="PT Sans"/>
                <a:ea typeface="PT Sans"/>
                <a:cs typeface="PT Sans"/>
                <a:sym typeface="PT Sans"/>
              </a:rPr>
              <a:t>312 млрд.</a:t>
            </a:r>
            <a:endParaRPr sz="3450" b="1">
              <a:solidFill>
                <a:schemeClr val="dk1"/>
              </a:solidFill>
              <a:latin typeface="PT Sans"/>
              <a:ea typeface="PT Sans"/>
              <a:cs typeface="PT Sans"/>
              <a:sym typeface="PT Sans"/>
            </a:endParaRPr>
          </a:p>
          <a:p>
            <a:pPr marL="0" marR="0" lvl="0" indent="0" algn="l" rtl="0">
              <a:lnSpc>
                <a:spcPct val="115000"/>
              </a:lnSpc>
              <a:spcBef>
                <a:spcPts val="0"/>
              </a:spcBef>
              <a:spcAft>
                <a:spcPts val="0"/>
              </a:spcAft>
              <a:buNone/>
            </a:pPr>
            <a:endParaRPr sz="3450" b="1">
              <a:solidFill>
                <a:schemeClr val="dk1"/>
              </a:solidFill>
              <a:latin typeface="PT Sans"/>
              <a:ea typeface="PT Sans"/>
              <a:cs typeface="PT Sans"/>
              <a:sym typeface="PT Sans"/>
            </a:endParaRPr>
          </a:p>
          <a:p>
            <a:pPr marL="0" marR="0" lvl="0" indent="0" algn="l" rtl="0">
              <a:lnSpc>
                <a:spcPct val="115000"/>
              </a:lnSpc>
              <a:spcBef>
                <a:spcPts val="0"/>
              </a:spcBef>
              <a:spcAft>
                <a:spcPts val="0"/>
              </a:spcAft>
              <a:buNone/>
            </a:pPr>
            <a:r>
              <a:rPr lang="ru" sz="3450" b="1">
                <a:solidFill>
                  <a:schemeClr val="dk1"/>
                </a:solidFill>
                <a:latin typeface="PT Sans"/>
                <a:ea typeface="PT Sans"/>
                <a:cs typeface="PT Sans"/>
                <a:sym typeface="PT Sans"/>
              </a:rPr>
              <a:t>TAM </a:t>
            </a:r>
            <a:r>
              <a:rPr lang="ru" sz="3450">
                <a:solidFill>
                  <a:schemeClr val="dk1"/>
                </a:solidFill>
                <a:latin typeface="PT Sans"/>
                <a:ea typeface="PT Sans"/>
                <a:cs typeface="PT Sans"/>
                <a:sym typeface="PT Sans"/>
              </a:rPr>
              <a:t>(Total Addressable Market) — В стране 6 млн компаний малого и среднего бизнеса. Пакет услуг стоит 50 000 рублей, а значит TAM составит </a:t>
            </a:r>
            <a:r>
              <a:rPr lang="ru" sz="3450" b="1">
                <a:solidFill>
                  <a:schemeClr val="dk1"/>
                </a:solidFill>
                <a:latin typeface="PT Sans"/>
                <a:ea typeface="PT Sans"/>
                <a:cs typeface="PT Sans"/>
                <a:sym typeface="PT Sans"/>
              </a:rPr>
              <a:t>300 млрд</a:t>
            </a:r>
            <a:r>
              <a:rPr lang="ru" sz="3450">
                <a:solidFill>
                  <a:schemeClr val="dk1"/>
                </a:solidFill>
                <a:latin typeface="PT Sans"/>
                <a:ea typeface="PT Sans"/>
                <a:cs typeface="PT Sans"/>
                <a:sym typeface="PT Sans"/>
              </a:rPr>
              <a:t> рублей.</a:t>
            </a:r>
            <a:endParaRPr sz="3450">
              <a:solidFill>
                <a:schemeClr val="dk1"/>
              </a:solidFill>
              <a:latin typeface="PT Sans"/>
              <a:ea typeface="PT Sans"/>
              <a:cs typeface="PT Sans"/>
              <a:sym typeface="PT Sans"/>
            </a:endParaRPr>
          </a:p>
          <a:p>
            <a:pPr marL="0" marR="0" lvl="0" indent="0" algn="l" rtl="0">
              <a:lnSpc>
                <a:spcPct val="115000"/>
              </a:lnSpc>
              <a:spcBef>
                <a:spcPts val="0"/>
              </a:spcBef>
              <a:spcAft>
                <a:spcPts val="0"/>
              </a:spcAft>
              <a:buNone/>
            </a:pPr>
            <a:endParaRPr sz="3450" b="1">
              <a:solidFill>
                <a:schemeClr val="dk1"/>
              </a:solidFill>
              <a:latin typeface="PT Sans"/>
              <a:ea typeface="PT Sans"/>
              <a:cs typeface="PT Sans"/>
              <a:sym typeface="PT Sans"/>
            </a:endParaRPr>
          </a:p>
          <a:p>
            <a:pPr marL="0" marR="0" lvl="0" indent="0" algn="l" rtl="0">
              <a:lnSpc>
                <a:spcPct val="115000"/>
              </a:lnSpc>
              <a:spcBef>
                <a:spcPts val="0"/>
              </a:spcBef>
              <a:spcAft>
                <a:spcPts val="0"/>
              </a:spcAft>
              <a:buNone/>
            </a:pPr>
            <a:r>
              <a:rPr lang="ru" sz="3450" b="1">
                <a:solidFill>
                  <a:schemeClr val="dk1"/>
                </a:solidFill>
                <a:latin typeface="PT Sans"/>
                <a:ea typeface="PT Sans"/>
                <a:cs typeface="PT Sans"/>
                <a:sym typeface="PT Sans"/>
              </a:rPr>
              <a:t>SAM </a:t>
            </a:r>
            <a:r>
              <a:rPr lang="ru" sz="3450">
                <a:solidFill>
                  <a:schemeClr val="dk1"/>
                </a:solidFill>
                <a:latin typeface="PT Sans"/>
                <a:ea typeface="PT Sans"/>
                <a:cs typeface="PT Sans"/>
                <a:sym typeface="PT Sans"/>
              </a:rPr>
              <a:t>(Served/Serviceable Available Market) — Допустим, из 6 млн малого и среднего бизнеса подобными проектами пользуются только 30%. Значит, SAM будет равен: 6 млн * 30% * 50 000 рублей = </a:t>
            </a:r>
            <a:r>
              <a:rPr lang="ru" sz="3450" b="1">
                <a:solidFill>
                  <a:schemeClr val="dk1"/>
                </a:solidFill>
                <a:latin typeface="PT Sans"/>
                <a:ea typeface="PT Sans"/>
                <a:cs typeface="PT Sans"/>
                <a:sym typeface="PT Sans"/>
              </a:rPr>
              <a:t>90 млрд</a:t>
            </a:r>
            <a:r>
              <a:rPr lang="ru" sz="3450">
                <a:solidFill>
                  <a:schemeClr val="dk1"/>
                </a:solidFill>
                <a:latin typeface="PT Sans"/>
                <a:ea typeface="PT Sans"/>
                <a:cs typeface="PT Sans"/>
                <a:sym typeface="PT Sans"/>
              </a:rPr>
              <a:t>.</a:t>
            </a:r>
            <a:endParaRPr sz="3450">
              <a:solidFill>
                <a:schemeClr val="dk1"/>
              </a:solidFill>
              <a:latin typeface="PT Sans"/>
              <a:ea typeface="PT Sans"/>
              <a:cs typeface="PT Sans"/>
              <a:sym typeface="PT Sans"/>
            </a:endParaRPr>
          </a:p>
          <a:p>
            <a:pPr marL="0" marR="0" lvl="0" indent="0" algn="l" rtl="0">
              <a:lnSpc>
                <a:spcPct val="115000"/>
              </a:lnSpc>
              <a:spcBef>
                <a:spcPts val="0"/>
              </a:spcBef>
              <a:spcAft>
                <a:spcPts val="0"/>
              </a:spcAft>
              <a:buNone/>
            </a:pPr>
            <a:endParaRPr sz="3450" b="1">
              <a:solidFill>
                <a:schemeClr val="dk1"/>
              </a:solidFill>
              <a:latin typeface="PT Sans"/>
              <a:ea typeface="PT Sans"/>
              <a:cs typeface="PT Sans"/>
              <a:sym typeface="PT Sans"/>
            </a:endParaRPr>
          </a:p>
          <a:p>
            <a:pPr marL="0" marR="0" lvl="0" indent="0" algn="l" rtl="0">
              <a:lnSpc>
                <a:spcPct val="115000"/>
              </a:lnSpc>
              <a:spcBef>
                <a:spcPts val="0"/>
              </a:spcBef>
              <a:spcAft>
                <a:spcPts val="0"/>
              </a:spcAft>
              <a:buNone/>
            </a:pPr>
            <a:r>
              <a:rPr lang="ru" sz="3450" b="1">
                <a:solidFill>
                  <a:schemeClr val="dk1"/>
                </a:solidFill>
                <a:latin typeface="PT Sans"/>
                <a:ea typeface="PT Sans"/>
                <a:cs typeface="PT Sans"/>
                <a:sym typeface="PT Sans"/>
              </a:rPr>
              <a:t>SOM </a:t>
            </a:r>
            <a:r>
              <a:rPr lang="ru" sz="3450">
                <a:solidFill>
                  <a:schemeClr val="dk1"/>
                </a:solidFill>
                <a:latin typeface="PT Sans"/>
                <a:ea typeface="PT Sans"/>
                <a:cs typeface="PT Sans"/>
                <a:sym typeface="PT Sans"/>
              </a:rPr>
              <a:t>(Serviceable &amp; Obtainable Market) — Пусть в нашем случае все продажи будут приносить прямые рассылки потенциальным клиентам. Если письмо попадет в 40% организаций, которые заинтересованы в данном продукте, то его конверсия составит 10% (1 звонок из 10). </a:t>
            </a:r>
            <a:endParaRPr sz="3450">
              <a:solidFill>
                <a:schemeClr val="dk1"/>
              </a:solidFill>
              <a:latin typeface="PT Sans"/>
              <a:ea typeface="PT Sans"/>
              <a:cs typeface="PT Sans"/>
              <a:sym typeface="PT Sans"/>
            </a:endParaRPr>
          </a:p>
          <a:p>
            <a:pPr marL="0" lvl="0" indent="0" algn="l" rtl="0">
              <a:lnSpc>
                <a:spcPct val="140000"/>
              </a:lnSpc>
              <a:spcBef>
                <a:spcPts val="0"/>
              </a:spcBef>
              <a:spcAft>
                <a:spcPts val="1500"/>
              </a:spcAft>
              <a:buClr>
                <a:schemeClr val="dk1"/>
              </a:buClr>
              <a:buSzPct val="31884"/>
              <a:buFont typeface="Arial"/>
              <a:buNone/>
            </a:pPr>
            <a:r>
              <a:rPr lang="ru" sz="3450">
                <a:solidFill>
                  <a:schemeClr val="dk1"/>
                </a:solidFill>
                <a:latin typeface="PT Sans"/>
                <a:ea typeface="PT Sans"/>
                <a:cs typeface="PT Sans"/>
                <a:sym typeface="PT Sans"/>
              </a:rPr>
              <a:t>Количество «горячих» клиентов — 180 000. Если они все станут реальными покупателями, а услуги стоят 50 000 рублей, умножим эту сумму на количество клиентов и получим SOM —  </a:t>
            </a:r>
            <a:r>
              <a:rPr lang="ru" sz="3450" b="1">
                <a:solidFill>
                  <a:schemeClr val="dk1"/>
                </a:solidFill>
                <a:latin typeface="PT Sans"/>
                <a:ea typeface="PT Sans"/>
                <a:cs typeface="PT Sans"/>
                <a:sym typeface="PT Sans"/>
              </a:rPr>
              <a:t>9 млрд руб.</a:t>
            </a:r>
            <a:endParaRPr sz="3450">
              <a:solidFill>
                <a:schemeClr val="dk1"/>
              </a:solidFill>
              <a:latin typeface="PT Sans"/>
              <a:ea typeface="PT Sans"/>
              <a:cs typeface="PT Sans"/>
              <a:sym typeface="PT Sans"/>
            </a:endParaRPr>
          </a:p>
        </p:txBody>
      </p:sp>
      <p:sp>
        <p:nvSpPr>
          <p:cNvPr id="107" name="Google Shape;107;p19"/>
          <p:cNvSpPr txBox="1"/>
          <p:nvPr/>
        </p:nvSpPr>
        <p:spPr>
          <a:xfrm>
            <a:off x="1480550" y="14039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Объем рынка, его динамика</a:t>
            </a: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pic>
        <p:nvPicPr>
          <p:cNvPr id="108" name="Google Shape;108;p19"/>
          <p:cNvPicPr preferRelativeResize="0"/>
          <p:nvPr/>
        </p:nvPicPr>
        <p:blipFill>
          <a:blip r:embed="rId4">
            <a:alphaModFix/>
          </a:blip>
          <a:stretch>
            <a:fillRect/>
          </a:stretch>
        </p:blipFill>
        <p:spPr>
          <a:xfrm>
            <a:off x="413150" y="272475"/>
            <a:ext cx="1575600" cy="1570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body" idx="1"/>
          </p:nvPr>
        </p:nvSpPr>
        <p:spPr>
          <a:xfrm>
            <a:off x="311700" y="875400"/>
            <a:ext cx="8520600" cy="39975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endParaRPr sz="1000">
              <a:solidFill>
                <a:schemeClr val="dk1"/>
              </a:solidFill>
              <a:latin typeface="PT Sans"/>
              <a:ea typeface="PT Sans"/>
              <a:cs typeface="PT Sans"/>
              <a:sym typeface="PT Sans"/>
            </a:endParaRPr>
          </a:p>
          <a:p>
            <a:pPr marL="0" lvl="0" indent="0" algn="l" rtl="0">
              <a:lnSpc>
                <a:spcPct val="100000"/>
              </a:lnSpc>
              <a:spcBef>
                <a:spcPts val="0"/>
              </a:spcBef>
              <a:spcAft>
                <a:spcPts val="0"/>
              </a:spcAft>
              <a:buClr>
                <a:schemeClr val="dk1"/>
              </a:buClr>
              <a:buSzPts val="1100"/>
              <a:buFont typeface="Arial"/>
              <a:buNone/>
            </a:pPr>
            <a:r>
              <a:rPr lang="ru" sz="1500">
                <a:solidFill>
                  <a:schemeClr val="dk1"/>
                </a:solidFill>
                <a:latin typeface="PT Sans"/>
                <a:ea typeface="PT Sans"/>
                <a:cs typeface="PT Sans"/>
                <a:sym typeface="PT Sans"/>
              </a:rPr>
              <a:t>Наш продукт - это </a:t>
            </a:r>
            <a:r>
              <a:rPr lang="ru" sz="1500" b="1">
                <a:solidFill>
                  <a:schemeClr val="dk1"/>
                </a:solidFill>
                <a:latin typeface="PT Sans"/>
                <a:ea typeface="PT Sans"/>
                <a:cs typeface="PT Sans"/>
                <a:sym typeface="PT Sans"/>
              </a:rPr>
              <a:t>система помощи принятия решений</a:t>
            </a:r>
            <a:r>
              <a:rPr lang="ru" sz="1500">
                <a:solidFill>
                  <a:schemeClr val="dk1"/>
                </a:solidFill>
                <a:latin typeface="PT Sans"/>
                <a:ea typeface="PT Sans"/>
                <a:cs typeface="PT Sans"/>
                <a:sym typeface="PT Sans"/>
              </a:rPr>
              <a:t>, собираемая под запрос заказчика на основе бесплатных программных продуктов с открытым исходным кодом, функционал которой заключается в сборе данных из любых источников (в том числе из  различных CRM систем, Excel-файлов),  хранении, очистке, агрегации данных и формировании отчетов/дашбордов с показателями компании.</a:t>
            </a:r>
            <a:endParaRPr sz="1500">
              <a:solidFill>
                <a:schemeClr val="dk1"/>
              </a:solidFill>
              <a:latin typeface="PT Sans"/>
              <a:ea typeface="PT Sans"/>
              <a:cs typeface="PT Sans"/>
              <a:sym typeface="PT Sans"/>
            </a:endParaRPr>
          </a:p>
          <a:p>
            <a:pPr marL="0" lvl="0" indent="0" algn="l" rtl="0">
              <a:lnSpc>
                <a:spcPct val="100000"/>
              </a:lnSpc>
              <a:spcBef>
                <a:spcPts val="0"/>
              </a:spcBef>
              <a:spcAft>
                <a:spcPts val="0"/>
              </a:spcAft>
              <a:buClr>
                <a:schemeClr val="dk1"/>
              </a:buClr>
              <a:buFont typeface="Arial"/>
              <a:buNone/>
            </a:pPr>
            <a:endParaRPr sz="1500" b="1">
              <a:solidFill>
                <a:srgbClr val="FF0000"/>
              </a:solidFill>
              <a:latin typeface="PT Sans"/>
              <a:ea typeface="PT Sans"/>
              <a:cs typeface="PT Sans"/>
              <a:sym typeface="PT Sans"/>
            </a:endParaRPr>
          </a:p>
          <a:p>
            <a:pPr marL="0" lvl="0" indent="0" algn="l" rtl="0">
              <a:lnSpc>
                <a:spcPct val="100000"/>
              </a:lnSpc>
              <a:spcBef>
                <a:spcPts val="0"/>
              </a:spcBef>
              <a:spcAft>
                <a:spcPts val="0"/>
              </a:spcAft>
              <a:buClr>
                <a:schemeClr val="dk1"/>
              </a:buClr>
              <a:buFont typeface="Arial"/>
              <a:buNone/>
            </a:pPr>
            <a:r>
              <a:rPr lang="ru" sz="1500">
                <a:solidFill>
                  <a:schemeClr val="dk1"/>
                </a:solidFill>
                <a:highlight>
                  <a:srgbClr val="FFFFFF"/>
                </a:highlight>
                <a:latin typeface="PT Sans"/>
                <a:ea typeface="PT Sans"/>
                <a:cs typeface="PT Sans"/>
                <a:sym typeface="PT Sans"/>
              </a:rPr>
              <a:t>В основе продукта будут делать два основополагающих </a:t>
            </a:r>
            <a:r>
              <a:rPr lang="ru" sz="1500" b="1">
                <a:solidFill>
                  <a:schemeClr val="dk1"/>
                </a:solidFill>
                <a:highlight>
                  <a:srgbClr val="FFFFFF"/>
                </a:highlight>
                <a:latin typeface="PT Sans"/>
                <a:ea typeface="PT Sans"/>
                <a:cs typeface="PT Sans"/>
                <a:sym typeface="PT Sans"/>
              </a:rPr>
              <a:t>подхода</a:t>
            </a:r>
            <a:r>
              <a:rPr lang="ru" sz="1500">
                <a:solidFill>
                  <a:schemeClr val="dk1"/>
                </a:solidFill>
                <a:highlight>
                  <a:srgbClr val="FFFFFF"/>
                </a:highlight>
                <a:latin typeface="PT Sans"/>
                <a:ea typeface="PT Sans"/>
                <a:cs typeface="PT Sans"/>
                <a:sym typeface="PT Sans"/>
              </a:rPr>
              <a:t> к моделированию данных:</a:t>
            </a:r>
            <a:endParaRPr sz="1500">
              <a:solidFill>
                <a:schemeClr val="dk1"/>
              </a:solidFill>
              <a:highlight>
                <a:srgbClr val="FFFFFF"/>
              </a:highlight>
              <a:latin typeface="PT Sans"/>
              <a:ea typeface="PT Sans"/>
              <a:cs typeface="PT Sans"/>
              <a:sym typeface="PT Sans"/>
            </a:endParaRPr>
          </a:p>
          <a:p>
            <a:pPr marL="457200" lvl="0" indent="-323850" algn="l" rtl="0">
              <a:lnSpc>
                <a:spcPct val="100000"/>
              </a:lnSpc>
              <a:spcBef>
                <a:spcPts val="0"/>
              </a:spcBef>
              <a:spcAft>
                <a:spcPts val="0"/>
              </a:spcAft>
              <a:buClr>
                <a:schemeClr val="dk1"/>
              </a:buClr>
              <a:buSzPts val="1500"/>
              <a:buFont typeface="Times New Roman"/>
              <a:buAutoNum type="arabicPeriod"/>
            </a:pPr>
            <a:r>
              <a:rPr lang="ru" sz="1500" b="1">
                <a:solidFill>
                  <a:schemeClr val="dk1"/>
                </a:solidFill>
                <a:highlight>
                  <a:srgbClr val="FFFFFF"/>
                </a:highlight>
                <a:latin typeface="PT Sans"/>
                <a:ea typeface="PT Sans"/>
                <a:cs typeface="PT Sans"/>
                <a:sym typeface="PT Sans"/>
              </a:rPr>
              <a:t>Подход Билла Инмона</a:t>
            </a:r>
            <a:r>
              <a:rPr lang="ru" sz="1500">
                <a:solidFill>
                  <a:schemeClr val="dk1"/>
                </a:solidFill>
                <a:highlight>
                  <a:srgbClr val="FFFFFF"/>
                </a:highlight>
                <a:latin typeface="PT Sans"/>
                <a:ea typeface="PT Sans"/>
                <a:cs typeface="PT Sans"/>
                <a:sym typeface="PT Sans"/>
              </a:rPr>
              <a:t> основывается на том, что хранилище данных является централизованным хранилищем всех корпоративных данных. При таком подходе организация сначала создает нормализованную модель хранилища данных. Затем создаются витрины размерных данных на основе модели хранилища. Это известно как нисходящий подход к хранилищу данных.</a:t>
            </a:r>
            <a:endParaRPr sz="1500">
              <a:solidFill>
                <a:schemeClr val="dk1"/>
              </a:solidFill>
              <a:highlight>
                <a:srgbClr val="FFFFFF"/>
              </a:highlight>
              <a:latin typeface="PT Sans"/>
              <a:ea typeface="PT Sans"/>
              <a:cs typeface="PT Sans"/>
              <a:sym typeface="PT Sans"/>
            </a:endParaRPr>
          </a:p>
          <a:p>
            <a:pPr marL="457200" lvl="0" indent="-323850" algn="l" rtl="0">
              <a:lnSpc>
                <a:spcPct val="100000"/>
              </a:lnSpc>
              <a:spcBef>
                <a:spcPts val="0"/>
              </a:spcBef>
              <a:spcAft>
                <a:spcPts val="0"/>
              </a:spcAft>
              <a:buClr>
                <a:schemeClr val="dk1"/>
              </a:buClr>
              <a:buSzPts val="1500"/>
              <a:buFont typeface="Times New Roman"/>
              <a:buAutoNum type="arabicPeriod"/>
            </a:pPr>
            <a:r>
              <a:rPr lang="ru" sz="1500" b="1">
                <a:solidFill>
                  <a:schemeClr val="dk1"/>
                </a:solidFill>
                <a:highlight>
                  <a:srgbClr val="FFFFFF"/>
                </a:highlight>
                <a:latin typeface="PT Sans"/>
                <a:ea typeface="PT Sans"/>
                <a:cs typeface="PT Sans"/>
                <a:sym typeface="PT Sans"/>
              </a:rPr>
              <a:t>Подход Ральфа Кимболла</a:t>
            </a:r>
            <a:r>
              <a:rPr lang="ru" sz="1500">
                <a:solidFill>
                  <a:schemeClr val="dk1"/>
                </a:solidFill>
                <a:highlight>
                  <a:srgbClr val="FFFFFF"/>
                </a:highlight>
                <a:latin typeface="PT Sans"/>
                <a:ea typeface="PT Sans"/>
                <a:cs typeface="PT Sans"/>
                <a:sym typeface="PT Sans"/>
              </a:rPr>
              <a:t> основывается на важности витрин данных, которые являются хранилищами данных, принадлежащих конкретным направлениям бизнеса. Хранилище данных — это просто сочетание различных витрин данных, которые облегчают отчетность и анализ. Проект хранилища данных по принципу Кимбалла использует подход «снизу вверх».</a:t>
            </a:r>
            <a:endParaRPr sz="1500" b="1">
              <a:solidFill>
                <a:srgbClr val="FF0000"/>
              </a:solidFill>
              <a:latin typeface="PT Sans"/>
              <a:ea typeface="PT Sans"/>
              <a:cs typeface="PT Sans"/>
              <a:sym typeface="PT Sans"/>
            </a:endParaRPr>
          </a:p>
        </p:txBody>
      </p:sp>
      <p:sp>
        <p:nvSpPr>
          <p:cNvPr id="114" name="Google Shape;114;p20"/>
          <p:cNvSpPr txBox="1"/>
          <p:nvPr/>
        </p:nvSpPr>
        <p:spPr>
          <a:xfrm>
            <a:off x="5184730" y="259094"/>
            <a:ext cx="3588300" cy="4386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ru" sz="2400">
                <a:solidFill>
                  <a:srgbClr val="1E4E79"/>
                </a:solidFill>
                <a:latin typeface="Franklin Gothic"/>
                <a:ea typeface="Franklin Gothic"/>
                <a:cs typeface="Franklin Gothic"/>
                <a:sym typeface="Franklin Gothic"/>
              </a:rPr>
              <a:t>Описание продукта</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Google Shape;119;p21"/>
          <p:cNvPicPr preferRelativeResize="0"/>
          <p:nvPr/>
        </p:nvPicPr>
        <p:blipFill>
          <a:blip r:embed="rId3">
            <a:alphaModFix/>
          </a:blip>
          <a:stretch>
            <a:fillRect/>
          </a:stretch>
        </p:blipFill>
        <p:spPr>
          <a:xfrm>
            <a:off x="7205575" y="3046900"/>
            <a:ext cx="1669550" cy="1669550"/>
          </a:xfrm>
          <a:prstGeom prst="rect">
            <a:avLst/>
          </a:prstGeom>
          <a:noFill/>
          <a:ln>
            <a:noFill/>
          </a:ln>
        </p:spPr>
      </p:pic>
      <p:sp>
        <p:nvSpPr>
          <p:cNvPr id="120" name="Google Shape;120;p21"/>
          <p:cNvSpPr txBox="1">
            <a:spLocks noGrp="1"/>
          </p:cNvSpPr>
          <p:nvPr>
            <p:ph type="body" idx="4294967295"/>
          </p:nvPr>
        </p:nvSpPr>
        <p:spPr>
          <a:xfrm>
            <a:off x="6040400" y="1988000"/>
            <a:ext cx="3999900" cy="468300"/>
          </a:xfrm>
          <a:prstGeom prst="rect">
            <a:avLst/>
          </a:prstGeom>
        </p:spPr>
        <p:txBody>
          <a:bodyPr spcFirstLastPara="1" wrap="square" lIns="91425" tIns="91425" rIns="91425" bIns="91425" anchor="t" anchorCtr="0">
            <a:normAutofit fontScale="70000" lnSpcReduction="20000"/>
          </a:bodyPr>
          <a:lstStyle/>
          <a:p>
            <a:pPr marL="0" lvl="0" indent="0" algn="ctr" rtl="0">
              <a:spcBef>
                <a:spcPts val="0"/>
              </a:spcBef>
              <a:spcAft>
                <a:spcPts val="1200"/>
              </a:spcAft>
              <a:buNone/>
            </a:pPr>
            <a:r>
              <a:rPr lang="ru" sz="1300" b="1">
                <a:solidFill>
                  <a:schemeClr val="dk1"/>
                </a:solidFill>
              </a:rPr>
              <a:t>Просмотр прототипа</a:t>
            </a:r>
            <a:endParaRPr sz="1300" b="1" i="1">
              <a:solidFill>
                <a:schemeClr val="dk1"/>
              </a:solidFill>
            </a:endParaRPr>
          </a:p>
        </p:txBody>
      </p:sp>
      <p:sp>
        <p:nvSpPr>
          <p:cNvPr id="121" name="Google Shape;121;p21"/>
          <p:cNvSpPr/>
          <p:nvPr/>
        </p:nvSpPr>
        <p:spPr>
          <a:xfrm>
            <a:off x="7977650" y="2344900"/>
            <a:ext cx="125400" cy="7020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2" name="Google Shape;122;p21"/>
          <p:cNvSpPr txBox="1"/>
          <p:nvPr/>
        </p:nvSpPr>
        <p:spPr>
          <a:xfrm>
            <a:off x="5184730" y="259094"/>
            <a:ext cx="3588300" cy="4386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ru" sz="2400">
                <a:solidFill>
                  <a:srgbClr val="1E4E79"/>
                </a:solidFill>
                <a:latin typeface="Franklin Gothic"/>
                <a:ea typeface="Franklin Gothic"/>
                <a:cs typeface="Franklin Gothic"/>
                <a:sym typeface="Franklin Gothic"/>
              </a:rPr>
              <a:t>Описание продукта</a:t>
            </a:r>
            <a:endParaRPr sz="1100"/>
          </a:p>
        </p:txBody>
      </p:sp>
      <p:pic>
        <p:nvPicPr>
          <p:cNvPr id="123" name="Google Shape;123;p21"/>
          <p:cNvPicPr preferRelativeResize="0"/>
          <p:nvPr/>
        </p:nvPicPr>
        <p:blipFill>
          <a:blip r:embed="rId4">
            <a:alphaModFix/>
          </a:blip>
          <a:stretch>
            <a:fillRect/>
          </a:stretch>
        </p:blipFill>
        <p:spPr>
          <a:xfrm>
            <a:off x="497600" y="931126"/>
            <a:ext cx="6378426" cy="3785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2"/>
          <p:cNvSpPr txBox="1">
            <a:spLocks noGrp="1"/>
          </p:cNvSpPr>
          <p:nvPr>
            <p:ph type="body" idx="1"/>
          </p:nvPr>
        </p:nvSpPr>
        <p:spPr>
          <a:xfrm>
            <a:off x="362550" y="621500"/>
            <a:ext cx="8520600" cy="4506900"/>
          </a:xfrm>
          <a:prstGeom prst="rect">
            <a:avLst/>
          </a:prstGeom>
        </p:spPr>
        <p:txBody>
          <a:bodyPr spcFirstLastPara="1" wrap="square" lIns="91425" tIns="91425" rIns="91425" bIns="91425" anchor="t" anchorCtr="0">
            <a:normAutofit fontScale="92500"/>
          </a:bodyPr>
          <a:lstStyle/>
          <a:p>
            <a:pPr marL="0" lvl="0" indent="0" algn="l" rtl="0">
              <a:lnSpc>
                <a:spcPct val="100000"/>
              </a:lnSpc>
              <a:spcBef>
                <a:spcPts val="0"/>
              </a:spcBef>
              <a:spcAft>
                <a:spcPts val="0"/>
              </a:spcAft>
              <a:buClr>
                <a:schemeClr val="dk1"/>
              </a:buClr>
              <a:buSzPts val="1100"/>
              <a:buFont typeface="Arial"/>
              <a:buNone/>
            </a:pPr>
            <a:r>
              <a:rPr lang="ru" sz="1995" b="1">
                <a:solidFill>
                  <a:schemeClr val="dk1"/>
                </a:solidFill>
                <a:latin typeface="PT Sans"/>
                <a:ea typeface="PT Sans"/>
                <a:cs typeface="PT Sans"/>
                <a:sym typeface="PT Sans"/>
              </a:rPr>
              <a:t>Основные технические параметры продукта</a:t>
            </a:r>
            <a:endParaRPr sz="1995" b="1">
              <a:solidFill>
                <a:schemeClr val="dk1"/>
              </a:solidFill>
              <a:latin typeface="PT Sans"/>
              <a:ea typeface="PT Sans"/>
              <a:cs typeface="PT Sans"/>
              <a:sym typeface="PT Sans"/>
            </a:endParaRPr>
          </a:p>
          <a:p>
            <a:pPr marL="0" lvl="0" indent="0" algn="l" rtl="0">
              <a:lnSpc>
                <a:spcPct val="100000"/>
              </a:lnSpc>
              <a:spcBef>
                <a:spcPts val="0"/>
              </a:spcBef>
              <a:spcAft>
                <a:spcPts val="0"/>
              </a:spcAft>
              <a:buClr>
                <a:schemeClr val="dk1"/>
              </a:buClr>
              <a:buSzPts val="1100"/>
              <a:buFont typeface="Arial"/>
              <a:buNone/>
            </a:pPr>
            <a:endParaRPr sz="1995" b="1">
              <a:solidFill>
                <a:schemeClr val="dk1"/>
              </a:solidFill>
              <a:latin typeface="PT Sans"/>
              <a:ea typeface="PT Sans"/>
              <a:cs typeface="PT Sans"/>
              <a:sym typeface="PT Sans"/>
            </a:endParaRPr>
          </a:p>
          <a:p>
            <a:pPr marL="0" lvl="0" indent="0" algn="l" rtl="0">
              <a:lnSpc>
                <a:spcPct val="100000"/>
              </a:lnSpc>
              <a:spcBef>
                <a:spcPts val="0"/>
              </a:spcBef>
              <a:spcAft>
                <a:spcPts val="0"/>
              </a:spcAft>
              <a:buClr>
                <a:schemeClr val="dk1"/>
              </a:buClr>
              <a:buSzPts val="1100"/>
              <a:buFont typeface="Arial"/>
              <a:buNone/>
            </a:pPr>
            <a:r>
              <a:rPr lang="ru" sz="1200">
                <a:solidFill>
                  <a:schemeClr val="dk1"/>
                </a:solidFill>
                <a:highlight>
                  <a:srgbClr val="FFFFFF"/>
                </a:highlight>
                <a:latin typeface="PT Sans"/>
                <a:ea typeface="PT Sans"/>
                <a:cs typeface="PT Sans"/>
                <a:sym typeface="PT Sans"/>
              </a:rPr>
              <a:t>1.</a:t>
            </a:r>
            <a:r>
              <a:rPr lang="ru" sz="1200" b="1">
                <a:solidFill>
                  <a:schemeClr val="dk1"/>
                </a:solidFill>
                <a:highlight>
                  <a:srgbClr val="FFFFFF"/>
                </a:highlight>
                <a:latin typeface="PT Sans"/>
                <a:ea typeface="PT Sans"/>
                <a:cs typeface="PT Sans"/>
                <a:sym typeface="PT Sans"/>
              </a:rPr>
              <a:t> Скорость работы и отзывчивость:</a:t>
            </a:r>
            <a:r>
              <a:rPr lang="ru" sz="1200">
                <a:solidFill>
                  <a:schemeClr val="dk1"/>
                </a:solidFill>
                <a:highlight>
                  <a:srgbClr val="FFFFFF"/>
                </a:highlight>
                <a:latin typeface="PT Sans"/>
                <a:ea typeface="PT Sans"/>
                <a:cs typeface="PT Sans"/>
                <a:sym typeface="PT Sans"/>
              </a:rPr>
              <a:t> обусловлены производительностью процессора, объемом оперативной памяти, облачное хранилище позволяет обновлять нужную информацию в режиме реального времени.</a:t>
            </a:r>
            <a:endParaRPr sz="1200">
              <a:solidFill>
                <a:schemeClr val="dk1"/>
              </a:solidFill>
              <a:highlight>
                <a:srgbClr val="FFFFFF"/>
              </a:highlight>
              <a:latin typeface="PT Sans"/>
              <a:ea typeface="PT Sans"/>
              <a:cs typeface="PT Sans"/>
              <a:sym typeface="PT Sans"/>
            </a:endParaRPr>
          </a:p>
          <a:p>
            <a:pPr marL="0" lvl="0" indent="0" algn="l" rtl="0">
              <a:lnSpc>
                <a:spcPct val="100000"/>
              </a:lnSpc>
              <a:spcBef>
                <a:spcPts val="1200"/>
              </a:spcBef>
              <a:spcAft>
                <a:spcPts val="0"/>
              </a:spcAft>
              <a:buClr>
                <a:schemeClr val="dk1"/>
              </a:buClr>
              <a:buSzPts val="1100"/>
              <a:buFont typeface="Arial"/>
              <a:buNone/>
            </a:pPr>
            <a:r>
              <a:rPr lang="ru" sz="1200">
                <a:solidFill>
                  <a:schemeClr val="dk1"/>
                </a:solidFill>
                <a:highlight>
                  <a:srgbClr val="FFFFFF"/>
                </a:highlight>
                <a:latin typeface="PT Sans"/>
                <a:ea typeface="PT Sans"/>
                <a:cs typeface="PT Sans"/>
                <a:sym typeface="PT Sans"/>
              </a:rPr>
              <a:t>2. </a:t>
            </a:r>
            <a:r>
              <a:rPr lang="ru" sz="1200" b="1">
                <a:solidFill>
                  <a:schemeClr val="dk1"/>
                </a:solidFill>
                <a:highlight>
                  <a:srgbClr val="FFFFFF"/>
                </a:highlight>
                <a:latin typeface="PT Sans"/>
                <a:ea typeface="PT Sans"/>
                <a:cs typeface="PT Sans"/>
                <a:sym typeface="PT Sans"/>
              </a:rPr>
              <a:t>Функциональность: </a:t>
            </a:r>
            <a:r>
              <a:rPr lang="ru" sz="1200">
                <a:solidFill>
                  <a:schemeClr val="dk1"/>
                </a:solidFill>
                <a:highlight>
                  <a:srgbClr val="FFFFFF"/>
                </a:highlight>
                <a:latin typeface="PT Sans"/>
                <a:ea typeface="PT Sans"/>
                <a:cs typeface="PT Sans"/>
                <a:sym typeface="PT Sans"/>
              </a:rPr>
              <a:t>интеграция с другими приложениями и системами, интерактивные дашборды доступные на любом устройстве в онлайн режиме.</a:t>
            </a:r>
            <a:endParaRPr sz="1200">
              <a:solidFill>
                <a:schemeClr val="dk1"/>
              </a:solidFill>
              <a:highlight>
                <a:srgbClr val="FFFFFF"/>
              </a:highlight>
              <a:latin typeface="PT Sans"/>
              <a:ea typeface="PT Sans"/>
              <a:cs typeface="PT Sans"/>
              <a:sym typeface="PT Sans"/>
            </a:endParaRPr>
          </a:p>
          <a:p>
            <a:pPr marL="0" lvl="0" indent="0" algn="l" rtl="0">
              <a:lnSpc>
                <a:spcPct val="100000"/>
              </a:lnSpc>
              <a:spcBef>
                <a:spcPts val="1200"/>
              </a:spcBef>
              <a:spcAft>
                <a:spcPts val="0"/>
              </a:spcAft>
              <a:buClr>
                <a:schemeClr val="dk1"/>
              </a:buClr>
              <a:buSzPts val="1100"/>
              <a:buFont typeface="Arial"/>
              <a:buNone/>
            </a:pPr>
            <a:r>
              <a:rPr lang="ru" sz="1200">
                <a:solidFill>
                  <a:schemeClr val="dk1"/>
                </a:solidFill>
                <a:highlight>
                  <a:srgbClr val="FFFFFF"/>
                </a:highlight>
                <a:latin typeface="PT Sans"/>
                <a:ea typeface="PT Sans"/>
                <a:cs typeface="PT Sans"/>
                <a:sym typeface="PT Sans"/>
              </a:rPr>
              <a:t>3. </a:t>
            </a:r>
            <a:r>
              <a:rPr lang="ru" sz="1200" b="1">
                <a:solidFill>
                  <a:schemeClr val="dk1"/>
                </a:solidFill>
                <a:highlight>
                  <a:srgbClr val="FFFFFF"/>
                </a:highlight>
                <a:latin typeface="PT Sans"/>
                <a:ea typeface="PT Sans"/>
                <a:cs typeface="PT Sans"/>
                <a:sym typeface="PT Sans"/>
              </a:rPr>
              <a:t>Удобство использования: </a:t>
            </a:r>
            <a:r>
              <a:rPr lang="ru" sz="1200">
                <a:solidFill>
                  <a:schemeClr val="dk1"/>
                </a:solidFill>
                <a:highlight>
                  <a:srgbClr val="FFFFFF"/>
                </a:highlight>
                <a:latin typeface="PT Sans"/>
                <a:ea typeface="PT Sans"/>
                <a:cs typeface="PT Sans"/>
                <a:sym typeface="PT Sans"/>
              </a:rPr>
              <a:t>на этапе внедрения системы выделяются ключевые метрики и показатели, которые важны для заказчика.</a:t>
            </a:r>
            <a:endParaRPr sz="1200">
              <a:solidFill>
                <a:schemeClr val="dk1"/>
              </a:solidFill>
              <a:highlight>
                <a:srgbClr val="FFFFFF"/>
              </a:highlight>
              <a:latin typeface="PT Sans"/>
              <a:ea typeface="PT Sans"/>
              <a:cs typeface="PT Sans"/>
              <a:sym typeface="PT Sans"/>
            </a:endParaRPr>
          </a:p>
          <a:p>
            <a:pPr marL="0" lvl="0" indent="0" algn="l" rtl="0">
              <a:lnSpc>
                <a:spcPct val="100000"/>
              </a:lnSpc>
              <a:spcBef>
                <a:spcPts val="1200"/>
              </a:spcBef>
              <a:spcAft>
                <a:spcPts val="0"/>
              </a:spcAft>
              <a:buClr>
                <a:schemeClr val="dk1"/>
              </a:buClr>
              <a:buSzPts val="1100"/>
              <a:buFont typeface="Arial"/>
              <a:buNone/>
            </a:pPr>
            <a:r>
              <a:rPr lang="ru" sz="1200">
                <a:solidFill>
                  <a:schemeClr val="dk1"/>
                </a:solidFill>
                <a:highlight>
                  <a:srgbClr val="FFFFFF"/>
                </a:highlight>
                <a:latin typeface="PT Sans"/>
                <a:ea typeface="PT Sans"/>
                <a:cs typeface="PT Sans"/>
                <a:sym typeface="PT Sans"/>
              </a:rPr>
              <a:t>4. </a:t>
            </a:r>
            <a:r>
              <a:rPr lang="ru" sz="1200" b="1">
                <a:solidFill>
                  <a:schemeClr val="dk1"/>
                </a:solidFill>
                <a:highlight>
                  <a:srgbClr val="FFFFFF"/>
                </a:highlight>
                <a:latin typeface="PT Sans"/>
                <a:ea typeface="PT Sans"/>
                <a:cs typeface="PT Sans"/>
                <a:sym typeface="PT Sans"/>
              </a:rPr>
              <a:t>Безопасность: </a:t>
            </a:r>
            <a:r>
              <a:rPr lang="ru" sz="1200">
                <a:solidFill>
                  <a:schemeClr val="dk1"/>
                </a:solidFill>
                <a:highlight>
                  <a:srgbClr val="FFFFFF"/>
                </a:highlight>
                <a:latin typeface="PT Sans"/>
                <a:ea typeface="PT Sans"/>
                <a:cs typeface="PT Sans"/>
                <a:sym typeface="PT Sans"/>
              </a:rPr>
              <a:t>защита от несанкционированного доступа, защита и конфиденциальность облачного хранилища, возможность резервного копирования данных.</a:t>
            </a:r>
            <a:endParaRPr sz="1200">
              <a:solidFill>
                <a:schemeClr val="dk1"/>
              </a:solidFill>
              <a:highlight>
                <a:srgbClr val="FFFFFF"/>
              </a:highlight>
              <a:latin typeface="PT Sans"/>
              <a:ea typeface="PT Sans"/>
              <a:cs typeface="PT Sans"/>
              <a:sym typeface="PT Sans"/>
            </a:endParaRPr>
          </a:p>
          <a:p>
            <a:pPr marL="0" lvl="0" indent="0" algn="l" rtl="0">
              <a:lnSpc>
                <a:spcPct val="100000"/>
              </a:lnSpc>
              <a:spcBef>
                <a:spcPts val="1200"/>
              </a:spcBef>
              <a:spcAft>
                <a:spcPts val="0"/>
              </a:spcAft>
              <a:buClr>
                <a:schemeClr val="dk1"/>
              </a:buClr>
              <a:buSzPts val="1100"/>
              <a:buFont typeface="Arial"/>
              <a:buNone/>
            </a:pPr>
            <a:r>
              <a:rPr lang="ru" sz="1200">
                <a:solidFill>
                  <a:schemeClr val="dk1"/>
                </a:solidFill>
                <a:highlight>
                  <a:srgbClr val="FFFFFF"/>
                </a:highlight>
                <a:latin typeface="PT Sans"/>
                <a:ea typeface="PT Sans"/>
                <a:cs typeface="PT Sans"/>
                <a:sym typeface="PT Sans"/>
              </a:rPr>
              <a:t>5. </a:t>
            </a:r>
            <a:r>
              <a:rPr lang="ru" sz="1200" b="1">
                <a:solidFill>
                  <a:schemeClr val="dk1"/>
                </a:solidFill>
                <a:highlight>
                  <a:srgbClr val="FFFFFF"/>
                </a:highlight>
                <a:latin typeface="PT Sans"/>
                <a:ea typeface="PT Sans"/>
                <a:cs typeface="PT Sans"/>
                <a:sym typeface="PT Sans"/>
              </a:rPr>
              <a:t>Надежность:</a:t>
            </a:r>
            <a:r>
              <a:rPr lang="ru" sz="1200">
                <a:solidFill>
                  <a:schemeClr val="dk1"/>
                </a:solidFill>
                <a:highlight>
                  <a:srgbClr val="FFFFFF"/>
                </a:highlight>
                <a:latin typeface="PT Sans"/>
                <a:ea typeface="PT Sans"/>
                <a:cs typeface="PT Sans"/>
                <a:sym typeface="PT Sans"/>
              </a:rPr>
              <a:t> устойчивость к сбоям и неполадкам, эффективная обработка ошибок, оповещения о сбоях.</a:t>
            </a:r>
            <a:endParaRPr sz="1200">
              <a:solidFill>
                <a:schemeClr val="dk1"/>
              </a:solidFill>
              <a:highlight>
                <a:srgbClr val="FFFFFF"/>
              </a:highlight>
              <a:latin typeface="PT Sans"/>
              <a:ea typeface="PT Sans"/>
              <a:cs typeface="PT Sans"/>
              <a:sym typeface="PT Sans"/>
            </a:endParaRPr>
          </a:p>
          <a:p>
            <a:pPr marL="0" lvl="0" indent="0" algn="l" rtl="0">
              <a:lnSpc>
                <a:spcPct val="100000"/>
              </a:lnSpc>
              <a:spcBef>
                <a:spcPts val="1200"/>
              </a:spcBef>
              <a:spcAft>
                <a:spcPts val="0"/>
              </a:spcAft>
              <a:buClr>
                <a:schemeClr val="dk1"/>
              </a:buClr>
              <a:buSzPts val="1100"/>
              <a:buFont typeface="Arial"/>
              <a:buNone/>
            </a:pPr>
            <a:r>
              <a:rPr lang="ru" sz="1200">
                <a:solidFill>
                  <a:schemeClr val="dk1"/>
                </a:solidFill>
                <a:highlight>
                  <a:srgbClr val="FFFFFF"/>
                </a:highlight>
                <a:latin typeface="PT Sans"/>
                <a:ea typeface="PT Sans"/>
                <a:cs typeface="PT Sans"/>
                <a:sym typeface="PT Sans"/>
              </a:rPr>
              <a:t>6. </a:t>
            </a:r>
            <a:r>
              <a:rPr lang="ru" sz="1200" b="1">
                <a:solidFill>
                  <a:schemeClr val="dk1"/>
                </a:solidFill>
                <a:highlight>
                  <a:srgbClr val="FFFFFF"/>
                </a:highlight>
                <a:latin typeface="PT Sans"/>
                <a:ea typeface="PT Sans"/>
                <a:cs typeface="PT Sans"/>
                <a:sym typeface="PT Sans"/>
              </a:rPr>
              <a:t>Масштабируемость: </a:t>
            </a:r>
            <a:r>
              <a:rPr lang="ru" sz="1200">
                <a:solidFill>
                  <a:schemeClr val="dk1"/>
                </a:solidFill>
                <a:highlight>
                  <a:srgbClr val="FFFFFF"/>
                </a:highlight>
                <a:latin typeface="PT Sans"/>
                <a:ea typeface="PT Sans"/>
                <a:cs typeface="PT Sans"/>
                <a:sym typeface="PT Sans"/>
              </a:rPr>
              <a:t>возможность расширения функционала и увеличения количества метрик, используемые заказчиком, поддержка различных операционных систем и устройств.</a:t>
            </a:r>
            <a:endParaRPr sz="1200">
              <a:solidFill>
                <a:schemeClr val="dk1"/>
              </a:solidFill>
              <a:highlight>
                <a:srgbClr val="FFFFFF"/>
              </a:highlight>
              <a:latin typeface="PT Sans"/>
              <a:ea typeface="PT Sans"/>
              <a:cs typeface="PT Sans"/>
              <a:sym typeface="PT Sans"/>
            </a:endParaRPr>
          </a:p>
          <a:p>
            <a:pPr marL="0" lvl="0" indent="0" algn="l" rtl="0">
              <a:lnSpc>
                <a:spcPct val="100000"/>
              </a:lnSpc>
              <a:spcBef>
                <a:spcPts val="1200"/>
              </a:spcBef>
              <a:spcAft>
                <a:spcPts val="0"/>
              </a:spcAft>
              <a:buClr>
                <a:schemeClr val="dk1"/>
              </a:buClr>
              <a:buSzPts val="1100"/>
              <a:buFont typeface="Arial"/>
              <a:buNone/>
            </a:pPr>
            <a:r>
              <a:rPr lang="ru" sz="1200">
                <a:solidFill>
                  <a:schemeClr val="dk1"/>
                </a:solidFill>
                <a:highlight>
                  <a:srgbClr val="FFFFFF"/>
                </a:highlight>
                <a:latin typeface="PT Sans"/>
                <a:ea typeface="PT Sans"/>
                <a:cs typeface="PT Sans"/>
                <a:sym typeface="PT Sans"/>
              </a:rPr>
              <a:t>7. </a:t>
            </a:r>
            <a:r>
              <a:rPr lang="ru" sz="1200" b="1">
                <a:solidFill>
                  <a:schemeClr val="dk1"/>
                </a:solidFill>
                <a:highlight>
                  <a:srgbClr val="FFFFFF"/>
                </a:highlight>
                <a:latin typeface="PT Sans"/>
                <a:ea typeface="PT Sans"/>
                <a:cs typeface="PT Sans"/>
                <a:sym typeface="PT Sans"/>
              </a:rPr>
              <a:t>Совместимость: </a:t>
            </a:r>
            <a:r>
              <a:rPr lang="ru" sz="1200">
                <a:solidFill>
                  <a:schemeClr val="dk1"/>
                </a:solidFill>
                <a:highlight>
                  <a:srgbClr val="FFFFFF"/>
                </a:highlight>
                <a:latin typeface="PT Sans"/>
                <a:ea typeface="PT Sans"/>
                <a:cs typeface="PT Sans"/>
                <a:sym typeface="PT Sans"/>
              </a:rPr>
              <a:t>совместимость с другими программными и аппаратными продуктами, стандартами и протоколами, устройствами и операционными системами.</a:t>
            </a:r>
            <a:endParaRPr sz="1200">
              <a:solidFill>
                <a:schemeClr val="dk1"/>
              </a:solidFill>
              <a:highlight>
                <a:srgbClr val="FFFFFF"/>
              </a:highlight>
              <a:latin typeface="PT Sans"/>
              <a:ea typeface="PT Sans"/>
              <a:cs typeface="PT Sans"/>
              <a:sym typeface="PT Sans"/>
            </a:endParaRPr>
          </a:p>
          <a:p>
            <a:pPr marL="0" lvl="0" indent="0" algn="l" rtl="0">
              <a:lnSpc>
                <a:spcPct val="100000"/>
              </a:lnSpc>
              <a:spcBef>
                <a:spcPts val="1200"/>
              </a:spcBef>
              <a:spcAft>
                <a:spcPts val="1200"/>
              </a:spcAft>
              <a:buClr>
                <a:schemeClr val="dk1"/>
              </a:buClr>
              <a:buSzPts val="1100"/>
              <a:buFont typeface="Arial"/>
              <a:buNone/>
            </a:pPr>
            <a:r>
              <a:rPr lang="ru" sz="1200">
                <a:solidFill>
                  <a:schemeClr val="dk1"/>
                </a:solidFill>
                <a:highlight>
                  <a:srgbClr val="FFFFFF"/>
                </a:highlight>
                <a:latin typeface="PT Sans"/>
                <a:ea typeface="PT Sans"/>
                <a:cs typeface="PT Sans"/>
                <a:sym typeface="PT Sans"/>
              </a:rPr>
              <a:t>8. </a:t>
            </a:r>
            <a:r>
              <a:rPr lang="ru" sz="1200" b="1">
                <a:solidFill>
                  <a:schemeClr val="dk1"/>
                </a:solidFill>
                <a:highlight>
                  <a:srgbClr val="FFFFFF"/>
                </a:highlight>
                <a:latin typeface="PT Sans"/>
                <a:ea typeface="PT Sans"/>
                <a:cs typeface="PT Sans"/>
                <a:sym typeface="PT Sans"/>
              </a:rPr>
              <a:t>Поддержка и обновления:</a:t>
            </a:r>
            <a:r>
              <a:rPr lang="ru" sz="1200">
                <a:solidFill>
                  <a:schemeClr val="dk1"/>
                </a:solidFill>
                <a:highlight>
                  <a:srgbClr val="FFFFFF"/>
                </a:highlight>
                <a:latin typeface="PT Sans"/>
                <a:ea typeface="PT Sans"/>
                <a:cs typeface="PT Sans"/>
                <a:sym typeface="PT Sans"/>
              </a:rPr>
              <a:t> качественная техническая поддержка бота, который способен решить базовые проблемы, в более сложном случае, требующем вмешательства, отправляет запрос на решение проблемы. Обновления осуществляются при обращении заказчика.</a:t>
            </a:r>
            <a:endParaRPr sz="1585" i="1">
              <a:solidFill>
                <a:schemeClr val="dk1"/>
              </a:solidFill>
              <a:highlight>
                <a:srgbClr val="FFFFFF"/>
              </a:highlight>
              <a:latin typeface="PT Sans"/>
              <a:ea typeface="PT Sans"/>
              <a:cs typeface="PT Sans"/>
              <a:sym typeface="PT Sans"/>
            </a:endParaRPr>
          </a:p>
        </p:txBody>
      </p:sp>
      <p:sp>
        <p:nvSpPr>
          <p:cNvPr id="129" name="Google Shape;129;p22"/>
          <p:cNvSpPr txBox="1"/>
          <p:nvPr/>
        </p:nvSpPr>
        <p:spPr>
          <a:xfrm>
            <a:off x="5184730" y="259094"/>
            <a:ext cx="3588300" cy="4386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ru" sz="2400">
                <a:solidFill>
                  <a:srgbClr val="1E4E79"/>
                </a:solidFill>
                <a:latin typeface="Franklin Gothic"/>
                <a:ea typeface="Franklin Gothic"/>
                <a:cs typeface="Franklin Gothic"/>
                <a:sym typeface="Franklin Gothic"/>
              </a:rPr>
              <a:t>Описание продукта</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p:nvPr/>
        </p:nvSpPr>
        <p:spPr>
          <a:xfrm>
            <a:off x="5467271" y="213629"/>
            <a:ext cx="30954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ru" sz="2400">
                <a:solidFill>
                  <a:srgbClr val="1E4E79"/>
                </a:solidFill>
                <a:latin typeface="Franklin Gothic"/>
                <a:ea typeface="Franklin Gothic"/>
                <a:cs typeface="Franklin Gothic"/>
                <a:sym typeface="Franklin Gothic"/>
              </a:rPr>
              <a:t>Конкуренты/аналоги</a:t>
            </a:r>
            <a:endParaRPr sz="2400">
              <a:solidFill>
                <a:srgbClr val="1E4E79"/>
              </a:solidFill>
              <a:latin typeface="Franklin Gothic"/>
              <a:ea typeface="Franklin Gothic"/>
              <a:cs typeface="Franklin Gothic"/>
              <a:sym typeface="Franklin Gothic"/>
            </a:endParaRPr>
          </a:p>
        </p:txBody>
      </p:sp>
      <p:graphicFrame>
        <p:nvGraphicFramePr>
          <p:cNvPr id="135" name="Google Shape;135;p23"/>
          <p:cNvGraphicFramePr/>
          <p:nvPr/>
        </p:nvGraphicFramePr>
        <p:xfrm>
          <a:off x="619337" y="790043"/>
          <a:ext cx="8143450" cy="3836600"/>
        </p:xfrm>
        <a:graphic>
          <a:graphicData uri="http://schemas.openxmlformats.org/drawingml/2006/table">
            <a:tbl>
              <a:tblPr firstRow="1" bandRow="1">
                <a:gradFill>
                  <a:gsLst>
                    <a:gs pos="0">
                      <a:srgbClr val="A6B6DE"/>
                    </a:gs>
                    <a:gs pos="50000">
                      <a:srgbClr val="98AAD9"/>
                    </a:gs>
                    <a:gs pos="100000">
                      <a:srgbClr val="859CD7"/>
                    </a:gs>
                  </a:gsLst>
                  <a:lin ang="5400012" scaled="0"/>
                </a:gradFill>
                <a:tableStyleId>{20295A93-9508-4AFE-9D90-638AC609DCB0}</a:tableStyleId>
              </a:tblPr>
              <a:tblGrid>
                <a:gridCol w="1247200"/>
                <a:gridCol w="1131950"/>
                <a:gridCol w="1131950"/>
                <a:gridCol w="1131950"/>
                <a:gridCol w="1193675"/>
                <a:gridCol w="1156275"/>
                <a:gridCol w="1150450"/>
              </a:tblGrid>
              <a:tr h="690500">
                <a:tc>
                  <a:txBody>
                    <a:bodyPr/>
                    <a:lstStyle/>
                    <a:p>
                      <a:pPr marL="0" marR="0" lvl="0" indent="0" algn="l" rtl="0">
                        <a:spcBef>
                          <a:spcPts val="0"/>
                        </a:spcBef>
                        <a:spcAft>
                          <a:spcPts val="0"/>
                        </a:spcAft>
                        <a:buNone/>
                      </a:pPr>
                      <a:endParaRPr sz="700" u="none" strike="noStrike" cap="none">
                        <a:solidFill>
                          <a:srgbClr val="000000"/>
                        </a:solidFill>
                        <a:latin typeface="Calibri"/>
                        <a:ea typeface="Calibri"/>
                        <a:cs typeface="Calibri"/>
                        <a:sym typeface="Calibri"/>
                      </a:endParaRPr>
                    </a:p>
                  </a:txBody>
                  <a:tcPr marL="45400" marR="45400" marT="22225" marB="22225" anchor="ctr">
                    <a:lnL w="9525" cap="flat" cmpd="sng">
                      <a:solidFill>
                        <a:srgbClr val="000000">
                          <a:alpha val="0"/>
                        </a:srgbClr>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Clr>
                          <a:schemeClr val="dk1"/>
                        </a:buClr>
                        <a:buFont typeface="Arial"/>
                        <a:buNone/>
                      </a:pPr>
                      <a:r>
                        <a:rPr lang="ru" sz="900">
                          <a:solidFill>
                            <a:schemeClr val="dk1"/>
                          </a:solidFill>
                        </a:rPr>
                        <a:t>1С-УТП</a:t>
                      </a:r>
                      <a:endParaRPr sz="900" u="none" strike="noStrike" cap="none">
                        <a:solidFill>
                          <a:srgbClr val="000000"/>
                        </a:solidFill>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Clr>
                          <a:schemeClr val="dk1"/>
                        </a:buClr>
                        <a:buFont typeface="Arial"/>
                        <a:buNone/>
                      </a:pPr>
                      <a:r>
                        <a:rPr lang="ru" sz="900">
                          <a:solidFill>
                            <a:schemeClr val="dk1"/>
                          </a:solidFill>
                        </a:rPr>
                        <a:t>Мой склад</a:t>
                      </a:r>
                      <a:endParaRPr sz="900" u="none" strike="noStrike" cap="none">
                        <a:solidFill>
                          <a:srgbClr val="000000"/>
                        </a:solidFill>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ru" sz="900">
                          <a:solidFill>
                            <a:srgbClr val="000000"/>
                          </a:solidFill>
                        </a:rPr>
                        <a:t>Bitrix24</a:t>
                      </a:r>
                      <a:endParaRPr sz="900" u="none" strike="noStrike" cap="none">
                        <a:solidFill>
                          <a:srgbClr val="000000"/>
                        </a:solidFill>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ru" sz="900">
                          <a:solidFill>
                            <a:schemeClr val="dk1"/>
                          </a:solidFill>
                        </a:rPr>
                        <a:t>Мегаплан</a:t>
                      </a:r>
                      <a:endParaRPr sz="900" b="1">
                        <a:solidFill>
                          <a:schemeClr val="dk1"/>
                        </a:solidFill>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ru" sz="900">
                          <a:solidFill>
                            <a:schemeClr val="dk1"/>
                          </a:solidFill>
                        </a:rPr>
                        <a:t>Big bird</a:t>
                      </a:r>
                      <a:endParaRPr sz="900" b="1">
                        <a:solidFill>
                          <a:schemeClr val="dk1"/>
                        </a:solidFill>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FF0000"/>
                        </a:buClr>
                        <a:buSzPts val="900"/>
                        <a:buFont typeface="Calibri"/>
                        <a:buNone/>
                      </a:pPr>
                      <a:r>
                        <a:rPr lang="ru" sz="900" i="1">
                          <a:solidFill>
                            <a:srgbClr val="FF0000"/>
                          </a:solidFill>
                        </a:rPr>
                        <a:t>Система принятия управленческих решений</a:t>
                      </a:r>
                      <a:endParaRPr sz="1100"/>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r>
              <a:tr h="610525">
                <a:tc>
                  <a:txBody>
                    <a:bodyPr/>
                    <a:lstStyle/>
                    <a:p>
                      <a:pPr marL="0" marR="0" lvl="0" indent="0" algn="l" rtl="0">
                        <a:spcBef>
                          <a:spcPts val="0"/>
                        </a:spcBef>
                        <a:spcAft>
                          <a:spcPts val="0"/>
                        </a:spcAft>
                        <a:buNone/>
                      </a:pPr>
                      <a:r>
                        <a:rPr lang="ru" sz="900" b="1"/>
                        <a:t>Цена (подписка)</a:t>
                      </a:r>
                      <a:endParaRPr sz="900" b="1"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c>
                  <a:txBody>
                    <a:bodyPr/>
                    <a:lstStyle/>
                    <a:p>
                      <a:pPr marL="0" marR="0" lvl="0" indent="0" algn="l" rtl="0">
                        <a:spcBef>
                          <a:spcPts val="0"/>
                        </a:spcBef>
                        <a:spcAft>
                          <a:spcPts val="0"/>
                        </a:spcAft>
                        <a:buNone/>
                      </a:pPr>
                      <a:r>
                        <a:rPr lang="ru" sz="700"/>
                        <a:t>20 600</a:t>
                      </a: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ru" sz="700"/>
                        <a:t>3400</a:t>
                      </a: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ru" sz="700"/>
                        <a:t>13 990</a:t>
                      </a: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ru" sz="700"/>
                        <a:t>от 1399 за 1 сотрудника</a:t>
                      </a: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ru" sz="700"/>
                        <a:t>700 за 1 сотрудника</a:t>
                      </a: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ru" sz="700"/>
                        <a:t>50 000</a:t>
                      </a: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r>
              <a:tr h="610525">
                <a:tc>
                  <a:txBody>
                    <a:bodyPr/>
                    <a:lstStyle/>
                    <a:p>
                      <a:pPr marL="0" marR="0" lvl="0" indent="0" algn="l" rtl="0">
                        <a:spcBef>
                          <a:spcPts val="0"/>
                        </a:spcBef>
                        <a:spcAft>
                          <a:spcPts val="0"/>
                        </a:spcAft>
                        <a:buNone/>
                      </a:pPr>
                      <a:r>
                        <a:rPr lang="ru" sz="900" b="1"/>
                        <a:t>Возможность подгружать данные из любых источников</a:t>
                      </a:r>
                      <a:endParaRPr sz="900" b="1"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ru" sz="700"/>
                        <a:t>Из некоторых источников</a:t>
                      </a: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lvl="0" indent="0" algn="l" rtl="0">
                        <a:spcBef>
                          <a:spcPts val="0"/>
                        </a:spcBef>
                        <a:spcAft>
                          <a:spcPts val="0"/>
                        </a:spcAft>
                        <a:buClr>
                          <a:schemeClr val="dk1"/>
                        </a:buClr>
                        <a:buFont typeface="Arial"/>
                        <a:buNone/>
                      </a:pPr>
                      <a:r>
                        <a:rPr lang="ru" sz="700"/>
                        <a:t>Из некоторых источников</a:t>
                      </a: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r>
              <a:tr h="610525">
                <a:tc>
                  <a:txBody>
                    <a:bodyPr/>
                    <a:lstStyle/>
                    <a:p>
                      <a:pPr marL="0" marR="0" lvl="0" indent="0" algn="l" rtl="0">
                        <a:spcBef>
                          <a:spcPts val="0"/>
                        </a:spcBef>
                        <a:spcAft>
                          <a:spcPts val="0"/>
                        </a:spcAft>
                        <a:buNone/>
                      </a:pPr>
                      <a:r>
                        <a:rPr lang="ru" sz="900" b="1"/>
                        <a:t>Возможность выгружать данные в онлайн</a:t>
                      </a:r>
                      <a:endParaRPr sz="900" b="1"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r>
              <a:tr h="610525">
                <a:tc>
                  <a:txBody>
                    <a:bodyPr/>
                    <a:lstStyle/>
                    <a:p>
                      <a:pPr marL="0" marR="0" lvl="0" indent="0" algn="l" rtl="0">
                        <a:spcBef>
                          <a:spcPts val="0"/>
                        </a:spcBef>
                        <a:spcAft>
                          <a:spcPts val="0"/>
                        </a:spcAft>
                        <a:buNone/>
                      </a:pPr>
                      <a:r>
                        <a:rPr lang="ru" sz="900" b="1"/>
                        <a:t>Ограничение в объеме данных</a:t>
                      </a:r>
                      <a:endParaRPr sz="900" b="1"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r>
              <a:tr h="704000">
                <a:tc>
                  <a:txBody>
                    <a:bodyPr/>
                    <a:lstStyle/>
                    <a:p>
                      <a:pPr marL="0" marR="0" lvl="0" indent="0" algn="l" rtl="0">
                        <a:spcBef>
                          <a:spcPts val="0"/>
                        </a:spcBef>
                        <a:spcAft>
                          <a:spcPts val="0"/>
                        </a:spcAft>
                        <a:buNone/>
                      </a:pPr>
                      <a:r>
                        <a:rPr lang="ru" sz="900" b="1"/>
                        <a:t>Хранение в облаке</a:t>
                      </a:r>
                      <a:endParaRPr sz="900" b="1"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700" u="none" strike="noStrike" cap="none">
                        <a:latin typeface="Calibri"/>
                        <a:ea typeface="Calibri"/>
                        <a:cs typeface="Calibri"/>
                        <a:sym typeface="Calibri"/>
                      </a:endParaRPr>
                    </a:p>
                  </a:txBody>
                  <a:tcPr marL="45400" marR="45400" marT="22225" marB="222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EAF6"/>
                    </a:solidFill>
                  </a:tcPr>
                </a:tc>
              </a:tr>
            </a:tbl>
          </a:graphicData>
        </a:graphic>
      </p:graphicFrame>
      <p:sp>
        <p:nvSpPr>
          <p:cNvPr id="136" name="Google Shape;136;p23"/>
          <p:cNvSpPr/>
          <p:nvPr/>
        </p:nvSpPr>
        <p:spPr>
          <a:xfrm>
            <a:off x="8020050" y="2242050"/>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7" name="Google Shape;137;p23"/>
          <p:cNvSpPr/>
          <p:nvPr/>
        </p:nvSpPr>
        <p:spPr>
          <a:xfrm>
            <a:off x="8020050" y="2861550"/>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 name="Google Shape;138;p23"/>
          <p:cNvSpPr/>
          <p:nvPr/>
        </p:nvSpPr>
        <p:spPr>
          <a:xfrm>
            <a:off x="3403950" y="3466025"/>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 name="Google Shape;139;p23"/>
          <p:cNvSpPr/>
          <p:nvPr/>
        </p:nvSpPr>
        <p:spPr>
          <a:xfrm>
            <a:off x="4526200" y="4122125"/>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 name="Google Shape;140;p23"/>
          <p:cNvSpPr/>
          <p:nvPr/>
        </p:nvSpPr>
        <p:spPr>
          <a:xfrm>
            <a:off x="3403950" y="4122125"/>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1" name="Google Shape;141;p23"/>
          <p:cNvSpPr/>
          <p:nvPr/>
        </p:nvSpPr>
        <p:spPr>
          <a:xfrm>
            <a:off x="8020050" y="3466013"/>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2" name="Google Shape;142;p23"/>
          <p:cNvSpPr/>
          <p:nvPr/>
        </p:nvSpPr>
        <p:spPr>
          <a:xfrm>
            <a:off x="4526200" y="3466025"/>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3" name="Google Shape;143;p23"/>
          <p:cNvSpPr/>
          <p:nvPr/>
        </p:nvSpPr>
        <p:spPr>
          <a:xfrm>
            <a:off x="8020050" y="4122125"/>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 name="Google Shape;144;p23"/>
          <p:cNvSpPr/>
          <p:nvPr/>
        </p:nvSpPr>
        <p:spPr>
          <a:xfrm>
            <a:off x="3403950" y="2861550"/>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5" name="Google Shape;145;p23"/>
          <p:cNvSpPr/>
          <p:nvPr/>
        </p:nvSpPr>
        <p:spPr>
          <a:xfrm>
            <a:off x="2265125" y="2861538"/>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 name="Google Shape;146;p23"/>
          <p:cNvSpPr/>
          <p:nvPr/>
        </p:nvSpPr>
        <p:spPr>
          <a:xfrm>
            <a:off x="4526200" y="2861550"/>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 name="Google Shape;147;p23"/>
          <p:cNvSpPr/>
          <p:nvPr/>
        </p:nvSpPr>
        <p:spPr>
          <a:xfrm>
            <a:off x="2265125" y="4122113"/>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 name="Google Shape;148;p23"/>
          <p:cNvSpPr/>
          <p:nvPr/>
        </p:nvSpPr>
        <p:spPr>
          <a:xfrm>
            <a:off x="2265125" y="2242038"/>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 name="Google Shape;149;p23"/>
          <p:cNvSpPr/>
          <p:nvPr/>
        </p:nvSpPr>
        <p:spPr>
          <a:xfrm>
            <a:off x="3403950" y="2242038"/>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 name="Google Shape;150;p23"/>
          <p:cNvSpPr/>
          <p:nvPr/>
        </p:nvSpPr>
        <p:spPr>
          <a:xfrm>
            <a:off x="2265125" y="3466013"/>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1" name="Google Shape;151;p23"/>
          <p:cNvSpPr/>
          <p:nvPr/>
        </p:nvSpPr>
        <p:spPr>
          <a:xfrm>
            <a:off x="5677325" y="3466025"/>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2" name="Google Shape;152;p23"/>
          <p:cNvSpPr/>
          <p:nvPr/>
        </p:nvSpPr>
        <p:spPr>
          <a:xfrm>
            <a:off x="5677325" y="2861550"/>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 name="Google Shape;153;p23"/>
          <p:cNvSpPr/>
          <p:nvPr/>
        </p:nvSpPr>
        <p:spPr>
          <a:xfrm>
            <a:off x="5677325" y="4122125"/>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4" name="Google Shape;154;p23"/>
          <p:cNvSpPr/>
          <p:nvPr/>
        </p:nvSpPr>
        <p:spPr>
          <a:xfrm>
            <a:off x="6850125" y="2242038"/>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5" name="Google Shape;155;p23"/>
          <p:cNvSpPr/>
          <p:nvPr/>
        </p:nvSpPr>
        <p:spPr>
          <a:xfrm>
            <a:off x="6848688" y="2861538"/>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6" name="Google Shape;156;p23"/>
          <p:cNvSpPr/>
          <p:nvPr/>
        </p:nvSpPr>
        <p:spPr>
          <a:xfrm>
            <a:off x="6848688" y="3466025"/>
            <a:ext cx="329700" cy="3297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7" name="Google Shape;157;p23"/>
          <p:cNvSpPr/>
          <p:nvPr/>
        </p:nvSpPr>
        <p:spPr>
          <a:xfrm>
            <a:off x="6848688" y="4122113"/>
            <a:ext cx="329700" cy="329700"/>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4"/>
          <p:cNvSpPr txBox="1">
            <a:spLocks noGrp="1"/>
          </p:cNvSpPr>
          <p:nvPr>
            <p:ph type="body" idx="1"/>
          </p:nvPr>
        </p:nvSpPr>
        <p:spPr>
          <a:xfrm>
            <a:off x="311700" y="1344650"/>
            <a:ext cx="8520600" cy="34164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ru" sz="5744">
                <a:solidFill>
                  <a:schemeClr val="dk1"/>
                </a:solidFill>
                <a:highlight>
                  <a:srgbClr val="FFFFFF"/>
                </a:highlight>
                <a:latin typeface="PT Sans"/>
                <a:ea typeface="PT Sans"/>
                <a:cs typeface="PT Sans"/>
                <a:sym typeface="PT Sans"/>
              </a:rPr>
              <a:t>Модель монетизации заключается в продаже продукта первым потенциальным клиентам, а в дальнейшем поиск клиентов и продажа за счет рекламной компании.</a:t>
            </a:r>
            <a:endParaRPr sz="5744">
              <a:solidFill>
                <a:schemeClr val="dk1"/>
              </a:solidFill>
              <a:highlight>
                <a:srgbClr val="FFFFFF"/>
              </a:highlight>
              <a:latin typeface="PT Sans"/>
              <a:ea typeface="PT Sans"/>
              <a:cs typeface="PT Sans"/>
              <a:sym typeface="PT Sans"/>
            </a:endParaRPr>
          </a:p>
          <a:p>
            <a:pPr marL="0" lvl="0" indent="0" algn="l" rtl="0">
              <a:spcBef>
                <a:spcPts val="1200"/>
              </a:spcBef>
              <a:spcAft>
                <a:spcPts val="0"/>
              </a:spcAft>
              <a:buNone/>
            </a:pPr>
            <a:r>
              <a:rPr lang="ru" sz="5744">
                <a:solidFill>
                  <a:schemeClr val="dk1"/>
                </a:solidFill>
                <a:highlight>
                  <a:srgbClr val="FFFFFF"/>
                </a:highlight>
                <a:latin typeface="PT Sans"/>
                <a:ea typeface="PT Sans"/>
                <a:cs typeface="PT Sans"/>
                <a:sym typeface="PT Sans"/>
              </a:rPr>
              <a:t>Покупатель платит за полный комплект услуг 50 000 руб., что будет в себя включать облако на любое количество данных (крупные компании с большим объемом данных - не наш покупатель, за счет этого средняя стоимость облака будет приемлема, чтобы не уйти в минус). </a:t>
            </a:r>
            <a:endParaRPr sz="5744">
              <a:solidFill>
                <a:schemeClr val="dk1"/>
              </a:solidFill>
              <a:highlight>
                <a:srgbClr val="FFFFFF"/>
              </a:highlight>
              <a:latin typeface="PT Sans"/>
              <a:ea typeface="PT Sans"/>
              <a:cs typeface="PT Sans"/>
              <a:sym typeface="PT Sans"/>
            </a:endParaRPr>
          </a:p>
          <a:p>
            <a:pPr marL="0" lvl="0" indent="0" algn="l" rtl="0">
              <a:spcBef>
                <a:spcPts val="1200"/>
              </a:spcBef>
              <a:spcAft>
                <a:spcPts val="0"/>
              </a:spcAft>
              <a:buNone/>
            </a:pPr>
            <a:r>
              <a:rPr lang="ru" sz="5744">
                <a:solidFill>
                  <a:schemeClr val="dk1"/>
                </a:solidFill>
                <a:highlight>
                  <a:srgbClr val="FFFFFF"/>
                </a:highlight>
                <a:latin typeface="PT Sans"/>
                <a:ea typeface="PT Sans"/>
                <a:cs typeface="PT Sans"/>
                <a:sym typeface="PT Sans"/>
              </a:rPr>
              <a:t>Для малого бизнеса с меньшим объемом данных мы гарантируем полное сопровождение и налаживание системы учета. А для среднего бизнеса реализуем перенос </a:t>
            </a:r>
            <a:r>
              <a:rPr lang="ru" sz="5744">
                <a:solidFill>
                  <a:schemeClr val="dk1"/>
                </a:solidFill>
                <a:highlight>
                  <a:schemeClr val="lt1"/>
                </a:highlight>
                <a:latin typeface="PT Sans"/>
                <a:ea typeface="PT Sans"/>
                <a:cs typeface="PT Sans"/>
                <a:sym typeface="PT Sans"/>
              </a:rPr>
              <a:t>из любых систем</a:t>
            </a:r>
            <a:r>
              <a:rPr lang="ru" sz="5744">
                <a:solidFill>
                  <a:schemeClr val="dk1"/>
                </a:solidFill>
                <a:highlight>
                  <a:srgbClr val="FFFFFF"/>
                </a:highlight>
                <a:latin typeface="PT Sans"/>
                <a:ea typeface="PT Sans"/>
                <a:cs typeface="PT Sans"/>
                <a:sym typeface="PT Sans"/>
              </a:rPr>
              <a:t> всех данных в облако, что отражается на безопасности их хранения, а также для некоторых новую функцию - возможность формировать и смотреть отчеты из любой точки и с любого устройства.</a:t>
            </a:r>
            <a:endParaRPr sz="5744">
              <a:solidFill>
                <a:schemeClr val="dk1"/>
              </a:solidFill>
              <a:highlight>
                <a:srgbClr val="FFFFFF"/>
              </a:highlight>
              <a:latin typeface="PT Sans"/>
              <a:ea typeface="PT Sans"/>
              <a:cs typeface="PT Sans"/>
              <a:sym typeface="PT Sans"/>
            </a:endParaRPr>
          </a:p>
          <a:p>
            <a:pPr marL="0" lvl="0" indent="0" algn="l" rtl="0">
              <a:lnSpc>
                <a:spcPct val="105000"/>
              </a:lnSpc>
              <a:spcBef>
                <a:spcPts val="1200"/>
              </a:spcBef>
              <a:spcAft>
                <a:spcPts val="0"/>
              </a:spcAft>
              <a:buClr>
                <a:schemeClr val="dk1"/>
              </a:buClr>
              <a:buSzPct val="55000"/>
              <a:buFont typeface="Arial"/>
              <a:buNone/>
            </a:pPr>
            <a:endParaRPr sz="2000">
              <a:solidFill>
                <a:schemeClr val="dk1"/>
              </a:solidFill>
              <a:highlight>
                <a:srgbClr val="FFFFFF"/>
              </a:highlight>
              <a:latin typeface="Calibri"/>
              <a:ea typeface="Calibri"/>
              <a:cs typeface="Calibri"/>
              <a:sym typeface="Calibri"/>
            </a:endParaRPr>
          </a:p>
          <a:p>
            <a:pPr marL="0" lvl="0" indent="0" algn="l" rtl="0">
              <a:lnSpc>
                <a:spcPct val="105000"/>
              </a:lnSpc>
              <a:spcBef>
                <a:spcPts val="1200"/>
              </a:spcBef>
              <a:spcAft>
                <a:spcPts val="0"/>
              </a:spcAft>
              <a:buClr>
                <a:schemeClr val="dk1"/>
              </a:buClr>
              <a:buSzPct val="55000"/>
              <a:buFont typeface="Arial"/>
              <a:buNone/>
            </a:pPr>
            <a:endParaRPr sz="2000">
              <a:solidFill>
                <a:schemeClr val="dk1"/>
              </a:solidFill>
              <a:highlight>
                <a:srgbClr val="FFFFFF"/>
              </a:highlight>
              <a:latin typeface="Calibri"/>
              <a:ea typeface="Calibri"/>
              <a:cs typeface="Calibri"/>
              <a:sym typeface="Calibri"/>
            </a:endParaRPr>
          </a:p>
          <a:p>
            <a:pPr marL="0" lvl="0" indent="0" algn="l" rtl="0">
              <a:spcBef>
                <a:spcPts val="1200"/>
              </a:spcBef>
              <a:spcAft>
                <a:spcPts val="0"/>
              </a:spcAft>
              <a:buNone/>
            </a:pPr>
            <a:endParaRPr>
              <a:solidFill>
                <a:srgbClr val="666666"/>
              </a:solidFill>
            </a:endParaRPr>
          </a:p>
          <a:p>
            <a:pPr marL="0" lvl="0" indent="0" algn="l" rtl="0">
              <a:spcBef>
                <a:spcPts val="1200"/>
              </a:spcBef>
              <a:spcAft>
                <a:spcPts val="0"/>
              </a:spcAft>
              <a:buClr>
                <a:schemeClr val="dk1"/>
              </a:buClr>
              <a:buSzPct val="55000"/>
              <a:buFont typeface="Arial"/>
              <a:buNone/>
            </a:pPr>
            <a:endParaRPr sz="2000">
              <a:solidFill>
                <a:schemeClr val="dk1"/>
              </a:solidFill>
            </a:endParaRPr>
          </a:p>
          <a:p>
            <a:pPr marL="0" lvl="0" indent="0" algn="l" rtl="0">
              <a:spcBef>
                <a:spcPts val="0"/>
              </a:spcBef>
              <a:spcAft>
                <a:spcPts val="0"/>
              </a:spcAft>
              <a:buNone/>
            </a:pPr>
            <a:endParaRPr sz="1100" b="1">
              <a:solidFill>
                <a:schemeClr val="dk1"/>
              </a:solidFill>
            </a:endParaRPr>
          </a:p>
          <a:p>
            <a:pPr marL="0" lvl="0" indent="0" algn="l" rtl="0">
              <a:spcBef>
                <a:spcPts val="0"/>
              </a:spcBef>
              <a:spcAft>
                <a:spcPts val="0"/>
              </a:spcAft>
              <a:buNone/>
            </a:pPr>
            <a:endParaRPr/>
          </a:p>
        </p:txBody>
      </p:sp>
      <p:sp>
        <p:nvSpPr>
          <p:cNvPr id="163" name="Google Shape;163;p24"/>
          <p:cNvSpPr txBox="1"/>
          <p:nvPr/>
        </p:nvSpPr>
        <p:spPr>
          <a:xfrm>
            <a:off x="1480550" y="14039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Монетизация</a:t>
            </a:r>
            <a:endParaRPr sz="2400" b="1">
              <a:solidFill>
                <a:srgbClr val="0B5394"/>
              </a:solidFill>
              <a:latin typeface="PT Sans"/>
              <a:ea typeface="PT Sans"/>
              <a:cs typeface="PT Sans"/>
              <a:sym typeface="PT Sans"/>
            </a:endParaRPr>
          </a:p>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Модель коммерциализации</a:t>
            </a:r>
            <a:endParaRPr sz="2400" b="1">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endParaRPr sz="2000">
              <a:solidFill>
                <a:schemeClr val="dk1"/>
              </a:solidFill>
            </a:endParaRPr>
          </a:p>
          <a:p>
            <a:pPr marL="0" lvl="0" indent="0" algn="l" rtl="0">
              <a:spcBef>
                <a:spcPts val="0"/>
              </a:spcBef>
              <a:spcAft>
                <a:spcPts val="0"/>
              </a:spcAft>
              <a:buNone/>
            </a:pPr>
            <a:endParaRPr sz="1100" b="1">
              <a:solidFill>
                <a:schemeClr val="dk1"/>
              </a:solidFill>
            </a:endParaRPr>
          </a:p>
          <a:p>
            <a:pPr marL="0" lvl="0" indent="0" algn="l" rtl="0">
              <a:spcBef>
                <a:spcPts val="0"/>
              </a:spcBef>
              <a:spcAft>
                <a:spcPts val="0"/>
              </a:spcAft>
              <a:buNone/>
            </a:pPr>
            <a:endParaRPr/>
          </a:p>
        </p:txBody>
      </p:sp>
      <p:sp>
        <p:nvSpPr>
          <p:cNvPr id="169" name="Google Shape;169;p25"/>
          <p:cNvSpPr txBox="1"/>
          <p:nvPr/>
        </p:nvSpPr>
        <p:spPr>
          <a:xfrm>
            <a:off x="1480550" y="14039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Бизнес-модель</a:t>
            </a: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pic>
        <p:nvPicPr>
          <p:cNvPr id="170" name="Google Shape;170;p25"/>
          <p:cNvPicPr preferRelativeResize="0"/>
          <p:nvPr/>
        </p:nvPicPr>
        <p:blipFill rotWithShape="1">
          <a:blip r:embed="rId3">
            <a:alphaModFix/>
          </a:blip>
          <a:srcRect/>
          <a:stretch/>
        </p:blipFill>
        <p:spPr>
          <a:xfrm>
            <a:off x="528225" y="783400"/>
            <a:ext cx="8087777" cy="41545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6"/>
          <p:cNvSpPr txBox="1">
            <a:spLocks noGrp="1"/>
          </p:cNvSpPr>
          <p:nvPr>
            <p:ph type="body" idx="1"/>
          </p:nvPr>
        </p:nvSpPr>
        <p:spPr>
          <a:xfrm>
            <a:off x="311700" y="1247550"/>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1200"/>
              </a:spcBef>
              <a:spcAft>
                <a:spcPts val="0"/>
              </a:spcAft>
              <a:buNone/>
            </a:pPr>
            <a:r>
              <a:rPr lang="ru" sz="1385" i="1">
                <a:solidFill>
                  <a:schemeClr val="dk1"/>
                </a:solidFill>
                <a:highlight>
                  <a:srgbClr val="FFFFFF"/>
                </a:highlight>
              </a:rPr>
              <a:t>Мы будем использовать различные маркетинговые стратегии, такие как:</a:t>
            </a:r>
            <a:endParaRPr sz="1385" i="1">
              <a:solidFill>
                <a:schemeClr val="dk1"/>
              </a:solidFill>
              <a:highlight>
                <a:srgbClr val="FFFFFF"/>
              </a:highlight>
            </a:endParaRPr>
          </a:p>
          <a:p>
            <a:pPr marL="0" lvl="0" indent="0" algn="l" rtl="0">
              <a:spcBef>
                <a:spcPts val="1200"/>
              </a:spcBef>
              <a:spcAft>
                <a:spcPts val="0"/>
              </a:spcAft>
              <a:buNone/>
            </a:pPr>
            <a:r>
              <a:rPr lang="ru" sz="1385" i="1">
                <a:solidFill>
                  <a:schemeClr val="dk1"/>
                </a:solidFill>
                <a:highlight>
                  <a:srgbClr val="FFFFFF"/>
                </a:highlight>
              </a:rPr>
              <a:t>1. Целевой рекламный контент: </a:t>
            </a:r>
            <a:r>
              <a:rPr lang="ru" sz="1385" b="1" i="1">
                <a:solidFill>
                  <a:schemeClr val="dk1"/>
                </a:solidFill>
                <a:highlight>
                  <a:srgbClr val="FFFFFF"/>
                </a:highlight>
              </a:rPr>
              <a:t>создание контента</a:t>
            </a:r>
            <a:r>
              <a:rPr lang="ru" sz="1385" i="1">
                <a:solidFill>
                  <a:schemeClr val="dk1"/>
                </a:solidFill>
                <a:highlight>
                  <a:srgbClr val="FFFFFF"/>
                </a:highlight>
              </a:rPr>
              <a:t>, который будет привлекать внимание нашей целевой аудитории, например, </a:t>
            </a:r>
            <a:r>
              <a:rPr lang="ru" sz="1385" b="1" i="1">
                <a:solidFill>
                  <a:schemeClr val="dk1"/>
                </a:solidFill>
                <a:highlight>
                  <a:srgbClr val="FFFFFF"/>
                </a:highlight>
              </a:rPr>
              <a:t>статьи, блоги, видео</a:t>
            </a:r>
            <a:r>
              <a:rPr lang="ru" sz="1385" i="1">
                <a:solidFill>
                  <a:schemeClr val="dk1"/>
                </a:solidFill>
                <a:highlight>
                  <a:srgbClr val="FFFFFF"/>
                </a:highlight>
              </a:rPr>
              <a:t> и т.д.</a:t>
            </a:r>
            <a:endParaRPr sz="1385" i="1">
              <a:solidFill>
                <a:schemeClr val="dk1"/>
              </a:solidFill>
              <a:highlight>
                <a:srgbClr val="FFFFFF"/>
              </a:highlight>
            </a:endParaRPr>
          </a:p>
          <a:p>
            <a:pPr marL="0" lvl="0" indent="0" algn="l" rtl="0">
              <a:spcBef>
                <a:spcPts val="1200"/>
              </a:spcBef>
              <a:spcAft>
                <a:spcPts val="0"/>
              </a:spcAft>
              <a:buNone/>
            </a:pPr>
            <a:r>
              <a:rPr lang="ru" sz="1385" i="1">
                <a:solidFill>
                  <a:schemeClr val="dk1"/>
                </a:solidFill>
                <a:highlight>
                  <a:srgbClr val="FFFFFF"/>
                </a:highlight>
              </a:rPr>
              <a:t>2. </a:t>
            </a:r>
            <a:r>
              <a:rPr lang="ru" sz="1385" b="1" i="1">
                <a:solidFill>
                  <a:schemeClr val="dk1"/>
                </a:solidFill>
                <a:highlight>
                  <a:srgbClr val="FFFFFF"/>
                </a:highlight>
              </a:rPr>
              <a:t>Социальные сети</a:t>
            </a:r>
            <a:r>
              <a:rPr lang="ru" sz="1385" i="1">
                <a:solidFill>
                  <a:schemeClr val="dk1"/>
                </a:solidFill>
                <a:highlight>
                  <a:srgbClr val="FFFFFF"/>
                </a:highlight>
              </a:rPr>
              <a:t>: использование социальных сетей для продвижения нашего проекта и привлечения внимания целевой аудитории.</a:t>
            </a:r>
            <a:endParaRPr sz="1385" i="1">
              <a:solidFill>
                <a:schemeClr val="dk1"/>
              </a:solidFill>
              <a:highlight>
                <a:srgbClr val="FFFFFF"/>
              </a:highlight>
            </a:endParaRPr>
          </a:p>
          <a:p>
            <a:pPr marL="0" lvl="0" indent="0" algn="l" rtl="0">
              <a:spcBef>
                <a:spcPts val="1200"/>
              </a:spcBef>
              <a:spcAft>
                <a:spcPts val="0"/>
              </a:spcAft>
              <a:buNone/>
            </a:pPr>
            <a:r>
              <a:rPr lang="ru" sz="1385" i="1">
                <a:solidFill>
                  <a:schemeClr val="dk1"/>
                </a:solidFill>
                <a:highlight>
                  <a:srgbClr val="FFFFFF"/>
                </a:highlight>
              </a:rPr>
              <a:t>3. </a:t>
            </a:r>
            <a:r>
              <a:rPr lang="ru" sz="1385" b="1" i="1">
                <a:solidFill>
                  <a:schemeClr val="dk1"/>
                </a:solidFill>
                <a:highlight>
                  <a:srgbClr val="FFFFFF"/>
                </a:highlight>
              </a:rPr>
              <a:t>Email-маркетинг</a:t>
            </a:r>
            <a:r>
              <a:rPr lang="ru" sz="1385" i="1">
                <a:solidFill>
                  <a:schemeClr val="dk1"/>
                </a:solidFill>
                <a:highlight>
                  <a:srgbClr val="FFFFFF"/>
                </a:highlight>
              </a:rPr>
              <a:t>: отправка персонализированных писем нашим потенциальным клиентам, которые будут заинтересованы в нашем продукте.</a:t>
            </a:r>
            <a:endParaRPr sz="1385" i="1">
              <a:solidFill>
                <a:schemeClr val="dk1"/>
              </a:solidFill>
              <a:highlight>
                <a:srgbClr val="FFFFFF"/>
              </a:highlight>
            </a:endParaRPr>
          </a:p>
          <a:p>
            <a:pPr marL="0" lvl="0" indent="0" algn="l" rtl="0">
              <a:spcBef>
                <a:spcPts val="1200"/>
              </a:spcBef>
              <a:spcAft>
                <a:spcPts val="0"/>
              </a:spcAft>
              <a:buNone/>
            </a:pPr>
            <a:r>
              <a:rPr lang="ru" sz="1385" i="1">
                <a:solidFill>
                  <a:schemeClr val="dk1"/>
                </a:solidFill>
                <a:highlight>
                  <a:srgbClr val="FFFFFF"/>
                </a:highlight>
              </a:rPr>
              <a:t>4. </a:t>
            </a:r>
            <a:r>
              <a:rPr lang="ru" sz="1385" b="1" i="1">
                <a:solidFill>
                  <a:schemeClr val="dk1"/>
                </a:solidFill>
                <a:highlight>
                  <a:srgbClr val="FFFFFF"/>
                </a:highlight>
              </a:rPr>
              <a:t>Участие в конференциях и выставках</a:t>
            </a:r>
            <a:r>
              <a:rPr lang="ru" sz="1385" i="1">
                <a:solidFill>
                  <a:schemeClr val="dk1"/>
                </a:solidFill>
                <a:highlight>
                  <a:srgbClr val="FFFFFF"/>
                </a:highlight>
              </a:rPr>
              <a:t>: участие в отраслевых мероприятиях для привлечения внимания к нашему продукту и установления контактов с потенциальными клиентами.</a:t>
            </a:r>
            <a:endParaRPr sz="1385" i="1">
              <a:solidFill>
                <a:schemeClr val="dk1"/>
              </a:solidFill>
              <a:highlight>
                <a:srgbClr val="FFFFFF"/>
              </a:highlight>
            </a:endParaRPr>
          </a:p>
          <a:p>
            <a:pPr marL="0" lvl="0" indent="0" algn="l" rtl="0">
              <a:spcBef>
                <a:spcPts val="1200"/>
              </a:spcBef>
              <a:spcAft>
                <a:spcPts val="1200"/>
              </a:spcAft>
              <a:buNone/>
            </a:pPr>
            <a:r>
              <a:rPr lang="ru" sz="1385" i="1">
                <a:solidFill>
                  <a:schemeClr val="dk1"/>
                </a:solidFill>
                <a:highlight>
                  <a:srgbClr val="FFFFFF"/>
                </a:highlight>
              </a:rPr>
              <a:t>5. </a:t>
            </a:r>
            <a:r>
              <a:rPr lang="ru" sz="1385" b="1" i="1">
                <a:solidFill>
                  <a:schemeClr val="dk1"/>
                </a:solidFill>
                <a:highlight>
                  <a:srgbClr val="FFFFFF"/>
                </a:highlight>
              </a:rPr>
              <a:t>Рекомендации и отзывы</a:t>
            </a:r>
            <a:r>
              <a:rPr lang="ru" sz="1385" i="1">
                <a:solidFill>
                  <a:schemeClr val="dk1"/>
                </a:solidFill>
                <a:highlight>
                  <a:srgbClr val="FFFFFF"/>
                </a:highlight>
              </a:rPr>
              <a:t>: использование положительных отзывов и рекомендаций от наших клиентов для привлечения новых клиентов.</a:t>
            </a:r>
            <a:endParaRPr sz="2400">
              <a:solidFill>
                <a:schemeClr val="dk1"/>
              </a:solidFill>
              <a:highlight>
                <a:srgbClr val="FFFFFF"/>
              </a:highlight>
              <a:latin typeface="Calibri"/>
              <a:ea typeface="Calibri"/>
              <a:cs typeface="Calibri"/>
              <a:sym typeface="Calibri"/>
            </a:endParaRPr>
          </a:p>
        </p:txBody>
      </p:sp>
      <p:sp>
        <p:nvSpPr>
          <p:cNvPr id="176" name="Google Shape;176;p26"/>
          <p:cNvSpPr txBox="1"/>
          <p:nvPr/>
        </p:nvSpPr>
        <p:spPr>
          <a:xfrm>
            <a:off x="1480550" y="140404"/>
            <a:ext cx="7101600" cy="862200"/>
          </a:xfrm>
          <a:prstGeom prst="rect">
            <a:avLst/>
          </a:prstGeom>
          <a:noFill/>
          <a:ln>
            <a:noFill/>
          </a:ln>
        </p:spPr>
        <p:txBody>
          <a:bodyPr spcFirstLastPara="1" wrap="square" lIns="68575" tIns="68575" rIns="68575" bIns="68575" anchor="t" anchorCtr="0">
            <a:noAutofit/>
          </a:bodyPr>
          <a:lstStyle/>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Стратегии выхода на рынок. </a:t>
            </a:r>
            <a:endParaRPr sz="2400" b="1">
              <a:solidFill>
                <a:srgbClr val="0B5394"/>
              </a:solidFill>
              <a:latin typeface="PT Sans"/>
              <a:ea typeface="PT Sans"/>
              <a:cs typeface="PT Sans"/>
              <a:sym typeface="PT Sans"/>
            </a:endParaRPr>
          </a:p>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Организация продаж и продвижения продукта</a:t>
            </a:r>
            <a:endParaRPr sz="2400" b="1">
              <a:solidFill>
                <a:srgbClr val="0B5394"/>
              </a:solidFill>
              <a:latin typeface="PT Sans"/>
              <a:ea typeface="PT Sans"/>
              <a:cs typeface="PT Sans"/>
              <a:sym typeface="PT Sans"/>
            </a:endParaRPr>
          </a:p>
          <a:p>
            <a:pPr marL="0" marR="0" lvl="0" indent="0" algn="r" rtl="0">
              <a:spcBef>
                <a:spcPts val="0"/>
              </a:spcBef>
              <a:spcAft>
                <a:spcPts val="0"/>
              </a:spcAft>
              <a:buClr>
                <a:srgbClr val="0B5394"/>
              </a:buClr>
              <a:buSzPts val="2400"/>
              <a:buFont typeface="PT Sans"/>
              <a:buNone/>
            </a:pP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7"/>
          <p:cNvSpPr txBox="1">
            <a:spLocks noGrp="1"/>
          </p:cNvSpPr>
          <p:nvPr>
            <p:ph type="body" idx="1"/>
          </p:nvPr>
        </p:nvSpPr>
        <p:spPr>
          <a:xfrm>
            <a:off x="223650" y="1130150"/>
            <a:ext cx="5154600" cy="3416400"/>
          </a:xfrm>
          <a:prstGeom prst="rect">
            <a:avLst/>
          </a:prstGeom>
        </p:spPr>
        <p:txBody>
          <a:bodyPr spcFirstLastPara="1" wrap="square" lIns="91425" tIns="91425" rIns="91425" bIns="91425" anchor="t" anchorCtr="0">
            <a:noAutofit/>
          </a:bodyPr>
          <a:lstStyle/>
          <a:p>
            <a:pPr marL="0" marR="0" lvl="0" indent="0" algn="l" rtl="0">
              <a:lnSpc>
                <a:spcPct val="95000"/>
              </a:lnSpc>
              <a:spcBef>
                <a:spcPts val="1200"/>
              </a:spcBef>
              <a:spcAft>
                <a:spcPts val="0"/>
              </a:spcAft>
              <a:buSzPts val="688"/>
              <a:buNone/>
            </a:pPr>
            <a:r>
              <a:rPr lang="ru" sz="1066" i="1">
                <a:solidFill>
                  <a:schemeClr val="dk1"/>
                </a:solidFill>
                <a:highlight>
                  <a:srgbClr val="FFFFFF"/>
                </a:highlight>
              </a:rPr>
              <a:t>Процесс продаж будет состоять из нескольких этапов:</a:t>
            </a:r>
            <a:endParaRPr sz="1066" i="1">
              <a:solidFill>
                <a:schemeClr val="dk1"/>
              </a:solidFill>
              <a:highlight>
                <a:srgbClr val="FFFFFF"/>
              </a:highlight>
            </a:endParaRPr>
          </a:p>
          <a:p>
            <a:pPr marL="0" marR="0" lvl="0" indent="0" algn="l" rtl="0">
              <a:lnSpc>
                <a:spcPct val="95000"/>
              </a:lnSpc>
              <a:spcBef>
                <a:spcPts val="1200"/>
              </a:spcBef>
              <a:spcAft>
                <a:spcPts val="0"/>
              </a:spcAft>
              <a:buSzPts val="688"/>
              <a:buNone/>
            </a:pPr>
            <a:r>
              <a:rPr lang="ru" sz="1066" i="1">
                <a:solidFill>
                  <a:schemeClr val="dk1"/>
                </a:solidFill>
                <a:highlight>
                  <a:srgbClr val="FFFFFF"/>
                </a:highlight>
              </a:rPr>
              <a:t>1. </a:t>
            </a:r>
            <a:r>
              <a:rPr lang="ru" sz="1066" b="1" i="1">
                <a:solidFill>
                  <a:schemeClr val="dk1"/>
                </a:solidFill>
                <a:highlight>
                  <a:srgbClr val="FFFFFF"/>
                </a:highlight>
              </a:rPr>
              <a:t>Идентификация потенциальных клиентов</a:t>
            </a:r>
            <a:endParaRPr sz="1066" b="1" i="1">
              <a:solidFill>
                <a:schemeClr val="dk1"/>
              </a:solidFill>
              <a:highlight>
                <a:srgbClr val="FFFFFF"/>
              </a:highlight>
            </a:endParaRPr>
          </a:p>
          <a:p>
            <a:pPr marL="0" marR="0" lvl="0" indent="0" algn="l" rtl="0">
              <a:lnSpc>
                <a:spcPct val="95000"/>
              </a:lnSpc>
              <a:spcBef>
                <a:spcPts val="1200"/>
              </a:spcBef>
              <a:spcAft>
                <a:spcPts val="0"/>
              </a:spcAft>
              <a:buSzPts val="688"/>
              <a:buNone/>
            </a:pPr>
            <a:r>
              <a:rPr lang="ru" sz="1066" i="1">
                <a:solidFill>
                  <a:schemeClr val="dk1"/>
                </a:solidFill>
                <a:highlight>
                  <a:srgbClr val="FFFFFF"/>
                </a:highlight>
              </a:rPr>
              <a:t>2.</a:t>
            </a:r>
            <a:r>
              <a:rPr lang="ru" sz="1066" b="1" i="1">
                <a:solidFill>
                  <a:schemeClr val="dk1"/>
                </a:solidFill>
                <a:highlight>
                  <a:srgbClr val="FFFFFF"/>
                </a:highlight>
              </a:rPr>
              <a:t> Установление контакта</a:t>
            </a:r>
            <a:r>
              <a:rPr lang="ru" sz="1066" i="1">
                <a:solidFill>
                  <a:schemeClr val="dk1"/>
                </a:solidFill>
                <a:highlight>
                  <a:srgbClr val="FFFFFF"/>
                </a:highlight>
              </a:rPr>
              <a:t>: Мы можем использовать различные каналы связи, такие как социальные сети, email-маркетинг или участие в отраслевых мероприятиях.</a:t>
            </a:r>
            <a:endParaRPr sz="1066" i="1">
              <a:solidFill>
                <a:schemeClr val="dk1"/>
              </a:solidFill>
              <a:highlight>
                <a:srgbClr val="FFFFFF"/>
              </a:highlight>
            </a:endParaRPr>
          </a:p>
          <a:p>
            <a:pPr marL="0" marR="0" lvl="0" indent="0" algn="l" rtl="0">
              <a:lnSpc>
                <a:spcPct val="95000"/>
              </a:lnSpc>
              <a:spcBef>
                <a:spcPts val="1200"/>
              </a:spcBef>
              <a:spcAft>
                <a:spcPts val="0"/>
              </a:spcAft>
              <a:buSzPts val="688"/>
              <a:buNone/>
            </a:pPr>
            <a:r>
              <a:rPr lang="ru" sz="1066" i="1">
                <a:solidFill>
                  <a:schemeClr val="dk1"/>
                </a:solidFill>
                <a:highlight>
                  <a:srgbClr val="FFFFFF"/>
                </a:highlight>
              </a:rPr>
              <a:t>3. </a:t>
            </a:r>
            <a:r>
              <a:rPr lang="ru" sz="1066" b="1" i="1">
                <a:solidFill>
                  <a:schemeClr val="dk1"/>
                </a:solidFill>
                <a:highlight>
                  <a:srgbClr val="FFFFFF"/>
                </a:highlight>
              </a:rPr>
              <a:t>Презентация продукта</a:t>
            </a:r>
            <a:r>
              <a:rPr lang="ru" sz="1066" i="1">
                <a:solidFill>
                  <a:schemeClr val="dk1"/>
                </a:solidFill>
                <a:highlight>
                  <a:srgbClr val="FFFFFF"/>
                </a:highlight>
              </a:rPr>
              <a:t>: На этом этапе мы должны показать, как наш продукт может помочь клиентам в принятии управленческих решений, какие возможности он предоставляет и как он отличается от конкурентов.</a:t>
            </a:r>
            <a:endParaRPr sz="1066" i="1">
              <a:solidFill>
                <a:schemeClr val="dk1"/>
              </a:solidFill>
              <a:highlight>
                <a:srgbClr val="FFFFFF"/>
              </a:highlight>
            </a:endParaRPr>
          </a:p>
          <a:p>
            <a:pPr marL="0" marR="0" lvl="0" indent="0" algn="l" rtl="0">
              <a:lnSpc>
                <a:spcPct val="95000"/>
              </a:lnSpc>
              <a:spcBef>
                <a:spcPts val="1200"/>
              </a:spcBef>
              <a:spcAft>
                <a:spcPts val="0"/>
              </a:spcAft>
              <a:buSzPts val="688"/>
              <a:buNone/>
            </a:pPr>
            <a:r>
              <a:rPr lang="ru" sz="1066" i="1">
                <a:solidFill>
                  <a:schemeClr val="dk1"/>
                </a:solidFill>
                <a:highlight>
                  <a:srgbClr val="FFFFFF"/>
                </a:highlight>
              </a:rPr>
              <a:t>4. </a:t>
            </a:r>
            <a:r>
              <a:rPr lang="ru" sz="1066" b="1" i="1">
                <a:solidFill>
                  <a:schemeClr val="dk1"/>
                </a:solidFill>
                <a:highlight>
                  <a:srgbClr val="FFFFFF"/>
                </a:highlight>
              </a:rPr>
              <a:t>Обсуждение условий</a:t>
            </a:r>
            <a:r>
              <a:rPr lang="ru" sz="1066" i="1">
                <a:solidFill>
                  <a:schemeClr val="dk1"/>
                </a:solidFill>
                <a:highlight>
                  <a:srgbClr val="FFFFFF"/>
                </a:highlight>
              </a:rPr>
              <a:t>: Если потенциальный клиент заинтересовался нашим продуктом, мы можем обсудить условия сотрудничества. На этом этапе мы должны обсудить цену, сроки, условия оплаты и т.д.</a:t>
            </a:r>
            <a:endParaRPr sz="1066" i="1">
              <a:solidFill>
                <a:schemeClr val="dk1"/>
              </a:solidFill>
              <a:highlight>
                <a:srgbClr val="FFFFFF"/>
              </a:highlight>
            </a:endParaRPr>
          </a:p>
          <a:p>
            <a:pPr marL="0" marR="0" lvl="0" indent="0" algn="l" rtl="0">
              <a:lnSpc>
                <a:spcPct val="95000"/>
              </a:lnSpc>
              <a:spcBef>
                <a:spcPts val="1200"/>
              </a:spcBef>
              <a:spcAft>
                <a:spcPts val="0"/>
              </a:spcAft>
              <a:buSzPts val="688"/>
              <a:buNone/>
            </a:pPr>
            <a:r>
              <a:rPr lang="ru" sz="1066" i="1">
                <a:solidFill>
                  <a:schemeClr val="dk1"/>
                </a:solidFill>
                <a:highlight>
                  <a:srgbClr val="FFFFFF"/>
                </a:highlight>
              </a:rPr>
              <a:t>5. </a:t>
            </a:r>
            <a:r>
              <a:rPr lang="ru" sz="1066" b="1" i="1">
                <a:solidFill>
                  <a:schemeClr val="dk1"/>
                </a:solidFill>
                <a:highlight>
                  <a:srgbClr val="FFFFFF"/>
                </a:highlight>
              </a:rPr>
              <a:t>Заключение сделки</a:t>
            </a:r>
            <a:r>
              <a:rPr lang="ru" sz="1066" i="1">
                <a:solidFill>
                  <a:schemeClr val="dk1"/>
                </a:solidFill>
                <a:highlight>
                  <a:srgbClr val="FFFFFF"/>
                </a:highlight>
              </a:rPr>
              <a:t>: Если условия сотрудничества устраивают обе стороны, мы можем заключить сделку. На этом этапе мы должны подписать договор и начать работу над проектом.</a:t>
            </a:r>
            <a:endParaRPr sz="1066" i="1">
              <a:solidFill>
                <a:schemeClr val="dk1"/>
              </a:solidFill>
              <a:highlight>
                <a:srgbClr val="FFFFFF"/>
              </a:highlight>
            </a:endParaRPr>
          </a:p>
          <a:p>
            <a:pPr marL="0" marR="0" lvl="0" indent="0" algn="l" rtl="0">
              <a:lnSpc>
                <a:spcPct val="95000"/>
              </a:lnSpc>
              <a:spcBef>
                <a:spcPts val="1200"/>
              </a:spcBef>
              <a:spcAft>
                <a:spcPts val="1200"/>
              </a:spcAft>
              <a:buSzPts val="688"/>
              <a:buNone/>
            </a:pPr>
            <a:r>
              <a:rPr lang="ru" sz="1066" i="1">
                <a:solidFill>
                  <a:schemeClr val="dk1"/>
                </a:solidFill>
                <a:highlight>
                  <a:srgbClr val="FFFFFF"/>
                </a:highlight>
              </a:rPr>
              <a:t>Каждый этап требует особого внимания и профессионального подхода, чтобы добиться успеха в продажах.</a:t>
            </a:r>
            <a:endParaRPr sz="1066" i="1">
              <a:solidFill>
                <a:schemeClr val="dk1"/>
              </a:solidFill>
              <a:highlight>
                <a:srgbClr val="FFFFFF"/>
              </a:highlight>
            </a:endParaRPr>
          </a:p>
        </p:txBody>
      </p:sp>
      <p:sp>
        <p:nvSpPr>
          <p:cNvPr id="182" name="Google Shape;182;p27"/>
          <p:cNvSpPr txBox="1"/>
          <p:nvPr/>
        </p:nvSpPr>
        <p:spPr>
          <a:xfrm>
            <a:off x="1480550" y="140404"/>
            <a:ext cx="7101600" cy="862200"/>
          </a:xfrm>
          <a:prstGeom prst="rect">
            <a:avLst/>
          </a:prstGeom>
          <a:noFill/>
          <a:ln>
            <a:noFill/>
          </a:ln>
        </p:spPr>
        <p:txBody>
          <a:bodyPr spcFirstLastPara="1" wrap="square" lIns="68575" tIns="68575" rIns="68575" bIns="68575" anchor="t" anchorCtr="0">
            <a:noAutofit/>
          </a:bodyPr>
          <a:lstStyle/>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Стратегии выхода на рынок. </a:t>
            </a:r>
            <a:endParaRPr sz="2400" b="1">
              <a:solidFill>
                <a:srgbClr val="0B5394"/>
              </a:solidFill>
              <a:latin typeface="PT Sans"/>
              <a:ea typeface="PT Sans"/>
              <a:cs typeface="PT Sans"/>
              <a:sym typeface="PT Sans"/>
            </a:endParaRPr>
          </a:p>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Организация продаж и продвижения продукта</a:t>
            </a:r>
            <a:endParaRPr sz="2400" b="1">
              <a:solidFill>
                <a:srgbClr val="0B5394"/>
              </a:solidFill>
              <a:latin typeface="PT Sans"/>
              <a:ea typeface="PT Sans"/>
              <a:cs typeface="PT Sans"/>
              <a:sym typeface="PT Sans"/>
            </a:endParaRPr>
          </a:p>
          <a:p>
            <a:pPr marL="0" marR="0" lvl="0" indent="0" algn="r" rtl="0">
              <a:spcBef>
                <a:spcPts val="0"/>
              </a:spcBef>
              <a:spcAft>
                <a:spcPts val="0"/>
              </a:spcAft>
              <a:buClr>
                <a:srgbClr val="0B5394"/>
              </a:buClr>
              <a:buSzPts val="2400"/>
              <a:buFont typeface="PT Sans"/>
              <a:buNone/>
            </a:pP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pic>
        <p:nvPicPr>
          <p:cNvPr id="183" name="Google Shape;183;p27"/>
          <p:cNvPicPr preferRelativeResize="0"/>
          <p:nvPr/>
        </p:nvPicPr>
        <p:blipFill>
          <a:blip r:embed="rId3">
            <a:alphaModFix/>
          </a:blip>
          <a:stretch>
            <a:fillRect/>
          </a:stretch>
        </p:blipFill>
        <p:spPr>
          <a:xfrm>
            <a:off x="5304925" y="1471374"/>
            <a:ext cx="3649999" cy="2733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8"/>
          <p:cNvSpPr txBox="1">
            <a:spLocks noGrp="1"/>
          </p:cNvSpPr>
          <p:nvPr>
            <p:ph type="title"/>
          </p:nvPr>
        </p:nvSpPr>
        <p:spPr>
          <a:xfrm>
            <a:off x="533050" y="262975"/>
            <a:ext cx="8520600" cy="572700"/>
          </a:xfrm>
          <a:prstGeom prst="rect">
            <a:avLst/>
          </a:prstGeom>
        </p:spPr>
        <p:txBody>
          <a:bodyPr spcFirstLastPara="1" wrap="square" lIns="91425" tIns="91425" rIns="91425" bIns="91425" anchor="t" anchorCtr="0">
            <a:normAutofit fontScale="90000"/>
          </a:bodyPr>
          <a:lstStyle/>
          <a:p>
            <a:pPr marL="0" lvl="0" indent="0" algn="r" rtl="0">
              <a:lnSpc>
                <a:spcPct val="115000"/>
              </a:lnSpc>
              <a:spcBef>
                <a:spcPts val="0"/>
              </a:spcBef>
              <a:spcAft>
                <a:spcPts val="0"/>
              </a:spcAft>
              <a:buClr>
                <a:schemeClr val="dk1"/>
              </a:buClr>
              <a:buSzPct val="45833"/>
              <a:buFont typeface="Arial"/>
              <a:buNone/>
            </a:pPr>
            <a:r>
              <a:rPr lang="ru" sz="2400" b="1">
                <a:solidFill>
                  <a:srgbClr val="0B5394"/>
                </a:solidFill>
                <a:latin typeface="PT Sans"/>
                <a:ea typeface="PT Sans"/>
                <a:cs typeface="PT Sans"/>
                <a:sym typeface="PT Sans"/>
              </a:rPr>
              <a:t>Смета (потребность в инвестициях)</a:t>
            </a:r>
            <a:endParaRPr sz="2400" b="1">
              <a:solidFill>
                <a:srgbClr val="0B5394"/>
              </a:solidFill>
              <a:latin typeface="PT Sans"/>
              <a:ea typeface="PT Sans"/>
              <a:cs typeface="PT Sans"/>
              <a:sym typeface="PT Sans"/>
            </a:endParaRPr>
          </a:p>
          <a:p>
            <a:pPr marL="0" lvl="0" indent="0" algn="r" rtl="0">
              <a:lnSpc>
                <a:spcPct val="115000"/>
              </a:lnSpc>
              <a:spcBef>
                <a:spcPts val="0"/>
              </a:spcBef>
              <a:spcAft>
                <a:spcPts val="0"/>
              </a:spcAft>
              <a:buClr>
                <a:schemeClr val="dk1"/>
              </a:buClr>
              <a:buSzPct val="45833"/>
              <a:buFont typeface="Arial"/>
              <a:buNone/>
            </a:pPr>
            <a:r>
              <a:rPr lang="ru" sz="2400" b="1">
                <a:solidFill>
                  <a:srgbClr val="0B5394"/>
                </a:solidFill>
                <a:latin typeface="PT Sans"/>
                <a:ea typeface="PT Sans"/>
                <a:cs typeface="PT Sans"/>
                <a:sym typeface="PT Sans"/>
              </a:rPr>
              <a:t> и/или финансовая модель проекта</a:t>
            </a:r>
            <a:endParaRPr sz="2400" b="1">
              <a:solidFill>
                <a:srgbClr val="0B5394"/>
              </a:solidFill>
              <a:latin typeface="PT Sans"/>
              <a:ea typeface="PT Sans"/>
              <a:cs typeface="PT Sans"/>
              <a:sym typeface="PT Sans"/>
            </a:endParaRPr>
          </a:p>
        </p:txBody>
      </p:sp>
      <p:pic>
        <p:nvPicPr>
          <p:cNvPr id="189" name="Google Shape;189;p28"/>
          <p:cNvPicPr preferRelativeResize="0"/>
          <p:nvPr/>
        </p:nvPicPr>
        <p:blipFill>
          <a:blip r:embed="rId3">
            <a:alphaModFix/>
          </a:blip>
          <a:stretch>
            <a:fillRect/>
          </a:stretch>
        </p:blipFill>
        <p:spPr>
          <a:xfrm>
            <a:off x="168775" y="1946450"/>
            <a:ext cx="8806451" cy="2033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ФИНАНСОВЫЕ ПОКАЗАТЕЛИ ПРОЕКТА </a:t>
            </a:r>
            <a:endParaRPr lang="ru-RU" dirty="0"/>
          </a:p>
        </p:txBody>
      </p:sp>
      <p:graphicFrame>
        <p:nvGraphicFramePr>
          <p:cNvPr id="4" name="Схема 3"/>
          <p:cNvGraphicFramePr/>
          <p:nvPr/>
        </p:nvGraphicFramePr>
        <p:xfrm>
          <a:off x="1938528" y="1360626"/>
          <a:ext cx="5681472" cy="32431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Font typeface="PT Sans"/>
              <a:buChar char="-"/>
            </a:pPr>
            <a:r>
              <a:rPr lang="ru">
                <a:solidFill>
                  <a:schemeClr val="dk1"/>
                </a:solidFill>
                <a:latin typeface="PT Sans"/>
                <a:ea typeface="PT Sans"/>
                <a:cs typeface="PT Sans"/>
                <a:sym typeface="PT Sans"/>
              </a:rPr>
              <a:t>Продажа и заключение сделок с потенциальными клиентами.</a:t>
            </a:r>
            <a:endParaRPr>
              <a:solidFill>
                <a:schemeClr val="dk1"/>
              </a:solidFill>
              <a:latin typeface="PT Sans"/>
              <a:ea typeface="PT Sans"/>
              <a:cs typeface="PT Sans"/>
              <a:sym typeface="PT Sans"/>
            </a:endParaRPr>
          </a:p>
        </p:txBody>
      </p:sp>
      <p:sp>
        <p:nvSpPr>
          <p:cNvPr id="195" name="Google Shape;195;p29"/>
          <p:cNvSpPr txBox="1"/>
          <p:nvPr/>
        </p:nvSpPr>
        <p:spPr>
          <a:xfrm>
            <a:off x="1480550" y="140401"/>
            <a:ext cx="7101600" cy="556500"/>
          </a:xfrm>
          <a:prstGeom prst="rect">
            <a:avLst/>
          </a:prstGeom>
          <a:noFill/>
          <a:ln>
            <a:noFill/>
          </a:ln>
        </p:spPr>
        <p:txBody>
          <a:bodyPr spcFirstLastPara="1" wrap="square" lIns="68575" tIns="68575" rIns="68575" bIns="68575" anchor="t" anchorCtr="0">
            <a:noAutofit/>
          </a:bodyPr>
          <a:lstStyle/>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Предполагаемые источники финансирования</a:t>
            </a:r>
            <a:endParaRPr sz="700">
              <a:solidFill>
                <a:schemeClr val="dk1"/>
              </a:solidFill>
              <a:latin typeface="PT Sans"/>
              <a:ea typeface="PT Sans"/>
              <a:cs typeface="PT Sans"/>
              <a:sym typeface="PT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0"/>
          <p:cNvSpPr txBox="1"/>
          <p:nvPr/>
        </p:nvSpPr>
        <p:spPr>
          <a:xfrm>
            <a:off x="1480550" y="140404"/>
            <a:ext cx="7101600" cy="862200"/>
          </a:xfrm>
          <a:prstGeom prst="rect">
            <a:avLst/>
          </a:prstGeom>
          <a:noFill/>
          <a:ln>
            <a:noFill/>
          </a:ln>
        </p:spPr>
        <p:txBody>
          <a:bodyPr spcFirstLastPara="1" wrap="square" lIns="68575" tIns="68575" rIns="68575" bIns="68575" anchor="t" anchorCtr="0">
            <a:noAutofit/>
          </a:bodyPr>
          <a:lstStyle/>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Календарный план развития проекта</a:t>
            </a:r>
            <a:br>
              <a:rPr lang="ru" sz="2400" b="1">
                <a:solidFill>
                  <a:srgbClr val="0B5394"/>
                </a:solidFill>
                <a:latin typeface="PT Sans"/>
                <a:ea typeface="PT Sans"/>
                <a:cs typeface="PT Sans"/>
                <a:sym typeface="PT Sans"/>
              </a:rPr>
            </a:br>
            <a:r>
              <a:rPr lang="ru" sz="2400" b="1">
                <a:solidFill>
                  <a:srgbClr val="0B5394"/>
                </a:solidFill>
                <a:latin typeface="PT Sans"/>
                <a:ea typeface="PT Sans"/>
                <a:cs typeface="PT Sans"/>
                <a:sym typeface="PT Sans"/>
              </a:rPr>
              <a:t>(до выхода на рынок)</a:t>
            </a:r>
            <a:endParaRPr sz="2400" b="1">
              <a:solidFill>
                <a:srgbClr val="0B5394"/>
              </a:solidFill>
              <a:latin typeface="PT Sans"/>
              <a:ea typeface="PT Sans"/>
              <a:cs typeface="PT Sans"/>
              <a:sym typeface="PT Sans"/>
            </a:endParaRPr>
          </a:p>
          <a:p>
            <a:pPr marL="0" marR="0" lvl="0" indent="0" algn="r" rtl="0">
              <a:spcBef>
                <a:spcPts val="0"/>
              </a:spcBef>
              <a:spcAft>
                <a:spcPts val="0"/>
              </a:spcAft>
              <a:buClr>
                <a:srgbClr val="0B5394"/>
              </a:buClr>
              <a:buSzPts val="2400"/>
              <a:buFont typeface="PT Sans"/>
              <a:buNone/>
            </a:pP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pic>
        <p:nvPicPr>
          <p:cNvPr id="201" name="Google Shape;201;p30"/>
          <p:cNvPicPr preferRelativeResize="0"/>
          <p:nvPr/>
        </p:nvPicPr>
        <p:blipFill>
          <a:blip r:embed="rId3">
            <a:alphaModFix/>
          </a:blip>
          <a:stretch>
            <a:fillRect/>
          </a:stretch>
        </p:blipFill>
        <p:spPr>
          <a:xfrm>
            <a:off x="122825" y="2258875"/>
            <a:ext cx="8898350" cy="11687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1"/>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p>
            <a:pPr marL="0" lvl="0" indent="0" algn="r" rtl="0">
              <a:lnSpc>
                <a:spcPct val="90000"/>
              </a:lnSpc>
              <a:spcBef>
                <a:spcPts val="0"/>
              </a:spcBef>
              <a:spcAft>
                <a:spcPts val="0"/>
              </a:spcAft>
              <a:buClr>
                <a:srgbClr val="1E4E79"/>
              </a:buClr>
              <a:buSzPts val="2100"/>
              <a:buFont typeface="Franklin Gothic"/>
              <a:buNone/>
            </a:pPr>
            <a:r>
              <a:rPr lang="ru" sz="2400" b="1">
                <a:solidFill>
                  <a:srgbClr val="0B5394"/>
                </a:solidFill>
                <a:latin typeface="PT Sans"/>
                <a:ea typeface="PT Sans"/>
                <a:cs typeface="PT Sans"/>
                <a:sym typeface="PT Sans"/>
              </a:rPr>
              <a:t>Команда проекта</a:t>
            </a:r>
            <a:endParaRPr sz="2400" b="1">
              <a:solidFill>
                <a:srgbClr val="0B5394"/>
              </a:solidFill>
              <a:latin typeface="PT Sans"/>
              <a:ea typeface="PT Sans"/>
              <a:cs typeface="PT Sans"/>
              <a:sym typeface="PT Sans"/>
            </a:endParaRPr>
          </a:p>
        </p:txBody>
      </p:sp>
      <p:sp>
        <p:nvSpPr>
          <p:cNvPr id="207" name="Google Shape;207;p31"/>
          <p:cNvSpPr/>
          <p:nvPr/>
        </p:nvSpPr>
        <p:spPr>
          <a:xfrm>
            <a:off x="320500" y="3697475"/>
            <a:ext cx="2622300" cy="2805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 sz="1100" b="1">
                <a:solidFill>
                  <a:srgbClr val="003462"/>
                </a:solidFill>
                <a:latin typeface="Calibri"/>
                <a:ea typeface="Calibri"/>
                <a:cs typeface="Calibri"/>
                <a:sym typeface="Calibri"/>
              </a:rPr>
              <a:t>Пуговкина Анастасия Ильинична</a:t>
            </a:r>
            <a:endParaRPr sz="1100">
              <a:solidFill>
                <a:schemeClr val="dk1"/>
              </a:solidFill>
              <a:latin typeface="Calibri"/>
              <a:ea typeface="Calibri"/>
              <a:cs typeface="Calibri"/>
              <a:sym typeface="Calibri"/>
            </a:endParaRPr>
          </a:p>
        </p:txBody>
      </p:sp>
      <p:sp>
        <p:nvSpPr>
          <p:cNvPr id="208" name="Google Shape;208;p31"/>
          <p:cNvSpPr/>
          <p:nvPr/>
        </p:nvSpPr>
        <p:spPr>
          <a:xfrm>
            <a:off x="311698" y="3980474"/>
            <a:ext cx="2160900" cy="2307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 sz="1100">
                <a:solidFill>
                  <a:srgbClr val="003462"/>
                </a:solidFill>
                <a:latin typeface="Calibri"/>
                <a:ea typeface="Calibri"/>
                <a:cs typeface="Calibri"/>
                <a:sym typeface="Calibri"/>
              </a:rPr>
              <a:t>Бизнес-аналитик</a:t>
            </a:r>
            <a:endParaRPr sz="1100">
              <a:solidFill>
                <a:srgbClr val="003462"/>
              </a:solidFill>
              <a:latin typeface="Calibri"/>
              <a:ea typeface="Calibri"/>
              <a:cs typeface="Calibri"/>
              <a:sym typeface="Calibri"/>
            </a:endParaRPr>
          </a:p>
        </p:txBody>
      </p:sp>
      <p:sp>
        <p:nvSpPr>
          <p:cNvPr id="209" name="Google Shape;209;p31"/>
          <p:cNvSpPr/>
          <p:nvPr/>
        </p:nvSpPr>
        <p:spPr>
          <a:xfrm>
            <a:off x="3360296" y="3681275"/>
            <a:ext cx="2423400" cy="2805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 sz="1100" b="1">
                <a:solidFill>
                  <a:srgbClr val="003462"/>
                </a:solidFill>
                <a:latin typeface="Calibri"/>
                <a:ea typeface="Calibri"/>
                <a:cs typeface="Calibri"/>
                <a:sym typeface="Calibri"/>
              </a:rPr>
              <a:t>Самошкин Никита Сергеевич</a:t>
            </a:r>
            <a:endParaRPr sz="1100" b="1">
              <a:solidFill>
                <a:schemeClr val="dk1"/>
              </a:solidFill>
              <a:latin typeface="Calibri"/>
              <a:ea typeface="Calibri"/>
              <a:cs typeface="Calibri"/>
              <a:sym typeface="Calibri"/>
            </a:endParaRPr>
          </a:p>
        </p:txBody>
      </p:sp>
      <p:sp>
        <p:nvSpPr>
          <p:cNvPr id="210" name="Google Shape;210;p31"/>
          <p:cNvSpPr/>
          <p:nvPr/>
        </p:nvSpPr>
        <p:spPr>
          <a:xfrm>
            <a:off x="3360296" y="3964274"/>
            <a:ext cx="2160900" cy="2307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 sz="1100">
                <a:solidFill>
                  <a:srgbClr val="003462"/>
                </a:solidFill>
                <a:latin typeface="Calibri"/>
                <a:ea typeface="Calibri"/>
                <a:cs typeface="Calibri"/>
                <a:sym typeface="Calibri"/>
              </a:rPr>
              <a:t>Специалист </a:t>
            </a:r>
            <a:endParaRPr sz="1100">
              <a:solidFill>
                <a:srgbClr val="003462"/>
              </a:solidFill>
              <a:latin typeface="Calibri"/>
              <a:ea typeface="Calibri"/>
              <a:cs typeface="Calibri"/>
              <a:sym typeface="Calibri"/>
            </a:endParaRPr>
          </a:p>
          <a:p>
            <a:pPr marL="0" marR="0" lvl="0" indent="0" algn="l" rtl="0">
              <a:spcBef>
                <a:spcPts val="0"/>
              </a:spcBef>
              <a:spcAft>
                <a:spcPts val="0"/>
              </a:spcAft>
              <a:buNone/>
            </a:pPr>
            <a:r>
              <a:rPr lang="ru" sz="1100">
                <a:solidFill>
                  <a:srgbClr val="003462"/>
                </a:solidFill>
                <a:latin typeface="Calibri"/>
                <a:ea typeface="Calibri"/>
                <a:cs typeface="Calibri"/>
                <a:sym typeface="Calibri"/>
              </a:rPr>
              <a:t>по базам данных</a:t>
            </a:r>
            <a:endParaRPr sz="1100">
              <a:solidFill>
                <a:srgbClr val="003462"/>
              </a:solidFill>
              <a:latin typeface="Calibri"/>
              <a:ea typeface="Calibri"/>
              <a:cs typeface="Calibri"/>
              <a:sym typeface="Calibri"/>
            </a:endParaRPr>
          </a:p>
        </p:txBody>
      </p:sp>
      <p:sp>
        <p:nvSpPr>
          <p:cNvPr id="211" name="Google Shape;211;p31"/>
          <p:cNvSpPr/>
          <p:nvPr/>
        </p:nvSpPr>
        <p:spPr>
          <a:xfrm>
            <a:off x="6417700" y="3697475"/>
            <a:ext cx="2559600" cy="2805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 sz="1100" b="1">
                <a:solidFill>
                  <a:srgbClr val="003462"/>
                </a:solidFill>
                <a:latin typeface="Calibri"/>
                <a:ea typeface="Calibri"/>
                <a:cs typeface="Calibri"/>
                <a:sym typeface="Calibri"/>
              </a:rPr>
              <a:t>Виссаров Никита Евгеньевич</a:t>
            </a:r>
            <a:endParaRPr sz="1100">
              <a:solidFill>
                <a:schemeClr val="dk1"/>
              </a:solidFill>
              <a:latin typeface="Calibri"/>
              <a:ea typeface="Calibri"/>
              <a:cs typeface="Calibri"/>
              <a:sym typeface="Calibri"/>
            </a:endParaRPr>
          </a:p>
        </p:txBody>
      </p:sp>
      <p:sp>
        <p:nvSpPr>
          <p:cNvPr id="212" name="Google Shape;212;p31"/>
          <p:cNvSpPr/>
          <p:nvPr/>
        </p:nvSpPr>
        <p:spPr>
          <a:xfrm>
            <a:off x="6408895" y="3980474"/>
            <a:ext cx="2160900" cy="2307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 sz="1100">
                <a:solidFill>
                  <a:srgbClr val="003462"/>
                </a:solidFill>
                <a:latin typeface="Calibri"/>
                <a:ea typeface="Calibri"/>
                <a:cs typeface="Calibri"/>
                <a:sym typeface="Calibri"/>
              </a:rPr>
              <a:t>Менеджер проекта</a:t>
            </a:r>
            <a:endParaRPr sz="1100">
              <a:solidFill>
                <a:srgbClr val="003462"/>
              </a:solidFill>
              <a:latin typeface="Calibri"/>
              <a:ea typeface="Calibri"/>
              <a:cs typeface="Calibri"/>
              <a:sym typeface="Calibri"/>
            </a:endParaRPr>
          </a:p>
        </p:txBody>
      </p:sp>
      <p:pic>
        <p:nvPicPr>
          <p:cNvPr id="213" name="Google Shape;213;p31"/>
          <p:cNvPicPr preferRelativeResize="0"/>
          <p:nvPr/>
        </p:nvPicPr>
        <p:blipFill>
          <a:blip r:embed="rId3">
            <a:alphaModFix/>
          </a:blip>
          <a:stretch>
            <a:fillRect/>
          </a:stretch>
        </p:blipFill>
        <p:spPr>
          <a:xfrm>
            <a:off x="6598746" y="1170125"/>
            <a:ext cx="1781211" cy="2374948"/>
          </a:xfrm>
          <a:prstGeom prst="rect">
            <a:avLst/>
          </a:prstGeom>
          <a:noFill/>
          <a:ln>
            <a:noFill/>
          </a:ln>
        </p:spPr>
      </p:pic>
      <p:pic>
        <p:nvPicPr>
          <p:cNvPr id="214" name="Google Shape;214;p31"/>
          <p:cNvPicPr preferRelativeResize="0"/>
          <p:nvPr/>
        </p:nvPicPr>
        <p:blipFill>
          <a:blip r:embed="rId4">
            <a:alphaModFix/>
          </a:blip>
          <a:stretch>
            <a:fillRect/>
          </a:stretch>
        </p:blipFill>
        <p:spPr>
          <a:xfrm>
            <a:off x="3550138" y="1162025"/>
            <a:ext cx="1781213" cy="2374950"/>
          </a:xfrm>
          <a:prstGeom prst="rect">
            <a:avLst/>
          </a:prstGeom>
          <a:noFill/>
          <a:ln>
            <a:noFill/>
          </a:ln>
        </p:spPr>
      </p:pic>
      <p:pic>
        <p:nvPicPr>
          <p:cNvPr id="215" name="Google Shape;215;p31"/>
          <p:cNvPicPr preferRelativeResize="0"/>
          <p:nvPr/>
        </p:nvPicPr>
        <p:blipFill>
          <a:blip r:embed="rId5">
            <a:alphaModFix/>
          </a:blip>
          <a:stretch>
            <a:fillRect/>
          </a:stretch>
        </p:blipFill>
        <p:spPr>
          <a:xfrm>
            <a:off x="501538" y="1170125"/>
            <a:ext cx="1781213" cy="23749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2644</Words>
  <Application>Microsoft Office PowerPoint</Application>
  <PresentationFormat>Экран (16:9)</PresentationFormat>
  <Paragraphs>221</Paragraphs>
  <Slides>19</Slides>
  <Notes>18</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19</vt:i4>
      </vt:variant>
    </vt:vector>
  </HeadingPairs>
  <TitlesOfParts>
    <vt:vector size="28" baseType="lpstr">
      <vt:lpstr>Arial</vt:lpstr>
      <vt:lpstr>Helvetica Neue</vt:lpstr>
      <vt:lpstr>Lato Black</vt:lpstr>
      <vt:lpstr>PT Sans</vt:lpstr>
      <vt:lpstr>Calibri</vt:lpstr>
      <vt:lpstr>Courier New</vt:lpstr>
      <vt:lpstr>Times New Roman</vt:lpstr>
      <vt:lpstr>Franklin Gothic</vt:lpstr>
      <vt:lpstr>Simple Light</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Смета (потребность в инвестициях)  и/или финансовая модель проекта</vt:lpstr>
      <vt:lpstr>ФИНАНСОВЫЕ ПОКАЗАТЕЛИ ПРОЕКТА </vt:lpstr>
      <vt:lpstr>Слайд 17</vt:lpstr>
      <vt:lpstr>Слайд 18</vt:lpstr>
      <vt:lpstr>Команда проекта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Professional</dc:creator>
  <cp:lastModifiedBy>User Windows</cp:lastModifiedBy>
  <cp:revision>1</cp:revision>
  <dcterms:modified xsi:type="dcterms:W3CDTF">2023-11-29T18:25:27Z</dcterms:modified>
</cp:coreProperties>
</file>