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7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4" d="100"/>
          <a:sy n="104" d="100"/>
        </p:scale>
        <p:origin x="126" y="10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Использование </a:t>
            </a:r>
            <a:r>
              <a:rPr lang="ru-RU" sz="4000" dirty="0" err="1"/>
              <a:t>наноматериалов</a:t>
            </a:r>
            <a:r>
              <a:rPr lang="ru-RU" sz="4000" dirty="0"/>
              <a:t> в качестве микроудобрений в растениеводстве</a:t>
            </a: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Спикер – </a:t>
            </a:r>
            <a:r>
              <a:rPr lang="ru-RU" dirty="0" err="1" smtClean="0"/>
              <a:t>Курсяков</a:t>
            </a:r>
            <a:r>
              <a:rPr lang="ru-RU" dirty="0" smtClean="0"/>
              <a:t> Илья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4933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Описание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983814" y="2358048"/>
            <a:ext cx="602118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2700" marR="630555" lvl="0"/>
            <a:r>
              <a:rPr lang="ru-RU" sz="1600" dirty="0" smtClean="0">
                <a:sym typeface="Gilroy-Light"/>
              </a:rPr>
              <a:t>	</a:t>
            </a:r>
            <a:endParaRPr lang="ru-RU" sz="2000" dirty="0">
              <a:solidFill>
                <a:schemeClr val="dk1"/>
              </a:solidFill>
              <a:latin typeface="Times New Roman" panose="02020603050405020304" pitchFamily="18" charset="0"/>
              <a:ea typeface="Trebuchet MS"/>
              <a:cs typeface="Times New Roman" panose="02020603050405020304" pitchFamily="18" charset="0"/>
              <a:sym typeface="Trebuchet MS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5225435" y="1610497"/>
            <a:ext cx="65509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Исследования по применению </a:t>
            </a:r>
            <a:r>
              <a:rPr lang="ru-RU" dirty="0" err="1"/>
              <a:t>наноматериалов</a:t>
            </a:r>
            <a:r>
              <a:rPr lang="ru-RU" dirty="0"/>
              <a:t> в растениеводстве как микроудобрений представляют значительный интерес для повышения урожайности и качества сельскохозяйственных культур. </a:t>
            </a:r>
            <a:r>
              <a:rPr lang="ru-RU" dirty="0" err="1"/>
              <a:t>Наноматериалы</a:t>
            </a:r>
            <a:r>
              <a:rPr lang="ru-RU" dirty="0"/>
              <a:t>, включая </a:t>
            </a:r>
            <a:r>
              <a:rPr lang="ru-RU" dirty="0" err="1"/>
              <a:t>наночастицы</a:t>
            </a:r>
            <a:r>
              <a:rPr lang="ru-RU" dirty="0"/>
              <a:t> элементов и соединений, обладают уникальными свойствами, такими как высокая растворимость, повышенная доступность для растений и способность улучшать поглощение питательных веществ. Эти свойства позволяют эффективное проникновение удобрений на </a:t>
            </a:r>
            <a:r>
              <a:rPr lang="ru-RU" dirty="0" err="1"/>
              <a:t>наноуровне</a:t>
            </a:r>
            <a:r>
              <a:rPr lang="ru-RU" dirty="0"/>
              <a:t>, что способствует повышению усвояемости питательных элементов растениями. В данной аннотации обсуждаются потенциальные преимущества и перспективы использования </a:t>
            </a:r>
            <a:r>
              <a:rPr lang="ru-RU" dirty="0" err="1"/>
              <a:t>наноматериалов</a:t>
            </a:r>
            <a:r>
              <a:rPr lang="ru-RU" dirty="0"/>
              <a:t> в качестве микроудобрений для оптимизации </a:t>
            </a:r>
            <a:r>
              <a:rPr lang="ru-RU" dirty="0" err="1"/>
              <a:t>агроэкосистем</a:t>
            </a:r>
            <a:r>
              <a:rPr lang="ru-RU" dirty="0"/>
              <a:t> и улучшения устойчивости сельскохозяйственных культур к стрессовым условиям.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84" y="943446"/>
            <a:ext cx="4241621" cy="424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608" y="846369"/>
            <a:ext cx="115041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Как работает </a:t>
            </a:r>
            <a:r>
              <a:rPr lang="ru-RU" sz="3600" dirty="0" err="1" smtClean="0"/>
              <a:t>стартап</a:t>
            </a:r>
            <a:r>
              <a:rPr lang="ru-RU" sz="3600" dirty="0"/>
              <a:t> </a:t>
            </a:r>
            <a:r>
              <a:rPr lang="ru-RU" sz="3600" dirty="0" smtClean="0"/>
              <a:t>– проект (бизнес – модель)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2608" y="173374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Исследование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14" y="2660700"/>
            <a:ext cx="3499407" cy="104860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52608" y="375977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Производство и процесс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99" y="4468947"/>
            <a:ext cx="3676207" cy="131685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43889" y="5870995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Распространение: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определять эффективную систему распределения своих продуктов. Это может включать продажи через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онлайн-магазины.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283" y="1605414"/>
            <a:ext cx="2603218" cy="82303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096000" y="2478912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Партнерство с поставщиками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78062" y="476004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Маркетинг и продажи: Стартап будет разрабатывать маркетинговые стратегии для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продвижения.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2399" y="3414661"/>
            <a:ext cx="2444708" cy="13229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911" y="1408919"/>
            <a:ext cx="1853345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886154"/>
            <a:ext cx="1065586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 (потенциальные заказчики)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27" y="1792245"/>
            <a:ext cx="2048434" cy="22008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958" y="2892668"/>
            <a:ext cx="2719052" cy="194479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14" y="5090537"/>
            <a:ext cx="3657917" cy="16277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18302" y="2792767"/>
            <a:ext cx="524919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Фермерские хозяйства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Агрохолдинги</a:t>
            </a:r>
            <a:br>
              <a:rPr lang="ru-RU" dirty="0" smtClean="0"/>
            </a:br>
            <a:r>
              <a:rPr lang="ru-RU" dirty="0" smtClean="0"/>
              <a:t>НИИ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Государственные некоммерческие организации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623888" y="101554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Решение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3857" y="2146342"/>
            <a:ext cx="103536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algn="ctr">
              <a:buClr>
                <a:srgbClr val="000000"/>
              </a:buClr>
              <a:buFont typeface="Arial"/>
            </a:pPr>
            <a:r>
              <a:rPr lang="ru-RU" dirty="0"/>
              <a:t>Исследования по применению </a:t>
            </a:r>
            <a:r>
              <a:rPr lang="ru-RU" dirty="0" err="1"/>
              <a:t>наноматериалов</a:t>
            </a:r>
            <a:r>
              <a:rPr lang="ru-RU" dirty="0"/>
              <a:t> в растениеводстве как микроудобрений представляют значительный интерес для повышения урожайности и качества сельскохозяйственных культур. </a:t>
            </a:r>
            <a:r>
              <a:rPr lang="ru-RU" dirty="0" err="1"/>
              <a:t>Наноматериалы</a:t>
            </a:r>
            <a:r>
              <a:rPr lang="ru-RU" dirty="0"/>
              <a:t>, включая </a:t>
            </a:r>
            <a:r>
              <a:rPr lang="ru-RU" dirty="0" err="1"/>
              <a:t>наночастицы</a:t>
            </a:r>
            <a:r>
              <a:rPr lang="ru-RU" dirty="0"/>
              <a:t> элементов и соединений, обладают уникальными свойствами, такими как высокая растворимость, повышенная доступность для растений и способность улучшать поглощение питательных веществ. Эти свойства позволяют эффективное проникновение удобрений на </a:t>
            </a:r>
            <a:r>
              <a:rPr lang="ru-RU" dirty="0" err="1"/>
              <a:t>наноуровне</a:t>
            </a:r>
            <a:r>
              <a:rPr lang="ru-RU" dirty="0"/>
              <a:t>, что способствует повышению усвояемости питательных элементов растениями. В данной аннотации обсуждаются потенциальные преимущества и перспективы использования </a:t>
            </a:r>
            <a:r>
              <a:rPr lang="ru-RU" dirty="0" err="1"/>
              <a:t>наноматериалов</a:t>
            </a:r>
            <a:r>
              <a:rPr lang="ru-RU" dirty="0"/>
              <a:t> в качестве микроудобрений для оптимизации </a:t>
            </a:r>
            <a:r>
              <a:rPr lang="ru-RU" dirty="0" err="1"/>
              <a:t>агроэкосистем</a:t>
            </a:r>
            <a:r>
              <a:rPr lang="ru-RU" dirty="0"/>
              <a:t> и улучшения устойчивости сельскохозяйственных культур к стрессовым условиям.</a:t>
            </a:r>
            <a:endParaRPr lang="ru-RU" sz="2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25649" y="87146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19860" y="871467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+mj-lt"/>
              <a:buAutoNum type="arabicPeriod"/>
            </a:pPr>
            <a:r>
              <a:rPr lang="ru-RU" sz="1400" b="1" dirty="0">
                <a:solidFill>
                  <a:srgbClr val="374151"/>
                </a:solidFill>
                <a:latin typeface="Söhne"/>
              </a:rPr>
              <a:t>Фермеры и сельскохозяйственные предприятия: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 Это ключевые заказчики, которые заинтересованы в повышении урожайности, улучшении качества почвы и снижении затрат на удобрения. Они могут использовать </a:t>
            </a:r>
            <a:r>
              <a:rPr lang="ru-RU" sz="1400" dirty="0" err="1">
                <a:solidFill>
                  <a:srgbClr val="374151"/>
                </a:solidFill>
                <a:latin typeface="Söhne"/>
              </a:rPr>
              <a:t>наноматериалы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 в качестве инновационного решения для оптимизации уровня питательных веществ, необходимых для растений.</a:t>
            </a:r>
          </a:p>
          <a:p>
            <a:pPr>
              <a:buFont typeface="+mj-lt"/>
              <a:buAutoNum type="arabicPeriod"/>
            </a:pPr>
            <a:r>
              <a:rPr lang="ru-RU" sz="1400" b="1" dirty="0">
                <a:solidFill>
                  <a:srgbClr val="374151"/>
                </a:solidFill>
                <a:latin typeface="Söhne"/>
              </a:rPr>
              <a:t>Агротехнологические компании и дистрибьюторы удобрений: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 Компании, занимающиеся предоставлением сельскохозяйственным производителям различных технологий и продуктов, могут быть заинтересованы в расширении своего портфеля продукции за счет добавления инновационных удобрений на основе </a:t>
            </a:r>
            <a:r>
              <a:rPr lang="ru-RU" sz="1400" dirty="0" err="1">
                <a:solidFill>
                  <a:srgbClr val="374151"/>
                </a:solidFill>
                <a:latin typeface="Söhne"/>
              </a:rPr>
              <a:t>наноматериалов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sz="1400" b="1" dirty="0">
                <a:solidFill>
                  <a:srgbClr val="374151"/>
                </a:solidFill>
                <a:latin typeface="Söhne"/>
              </a:rPr>
              <a:t>Научные и исследовательские организации: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 Университеты, научные центры и лаборатории, занимающиеся сельскохозяйственными исследованиями, могут быть заинтересованы в использовании новых технологий для улучшения эффективности сельского хозяйства.</a:t>
            </a:r>
          </a:p>
          <a:p>
            <a:pPr>
              <a:buFont typeface="+mj-lt"/>
              <a:buAutoNum type="arabicPeriod"/>
            </a:pPr>
            <a:r>
              <a:rPr lang="ru-RU" sz="1400" b="1" dirty="0">
                <a:solidFill>
                  <a:srgbClr val="374151"/>
                </a:solidFill>
                <a:latin typeface="Söhne"/>
              </a:rPr>
              <a:t>Экологически ориентированные фермеры и сообщества: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 Фермеры, ориентированные на органическое производство или интересующиеся уменьшением экологического воздействия, могут быть заинтересованы в удобрениях на основе </a:t>
            </a:r>
            <a:r>
              <a:rPr lang="ru-RU" sz="1400" dirty="0" err="1">
                <a:solidFill>
                  <a:srgbClr val="374151"/>
                </a:solidFill>
                <a:latin typeface="Söhne"/>
              </a:rPr>
              <a:t>наноматериалов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, способствующих более устойчивому сельскому хозяйству.</a:t>
            </a:r>
          </a:p>
          <a:p>
            <a:pPr>
              <a:buFont typeface="+mj-lt"/>
              <a:buAutoNum type="arabicPeriod"/>
            </a:pPr>
            <a:r>
              <a:rPr lang="ru-RU" sz="1400" b="1" dirty="0">
                <a:solidFill>
                  <a:srgbClr val="374151"/>
                </a:solidFill>
                <a:latin typeface="Söhne"/>
              </a:rPr>
              <a:t>Государственные и некоммерческие организации: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 Организации, занимающиеся поддержкой сельского хозяйства, развитием сельских территорий и устойчивым методам производства, могут заинтересоваться удобрениями на основе </a:t>
            </a:r>
            <a:r>
              <a:rPr lang="ru-RU" sz="1400" dirty="0" err="1">
                <a:solidFill>
                  <a:srgbClr val="374151"/>
                </a:solidFill>
                <a:latin typeface="Söhne"/>
              </a:rPr>
              <a:t>наноматериалов</a:t>
            </a:r>
            <a:r>
              <a:rPr lang="ru-RU" sz="1400" dirty="0">
                <a:solidFill>
                  <a:srgbClr val="374151"/>
                </a:solidFill>
                <a:latin typeface="Söhne"/>
              </a:rPr>
              <a:t> в качестве инновационного подхода.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35483" y="102534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Оценка рынка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20955" y="2399677"/>
            <a:ext cx="79160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Растущий спрос на растительные продукты в пищевой промышленности для потребителей заинтересованных в здоровом образе жизни и экологических аспектах.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уникальной рецептуры, позволяющая получить конкурентное преимущество и привлечь внимание потребителей.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партнерства с производителями пищевых продуктов, которые заинтересованы в расширении ассортимента растительных продуктов и внедрении инноваций в свою продукцию.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расширения бизнеса на международный рынок, где спрос на растительные продукты постоянно растет.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A253BC-5CAE-C30D-2096-27583A68B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335" y="2752725"/>
            <a:ext cx="3462904" cy="231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1439"/>
            <a:ext cx="1107572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Календарный план реализации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21627" y="2207587"/>
            <a:ext cx="780913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календарный план включает следующие этапы: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2023 - анализ рынка и конкурентов, разработка бизнес-плана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2023 - исследование и разработка технологии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2024 - проектирование производственной линии и запуск ее установки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2024 - получение необходимых разрешений и сертификаций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2024 - начало производства и создание продуктового портфеля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2024 - запуск маркетинговой и рекламной кампании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 2024 - начало розничных и оптовых продаж</a:t>
            </a:r>
          </a:p>
        </p:txBody>
      </p:sp>
    </p:spTree>
    <p:extLst>
      <p:ext uri="{BB962C8B-B14F-4D97-AF65-F5344CB8AC3E}">
        <p14:creationId xmlns:p14="http://schemas.microsoft.com/office/powerpoint/2010/main" val="27122190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smtClean="0"/>
              <a:t>КОНТАКТЫ</a:t>
            </a:r>
            <a:endParaRPr lang="ru-RU" dirty="0" smtClean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2009" y="4124085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89045045089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3203</TotalTime>
  <Words>601</Words>
  <Application>Microsoft Office PowerPoint</Application>
  <PresentationFormat>Широкоэкранный</PresentationFormat>
  <Paragraphs>57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Söhne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Пользователь</cp:lastModifiedBy>
  <cp:revision>53</cp:revision>
  <dcterms:modified xsi:type="dcterms:W3CDTF">2023-12-05T14:59:17Z</dcterms:modified>
</cp:coreProperties>
</file>